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3"/>
  </p:notesMasterIdLst>
  <p:handoutMasterIdLst>
    <p:handoutMasterId r:id="rId14"/>
  </p:handoutMasterIdLst>
  <p:sldIdLst>
    <p:sldId id="257" r:id="rId5"/>
    <p:sldId id="268" r:id="rId6"/>
    <p:sldId id="262" r:id="rId7"/>
    <p:sldId id="263" r:id="rId8"/>
    <p:sldId id="271" r:id="rId9"/>
    <p:sldId id="273" r:id="rId10"/>
    <p:sldId id="274" r:id="rId11"/>
    <p:sldId id="275" r:id="rId12"/>
  </p:sldIdLst>
  <p:sldSz cx="12188825" cy="6858000"/>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5" pos="383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99CCFF"/>
    <a:srgbClr val="394404"/>
    <a:srgbClr val="5F6F0F"/>
    <a:srgbClr val="718412"/>
    <a:srgbClr val="65741A"/>
    <a:srgbClr val="70811D"/>
    <a:srgbClr val="7B8D1F"/>
    <a:srgbClr val="839721"/>
    <a:srgbClr val="95AB2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05" autoAdjust="0"/>
    <p:restoredTop sz="94129" autoAdjust="0"/>
  </p:normalViewPr>
  <p:slideViewPr>
    <p:cSldViewPr>
      <p:cViewPr varScale="1">
        <p:scale>
          <a:sx n="80" d="100"/>
          <a:sy n="80" d="100"/>
        </p:scale>
        <p:origin x="108" y="714"/>
      </p:cViewPr>
      <p:guideLst>
        <p:guide orient="horz" pos="2160"/>
        <p:guide pos="3839"/>
      </p:guideLst>
    </p:cSldViewPr>
  </p:slideViewPr>
  <p:notesTextViewPr>
    <p:cViewPr>
      <p:scale>
        <a:sx n="150" d="100"/>
        <a:sy n="150" d="100"/>
      </p:scale>
      <p:origin x="0" y="0"/>
    </p:cViewPr>
  </p:notesTextViewPr>
  <p:notesViewPr>
    <p:cSldViewPr showGuides="1">
      <p:cViewPr varScale="1">
        <p:scale>
          <a:sx n="63" d="100"/>
          <a:sy n="63" d="100"/>
        </p:scale>
        <p:origin x="283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E5B4EDC-59C0-49C7-8ADA-5A781B329E02}" type="datetimeFigureOut">
              <a:rPr lang="en-US"/>
              <a:t>28/07/2017</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429053-DC2A-4342-ADD4-2FD729D91E2C}" type="slidenum">
              <a:rPr/>
              <a:t>‹#›</a:t>
            </a:fld>
            <a:endParaRPr/>
          </a:p>
        </p:txBody>
      </p:sp>
    </p:spTree>
    <p:extLst>
      <p:ext uri="{BB962C8B-B14F-4D97-AF65-F5344CB8AC3E}">
        <p14:creationId xmlns:p14="http://schemas.microsoft.com/office/powerpoint/2010/main" val="42320457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D8D46A-B586-417D-BFBD-8C8FE0AAF762}" type="datetimeFigureOut">
              <a:rPr lang="en-US"/>
              <a:t>28/07/2017</a:t>
            </a:fld>
            <a:endParaRPr/>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BA5BD7-F043-4D1B-AA17-CD412FC534DE}" type="slidenum">
              <a:rPr/>
              <a:t>‹#›</a:t>
            </a:fld>
            <a:endParaRPr/>
          </a:p>
        </p:txBody>
      </p:sp>
    </p:spTree>
    <p:extLst>
      <p:ext uri="{BB962C8B-B14F-4D97-AF65-F5344CB8AC3E}">
        <p14:creationId xmlns:p14="http://schemas.microsoft.com/office/powerpoint/2010/main" val="276705785"/>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Point 1: </a:t>
            </a:r>
          </a:p>
          <a:p>
            <a:pPr marL="0" marR="0" indent="0" algn="l" defTabSz="1218987" rtl="0" eaLnBrk="1" fontAlgn="auto" latinLnBrk="0" hangingPunct="1">
              <a:lnSpc>
                <a:spcPct val="100000"/>
              </a:lnSpc>
              <a:spcBef>
                <a:spcPts val="0"/>
              </a:spcBef>
              <a:spcAft>
                <a:spcPts val="0"/>
              </a:spcAft>
              <a:buClrTx/>
              <a:buSzTx/>
              <a:buFontTx/>
              <a:buNone/>
              <a:tabLst/>
              <a:defRPr/>
            </a:pPr>
            <a:r>
              <a:rPr lang="en-US" dirty="0"/>
              <a:t>- </a:t>
            </a:r>
            <a:r>
              <a:rPr lang="en-US" dirty="0">
                <a:latin typeface="Baskerville Old Face" panose="02020602080505020303" pitchFamily="18" charset="0"/>
              </a:rPr>
              <a:t>(i.e. CRVS partners) to align and prioritize their efforts, as well as to monitor progress through achieving the 3 major goals/national targets. </a:t>
            </a:r>
          </a:p>
          <a:p>
            <a:r>
              <a:rPr lang="en-US" dirty="0"/>
              <a:t>- </a:t>
            </a:r>
          </a:p>
        </p:txBody>
      </p:sp>
      <p:sp>
        <p:nvSpPr>
          <p:cNvPr id="4" name="Slide Number Placeholder 3"/>
          <p:cNvSpPr>
            <a:spLocks noGrp="1"/>
          </p:cNvSpPr>
          <p:nvPr>
            <p:ph type="sldNum" sz="quarter" idx="10"/>
          </p:nvPr>
        </p:nvSpPr>
        <p:spPr/>
        <p:txBody>
          <a:bodyPr/>
          <a:lstStyle/>
          <a:p>
            <a:fld id="{3EBA5BD7-F043-4D1B-AA17-CD412FC534DE}" type="slidenum">
              <a:rPr lang="en-US" smtClean="0"/>
              <a:t>3</a:t>
            </a:fld>
            <a:endParaRPr lang="en-US"/>
          </a:p>
        </p:txBody>
      </p:sp>
    </p:spTree>
    <p:extLst>
      <p:ext uri="{BB962C8B-B14F-4D97-AF65-F5344CB8AC3E}">
        <p14:creationId xmlns:p14="http://schemas.microsoft.com/office/powerpoint/2010/main" val="6393159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Point</a:t>
            </a:r>
            <a:r>
              <a:rPr lang="en-US" baseline="0" dirty="0"/>
              <a:t> 1: as the regulatory and monitoring body for vital statistics</a:t>
            </a:r>
          </a:p>
          <a:p>
            <a:r>
              <a:rPr lang="en-US" baseline="0" dirty="0"/>
              <a:t>Point 2: not a top priority for government therefore steps towards establishing the CRVS has </a:t>
            </a:r>
            <a:r>
              <a:rPr lang="en-US" baseline="0"/>
              <a:t>been delayed</a:t>
            </a:r>
            <a:endParaRPr lang="en-US" baseline="0" dirty="0"/>
          </a:p>
          <a:p>
            <a:r>
              <a:rPr lang="en-US" baseline="0" dirty="0"/>
              <a:t>Point 3: there hasn’t been any amendments of the BDM act, no definitions of the vital events</a:t>
            </a:r>
          </a:p>
          <a:p>
            <a:endParaRPr lang="en-US" dirty="0"/>
          </a:p>
        </p:txBody>
      </p:sp>
      <p:sp>
        <p:nvSpPr>
          <p:cNvPr id="4" name="Slide Number Placeholder 3"/>
          <p:cNvSpPr>
            <a:spLocks noGrp="1"/>
          </p:cNvSpPr>
          <p:nvPr>
            <p:ph type="sldNum" sz="quarter" idx="10"/>
          </p:nvPr>
        </p:nvSpPr>
        <p:spPr/>
        <p:txBody>
          <a:bodyPr/>
          <a:lstStyle/>
          <a:p>
            <a:fld id="{3EBA5BD7-F043-4D1B-AA17-CD412FC534DE}" type="slidenum">
              <a:rPr lang="en-US" smtClean="0"/>
              <a:t>6</a:t>
            </a:fld>
            <a:endParaRPr lang="en-US"/>
          </a:p>
        </p:txBody>
      </p:sp>
    </p:spTree>
    <p:extLst>
      <p:ext uri="{BB962C8B-B14F-4D97-AF65-F5344CB8AC3E}">
        <p14:creationId xmlns:p14="http://schemas.microsoft.com/office/powerpoint/2010/main" val="42848194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21" name="diagonals"/>
          <p:cNvGrpSpPr/>
          <p:nvPr/>
        </p:nvGrpSpPr>
        <p:grpSpPr>
          <a:xfrm>
            <a:off x="7516443" y="4145281"/>
            <a:ext cx="4686117" cy="2731407"/>
            <a:chOff x="5638800" y="3108960"/>
            <a:chExt cx="3515503" cy="2048555"/>
          </a:xfrm>
        </p:grpSpPr>
        <p:cxnSp>
          <p:nvCxnSpPr>
            <p:cNvPr id="14" name="Straight Connector 13"/>
            <p:cNvCxnSpPr/>
            <p:nvPr/>
          </p:nvCxnSpPr>
          <p:spPr>
            <a:xfrm flipV="1">
              <a:off x="5638800" y="3108960"/>
              <a:ext cx="3515503" cy="2037116"/>
            </a:xfrm>
            <a:prstGeom prst="line">
              <a:avLst/>
            </a:pr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7" name="Straight Connector 16"/>
            <p:cNvCxnSpPr/>
            <p:nvPr/>
          </p:nvCxnSpPr>
          <p:spPr>
            <a:xfrm flipV="1">
              <a:off x="6004643" y="3333750"/>
              <a:ext cx="3149660" cy="1823765"/>
            </a:xfrm>
            <a:prstGeom prst="line">
              <a:avLst/>
            </a:pr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9" name="Straight Connector 18"/>
            <p:cNvCxnSpPr/>
            <p:nvPr/>
          </p:nvCxnSpPr>
          <p:spPr>
            <a:xfrm flipV="1">
              <a:off x="6388342" y="3549891"/>
              <a:ext cx="2765961" cy="1600149"/>
            </a:xfrm>
            <a:prstGeom prst="line">
              <a:avLst/>
            </a:pr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grpSp>
      <p:grpSp>
        <p:nvGrpSpPr>
          <p:cNvPr id="12" name="bottom lines"/>
          <p:cNvGrpSpPr/>
          <p:nvPr/>
        </p:nvGrpSpPr>
        <p:grpSpPr>
          <a:xfrm>
            <a:off x="-8916" y="6057149"/>
            <a:ext cx="5498726" cy="820207"/>
            <a:chOff x="-6689" y="4553748"/>
            <a:chExt cx="4125119" cy="615155"/>
          </a:xfrm>
        </p:grpSpPr>
        <p:sp>
          <p:nvSpPr>
            <p:cNvPr id="9" name="Freeform 8"/>
            <p:cNvSpPr/>
            <p:nvPr/>
          </p:nvSpPr>
          <p:spPr>
            <a:xfrm rot="16200000">
              <a:off x="1754302" y="2802395"/>
              <a:ext cx="612775" cy="4115481"/>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4115481 h 4115481"/>
                <a:gd name="connsiteX1" fmla="*/ 612775 w 612775"/>
                <a:gd name="connsiteY1" fmla="*/ 3180443 h 4115481"/>
                <a:gd name="connsiteX2" fmla="*/ 612775 w 612775"/>
                <a:gd name="connsiteY2" fmla="*/ 0 h 4115481"/>
              </a:gdLst>
              <a:ahLst/>
              <a:cxnLst>
                <a:cxn ang="0">
                  <a:pos x="connsiteX0" y="connsiteY0"/>
                </a:cxn>
                <a:cxn ang="0">
                  <a:pos x="connsiteX1" y="connsiteY1"/>
                </a:cxn>
                <a:cxn ang="0">
                  <a:pos x="connsiteX2" y="connsiteY2"/>
                </a:cxn>
              </a:cxnLst>
              <a:rect l="l" t="t" r="r" b="b"/>
              <a:pathLst>
                <a:path w="612775" h="4115481">
                  <a:moveTo>
                    <a:pt x="0" y="4115481"/>
                  </a:moveTo>
                  <a:lnTo>
                    <a:pt x="612775" y="3180443"/>
                  </a:lnTo>
                  <a:lnTo>
                    <a:pt x="612775" y="0"/>
                  </a:lnTo>
                </a:path>
              </a:pathLst>
            </a:cu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sp>
          <p:nvSpPr>
            <p:cNvPr id="10" name="Freeform 9"/>
            <p:cNvSpPr/>
            <p:nvPr/>
          </p:nvSpPr>
          <p:spPr>
            <a:xfrm rot="16200000">
              <a:off x="1604659" y="3152814"/>
              <a:ext cx="410751" cy="3621427"/>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202024 w 612775"/>
                <a:gd name="connsiteY1" fmla="*/ 3607676 h 3919538"/>
                <a:gd name="connsiteX2" fmla="*/ 612775 w 612775"/>
                <a:gd name="connsiteY2" fmla="*/ 2984500 h 3919538"/>
                <a:gd name="connsiteX3" fmla="*/ 612775 w 612775"/>
                <a:gd name="connsiteY3" fmla="*/ 0 h 3919538"/>
                <a:gd name="connsiteX0" fmla="*/ 0 w 410751"/>
                <a:gd name="connsiteY0" fmla="*/ 3607676 h 3607676"/>
                <a:gd name="connsiteX1" fmla="*/ 410751 w 410751"/>
                <a:gd name="connsiteY1" fmla="*/ 2984500 h 3607676"/>
                <a:gd name="connsiteX2" fmla="*/ 410751 w 410751"/>
                <a:gd name="connsiteY2" fmla="*/ 0 h 3607676"/>
                <a:gd name="connsiteX0" fmla="*/ 0 w 410751"/>
                <a:gd name="connsiteY0" fmla="*/ 3607676 h 3607676"/>
                <a:gd name="connsiteX1" fmla="*/ 410751 w 410751"/>
                <a:gd name="connsiteY1" fmla="*/ 2984500 h 3607676"/>
                <a:gd name="connsiteX2" fmla="*/ 409575 w 410751"/>
                <a:gd name="connsiteY2" fmla="*/ 185820 h 3607676"/>
                <a:gd name="connsiteX3" fmla="*/ 410751 w 410751"/>
                <a:gd name="connsiteY3" fmla="*/ 0 h 3607676"/>
                <a:gd name="connsiteX0" fmla="*/ 0 w 410751"/>
                <a:gd name="connsiteY0" fmla="*/ 3421856 h 3421856"/>
                <a:gd name="connsiteX1" fmla="*/ 410751 w 410751"/>
                <a:gd name="connsiteY1" fmla="*/ 2798680 h 3421856"/>
                <a:gd name="connsiteX2" fmla="*/ 409575 w 410751"/>
                <a:gd name="connsiteY2" fmla="*/ 0 h 3421856"/>
                <a:gd name="connsiteX0" fmla="*/ 0 w 410751"/>
                <a:gd name="connsiteY0" fmla="*/ 3614170 h 3614170"/>
                <a:gd name="connsiteX1" fmla="*/ 410751 w 410751"/>
                <a:gd name="connsiteY1" fmla="*/ 2990994 h 3614170"/>
                <a:gd name="connsiteX2" fmla="*/ 405947 w 410751"/>
                <a:gd name="connsiteY2" fmla="*/ 0 h 3614170"/>
                <a:gd name="connsiteX0" fmla="*/ 0 w 410751"/>
                <a:gd name="connsiteY0" fmla="*/ 3621427 h 3621427"/>
                <a:gd name="connsiteX1" fmla="*/ 410751 w 410751"/>
                <a:gd name="connsiteY1" fmla="*/ 2998251 h 3621427"/>
                <a:gd name="connsiteX2" fmla="*/ 405947 w 410751"/>
                <a:gd name="connsiteY2" fmla="*/ 0 h 3621427"/>
              </a:gdLst>
              <a:ahLst/>
              <a:cxnLst>
                <a:cxn ang="0">
                  <a:pos x="connsiteX0" y="connsiteY0"/>
                </a:cxn>
                <a:cxn ang="0">
                  <a:pos x="connsiteX1" y="connsiteY1"/>
                </a:cxn>
                <a:cxn ang="0">
                  <a:pos x="connsiteX2" y="connsiteY2"/>
                </a:cxn>
              </a:cxnLst>
              <a:rect l="l" t="t" r="r" b="b"/>
              <a:pathLst>
                <a:path w="410751" h="3621427">
                  <a:moveTo>
                    <a:pt x="0" y="3621427"/>
                  </a:moveTo>
                  <a:lnTo>
                    <a:pt x="410751" y="2998251"/>
                  </a:lnTo>
                  <a:cubicBezTo>
                    <a:pt x="410359" y="2065358"/>
                    <a:pt x="406339" y="932893"/>
                    <a:pt x="405947" y="0"/>
                  </a:cubicBezTo>
                </a:path>
              </a:pathLst>
            </a:cu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sp>
          <p:nvSpPr>
            <p:cNvPr id="11" name="Freeform 10"/>
            <p:cNvSpPr/>
            <p:nvPr/>
          </p:nvSpPr>
          <p:spPr>
            <a:xfrm rot="16200000">
              <a:off x="1462308" y="3453376"/>
              <a:ext cx="241768" cy="3179761"/>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373856 w 612775"/>
                <a:gd name="connsiteY1" fmla="*/ 3344891 h 3919538"/>
                <a:gd name="connsiteX2" fmla="*/ 612775 w 612775"/>
                <a:gd name="connsiteY2" fmla="*/ 2984500 h 3919538"/>
                <a:gd name="connsiteX3" fmla="*/ 612775 w 612775"/>
                <a:gd name="connsiteY3" fmla="*/ 0 h 3919538"/>
                <a:gd name="connsiteX0" fmla="*/ 0 w 238919"/>
                <a:gd name="connsiteY0" fmla="*/ 3344891 h 3344891"/>
                <a:gd name="connsiteX1" fmla="*/ 238919 w 238919"/>
                <a:gd name="connsiteY1" fmla="*/ 2984500 h 3344891"/>
                <a:gd name="connsiteX2" fmla="*/ 238919 w 238919"/>
                <a:gd name="connsiteY2" fmla="*/ 0 h 3344891"/>
                <a:gd name="connsiteX0" fmla="*/ 0 w 238919"/>
                <a:gd name="connsiteY0" fmla="*/ 3344891 h 3344891"/>
                <a:gd name="connsiteX1" fmla="*/ 238919 w 238919"/>
                <a:gd name="connsiteY1" fmla="*/ 2984500 h 3344891"/>
                <a:gd name="connsiteX2" fmla="*/ 238125 w 238919"/>
                <a:gd name="connsiteY2" fmla="*/ 368330 h 3344891"/>
                <a:gd name="connsiteX3" fmla="*/ 238919 w 238919"/>
                <a:gd name="connsiteY3" fmla="*/ 0 h 3344891"/>
                <a:gd name="connsiteX0" fmla="*/ 0 w 238919"/>
                <a:gd name="connsiteY0" fmla="*/ 2976561 h 2976561"/>
                <a:gd name="connsiteX1" fmla="*/ 238919 w 238919"/>
                <a:gd name="connsiteY1" fmla="*/ 2616170 h 2976561"/>
                <a:gd name="connsiteX2" fmla="*/ 238125 w 238919"/>
                <a:gd name="connsiteY2" fmla="*/ 0 h 2976561"/>
                <a:gd name="connsiteX0" fmla="*/ 0 w 241768"/>
                <a:gd name="connsiteY0" fmla="*/ 3179761 h 3179761"/>
                <a:gd name="connsiteX1" fmla="*/ 238919 w 241768"/>
                <a:gd name="connsiteY1" fmla="*/ 2819370 h 3179761"/>
                <a:gd name="connsiteX2" fmla="*/ 241754 w 241768"/>
                <a:gd name="connsiteY2" fmla="*/ 0 h 3179761"/>
              </a:gdLst>
              <a:ahLst/>
              <a:cxnLst>
                <a:cxn ang="0">
                  <a:pos x="connsiteX0" y="connsiteY0"/>
                </a:cxn>
                <a:cxn ang="0">
                  <a:pos x="connsiteX1" y="connsiteY1"/>
                </a:cxn>
                <a:cxn ang="0">
                  <a:pos x="connsiteX2" y="connsiteY2"/>
                </a:cxn>
              </a:cxnLst>
              <a:rect l="l" t="t" r="r" b="b"/>
              <a:pathLst>
                <a:path w="241768" h="3179761">
                  <a:moveTo>
                    <a:pt x="0" y="3179761"/>
                  </a:moveTo>
                  <a:lnTo>
                    <a:pt x="238919" y="2819370"/>
                  </a:lnTo>
                  <a:cubicBezTo>
                    <a:pt x="238654" y="1947313"/>
                    <a:pt x="242019" y="872057"/>
                    <a:pt x="241754" y="0"/>
                  </a:cubicBezTo>
                </a:path>
              </a:pathLst>
            </a:cu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grpSp>
      <p:sp>
        <p:nvSpPr>
          <p:cNvPr id="2" name="Title 1"/>
          <p:cNvSpPr>
            <a:spLocks noGrp="1"/>
          </p:cNvSpPr>
          <p:nvPr>
            <p:ph type="ctrTitle"/>
          </p:nvPr>
        </p:nvSpPr>
        <p:spPr>
          <a:xfrm>
            <a:off x="1625176" y="584200"/>
            <a:ext cx="8735325" cy="2000251"/>
          </a:xfrm>
        </p:spPr>
        <p:txBody>
          <a:bodyPr>
            <a:normAutofit/>
          </a:bodyPr>
          <a:lstStyle>
            <a:lvl1pPr>
              <a:defRPr sz="5400"/>
            </a:lvl1pPr>
          </a:lstStyle>
          <a:p>
            <a:r>
              <a:rPr lang="en-US"/>
              <a:t>Click to edit Master title style</a:t>
            </a:r>
            <a:endParaRPr/>
          </a:p>
        </p:txBody>
      </p:sp>
      <p:sp>
        <p:nvSpPr>
          <p:cNvPr id="3" name="Subtitle 2"/>
          <p:cNvSpPr>
            <a:spLocks noGrp="1"/>
          </p:cNvSpPr>
          <p:nvPr>
            <p:ph type="subTitle" idx="1"/>
          </p:nvPr>
        </p:nvSpPr>
        <p:spPr>
          <a:xfrm>
            <a:off x="1625176" y="2616200"/>
            <a:ext cx="8735325" cy="1752600"/>
          </a:xfrm>
        </p:spPr>
        <p:txBody>
          <a:bodyPr>
            <a:normAutofit/>
          </a:bodyPr>
          <a:lstStyle>
            <a:lvl1pPr marL="0" indent="0" algn="l">
              <a:spcBef>
                <a:spcPts val="0"/>
              </a:spcBef>
              <a:buNone/>
              <a:defRPr sz="2800" cap="all" spc="200" baseline="0">
                <a:solidFill>
                  <a:schemeClr val="accent1"/>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a:t>Click to edit Master subtitle style</a:t>
            </a:r>
            <a:endParaRPr/>
          </a:p>
        </p:txBody>
      </p:sp>
      <p:sp>
        <p:nvSpPr>
          <p:cNvPr id="22" name="Date Placeholder 21"/>
          <p:cNvSpPr>
            <a:spLocks noGrp="1"/>
          </p:cNvSpPr>
          <p:nvPr>
            <p:ph type="dt" sz="half" idx="10"/>
          </p:nvPr>
        </p:nvSpPr>
        <p:spPr/>
        <p:txBody>
          <a:bodyPr/>
          <a:lstStyle/>
          <a:p>
            <a:fld id="{F0DFD029-FB74-4578-B929-F66AA97659CA}" type="datetimeFigureOut">
              <a:rPr lang="en-US"/>
              <a:t>28/07/2017</a:t>
            </a:fld>
            <a:endParaRPr/>
          </a:p>
        </p:txBody>
      </p:sp>
      <p:sp>
        <p:nvSpPr>
          <p:cNvPr id="23" name="Footer Placeholder 22"/>
          <p:cNvSpPr>
            <a:spLocks noGrp="1"/>
          </p:cNvSpPr>
          <p:nvPr>
            <p:ph type="ftr" sz="quarter" idx="11"/>
          </p:nvPr>
        </p:nvSpPr>
        <p:spPr/>
        <p:txBody>
          <a:bodyPr/>
          <a:lstStyle/>
          <a:p>
            <a:endParaRPr/>
          </a:p>
        </p:txBody>
      </p:sp>
      <p:sp>
        <p:nvSpPr>
          <p:cNvPr id="24" name="Slide Number Placeholder 23"/>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1847488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a:lvl7pPr>
            <a:lvl8pPr>
              <a:defRPr baseline="0"/>
            </a:lvl8pPr>
            <a:lvl9pPr>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F0DFD029-FB74-4578-B929-F66AA97659CA}" type="datetimeFigureOut">
              <a:rPr lang="en-US"/>
              <a:t>28/07/2017</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1996675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584200"/>
            <a:ext cx="2742486" cy="55880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218882" y="584200"/>
            <a:ext cx="7414869" cy="5588000"/>
          </a:xfrm>
        </p:spPr>
        <p:txBody>
          <a:bodyPr vert="eaVert"/>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F0DFD029-FB74-4578-B929-F66AA97659CA}" type="datetimeFigureOut">
              <a:rPr lang="en-US"/>
              <a:t>28/07/2017</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595886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F0DFD029-FB74-4578-B929-F66AA97659CA}" type="datetimeFigureOut">
              <a:rPr lang="en-US"/>
              <a:t>28/07/2017</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1406769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1" name="diagonals"/>
          <p:cNvGrpSpPr/>
          <p:nvPr/>
        </p:nvGrpSpPr>
        <p:grpSpPr>
          <a:xfrm>
            <a:off x="7516443" y="4145281"/>
            <a:ext cx="4686117" cy="2731407"/>
            <a:chOff x="5638800" y="3108960"/>
            <a:chExt cx="3515503" cy="2048555"/>
          </a:xfrm>
        </p:grpSpPr>
        <p:cxnSp>
          <p:nvCxnSpPr>
            <p:cNvPr id="12" name="Straight Connector 11"/>
            <p:cNvCxnSpPr/>
            <p:nvPr/>
          </p:nvCxnSpPr>
          <p:spPr>
            <a:xfrm flipV="1">
              <a:off x="5638800" y="3108960"/>
              <a:ext cx="3515503" cy="2037116"/>
            </a:xfrm>
            <a:prstGeom prst="line">
              <a:avLst/>
            </a:pr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3" name="Straight Connector 12"/>
            <p:cNvCxnSpPr/>
            <p:nvPr/>
          </p:nvCxnSpPr>
          <p:spPr>
            <a:xfrm flipV="1">
              <a:off x="6004643" y="3333750"/>
              <a:ext cx="3149660" cy="1823765"/>
            </a:xfrm>
            <a:prstGeom prst="line">
              <a:avLst/>
            </a:pr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4" name="Straight Connector 13"/>
            <p:cNvCxnSpPr/>
            <p:nvPr/>
          </p:nvCxnSpPr>
          <p:spPr>
            <a:xfrm flipV="1">
              <a:off x="6388342" y="3549891"/>
              <a:ext cx="2765961" cy="1600149"/>
            </a:xfrm>
            <a:prstGeom prst="line">
              <a:avLst/>
            </a:pr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a:xfrm>
            <a:off x="1625177" y="2209801"/>
            <a:ext cx="8938472" cy="2764335"/>
          </a:xfrm>
        </p:spPr>
        <p:txBody>
          <a:bodyPr anchor="b">
            <a:normAutofit/>
          </a:bodyPr>
          <a:lstStyle>
            <a:lvl1pPr algn="l">
              <a:defRPr sz="5400" b="0" cap="none" baseline="0"/>
            </a:lvl1pPr>
          </a:lstStyle>
          <a:p>
            <a:r>
              <a:rPr lang="en-US"/>
              <a:t>Click to edit Master title style</a:t>
            </a:r>
            <a:endParaRPr/>
          </a:p>
        </p:txBody>
      </p:sp>
      <p:sp>
        <p:nvSpPr>
          <p:cNvPr id="3" name="Text Placeholder 2"/>
          <p:cNvSpPr>
            <a:spLocks noGrp="1"/>
          </p:cNvSpPr>
          <p:nvPr>
            <p:ph type="body" idx="1"/>
          </p:nvPr>
        </p:nvSpPr>
        <p:spPr>
          <a:xfrm>
            <a:off x="1625176" y="4951266"/>
            <a:ext cx="7069519" cy="1220933"/>
          </a:xfrm>
        </p:spPr>
        <p:txBody>
          <a:bodyPr anchor="t">
            <a:normAutofit/>
          </a:bodyPr>
          <a:lstStyle>
            <a:lvl1pPr marL="0" indent="0">
              <a:spcBef>
                <a:spcPts val="0"/>
              </a:spcBef>
              <a:buNone/>
              <a:defRPr sz="2800" cap="all" spc="200" baseline="0">
                <a:solidFill>
                  <a:schemeClr val="accent1"/>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DFD029-FB74-4578-B929-F66AA97659CA}" type="datetimeFigureOut">
              <a:rPr lang="en-US"/>
              <a:t>28/07/2017</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3616330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218883" y="1706880"/>
            <a:ext cx="5078677" cy="4465320"/>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baseline="0"/>
            </a:lvl8pPr>
            <a:lvl9pPr>
              <a:defRPr sz="20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500707" y="1706880"/>
            <a:ext cx="5078677" cy="4465320"/>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F0DFD029-FB74-4578-B929-F66AA97659CA}" type="datetimeFigureOut">
              <a:rPr lang="en-US"/>
              <a:t>28/07/2017</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3557647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218883" y="1701800"/>
            <a:ext cx="5082740" cy="914400"/>
          </a:xfrm>
        </p:spPr>
        <p:txBody>
          <a:bodyPr anchor="b">
            <a:normAutofit/>
          </a:bodyPr>
          <a:lstStyle>
            <a:lvl1pPr marL="0" indent="0">
              <a:spcBef>
                <a:spcPts val="0"/>
              </a:spcBef>
              <a:buNone/>
              <a:defRPr sz="2800" b="0" cap="all" spc="200" baseline="0">
                <a:solidFill>
                  <a:schemeClr val="accent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Click to edit Master text styles</a:t>
            </a:r>
          </a:p>
        </p:txBody>
      </p:sp>
      <p:sp>
        <p:nvSpPr>
          <p:cNvPr id="4" name="Content Placeholder 3"/>
          <p:cNvSpPr>
            <a:spLocks noGrp="1"/>
          </p:cNvSpPr>
          <p:nvPr>
            <p:ph sz="half" idx="2"/>
          </p:nvPr>
        </p:nvSpPr>
        <p:spPr>
          <a:xfrm>
            <a:off x="1218883" y="2717800"/>
            <a:ext cx="5078677" cy="3454400"/>
          </a:xfrm>
        </p:spPr>
        <p:txBody>
          <a:bodyPr>
            <a:noAutofit/>
          </a:bodyPr>
          <a:lstStyle>
            <a:lvl1pPr>
              <a:defRPr sz="2800"/>
            </a:lvl1pPr>
            <a:lvl2pPr>
              <a:defRPr sz="2400"/>
            </a:lvl2pPr>
            <a:lvl3pPr>
              <a:defRPr sz="2000"/>
            </a:lvl3pPr>
            <a:lvl4pPr>
              <a:defRPr sz="2000"/>
            </a:lvl4pPr>
            <a:lvl5pPr>
              <a:defRPr sz="2000"/>
            </a:lvl5pPr>
            <a:lvl6pPr>
              <a:defRPr sz="2000"/>
            </a:lvl6pPr>
            <a:lvl7pPr>
              <a:defRPr sz="2000" baseline="0"/>
            </a:lvl7pPr>
            <a:lvl8pPr>
              <a:defRPr sz="2000" baseline="0"/>
            </a:lvl8pPr>
            <a:lvl9pPr>
              <a:defRPr sz="20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496644" y="1701800"/>
            <a:ext cx="5082740" cy="914400"/>
          </a:xfrm>
        </p:spPr>
        <p:txBody>
          <a:bodyPr anchor="b">
            <a:normAutofit/>
          </a:bodyPr>
          <a:lstStyle>
            <a:lvl1pPr marL="0" indent="0">
              <a:spcBef>
                <a:spcPts val="0"/>
              </a:spcBef>
              <a:buNone/>
              <a:defRPr sz="2800" b="0" cap="all" spc="200" baseline="0">
                <a:solidFill>
                  <a:schemeClr val="accent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Click to edit Master text styles</a:t>
            </a:r>
          </a:p>
        </p:txBody>
      </p:sp>
      <p:sp>
        <p:nvSpPr>
          <p:cNvPr id="6" name="Content Placeholder 5"/>
          <p:cNvSpPr>
            <a:spLocks noGrp="1"/>
          </p:cNvSpPr>
          <p:nvPr>
            <p:ph sz="quarter" idx="4"/>
          </p:nvPr>
        </p:nvSpPr>
        <p:spPr>
          <a:xfrm>
            <a:off x="6500707" y="2717800"/>
            <a:ext cx="5078677" cy="3454400"/>
          </a:xfrm>
        </p:spPr>
        <p:txBody>
          <a:bodyPr>
            <a:noAutofit/>
          </a:bodyPr>
          <a:lstStyle>
            <a:lvl1pPr>
              <a:defRPr sz="2800"/>
            </a:lvl1pPr>
            <a:lvl2pPr>
              <a:defRPr sz="2400"/>
            </a:lvl2pPr>
            <a:lvl3pPr>
              <a:defRPr sz="2000"/>
            </a:lvl3pPr>
            <a:lvl4pPr>
              <a:defRPr sz="2000"/>
            </a:lvl4pPr>
            <a:lvl5pPr>
              <a:defRPr sz="2000"/>
            </a:lvl5pPr>
            <a:lvl6pPr>
              <a:defRPr sz="2000" baseline="0"/>
            </a:lvl6pPr>
            <a:lvl7pPr>
              <a:defRPr sz="2000" baseline="0"/>
            </a:lvl7pPr>
            <a:lvl8pPr>
              <a:defRPr sz="2000" baseline="0"/>
            </a:lvl8pPr>
            <a:lvl9pPr>
              <a:defRPr sz="20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F0DFD029-FB74-4578-B929-F66AA97659CA}" type="datetimeFigureOut">
              <a:rPr lang="en-US"/>
              <a:t>28/07/2017</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595381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F0DFD029-FB74-4578-B929-F66AA97659CA}" type="datetimeFigureOut">
              <a:rPr lang="en-US"/>
              <a:t>28/07/2017</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1515229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DFD029-FB74-4578-B929-F66AA97659CA}" type="datetimeFigureOut">
              <a:rPr lang="en-US"/>
              <a:t>28/07/2017</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2172478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8882" y="1701800"/>
            <a:ext cx="4062942" cy="2438400"/>
          </a:xfrm>
        </p:spPr>
        <p:txBody>
          <a:bodyPr anchor="b">
            <a:normAutofit/>
          </a:bodyPr>
          <a:lstStyle>
            <a:lvl1pPr algn="l">
              <a:defRPr sz="2800" b="0" cap="all" spc="200" baseline="0">
                <a:solidFill>
                  <a:schemeClr val="accent1"/>
                </a:solidFill>
              </a:defRPr>
            </a:lvl1pPr>
          </a:lstStyle>
          <a:p>
            <a:r>
              <a:rPr lang="en-US"/>
              <a:t>Click to edit Master title style</a:t>
            </a:r>
            <a:endParaRPr/>
          </a:p>
        </p:txBody>
      </p:sp>
      <p:sp>
        <p:nvSpPr>
          <p:cNvPr id="4" name="Text Placeholder 3"/>
          <p:cNvSpPr>
            <a:spLocks noGrp="1"/>
          </p:cNvSpPr>
          <p:nvPr>
            <p:ph type="body" sz="half" idx="2"/>
          </p:nvPr>
        </p:nvSpPr>
        <p:spPr>
          <a:xfrm>
            <a:off x="1218882" y="4241800"/>
            <a:ext cx="4062942" cy="1930400"/>
          </a:xfrm>
        </p:spPr>
        <p:txBody>
          <a:bodyPr>
            <a:normAutofit/>
          </a:bodyPr>
          <a:lstStyle>
            <a:lvl1pPr marL="0" indent="0">
              <a:buNone/>
              <a:defRPr sz="20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Click to edit Master text styles</a:t>
            </a:r>
          </a:p>
        </p:txBody>
      </p:sp>
      <p:sp>
        <p:nvSpPr>
          <p:cNvPr id="3" name="Content Placeholder 2"/>
          <p:cNvSpPr>
            <a:spLocks noGrp="1"/>
          </p:cNvSpPr>
          <p:nvPr>
            <p:ph idx="1"/>
          </p:nvPr>
        </p:nvSpPr>
        <p:spPr>
          <a:xfrm>
            <a:off x="5484971" y="584200"/>
            <a:ext cx="6094413" cy="5588000"/>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baseline="0"/>
            </a:lvl8pPr>
            <a:lvl9pPr>
              <a:defRPr sz="20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F0DFD029-FB74-4578-B929-F66AA97659CA}" type="datetimeFigureOut">
              <a:rPr lang="en-US"/>
              <a:t>28/07/2017</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1618139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8882" y="1701800"/>
            <a:ext cx="4062942" cy="2438400"/>
          </a:xfrm>
        </p:spPr>
        <p:txBody>
          <a:bodyPr anchor="b">
            <a:normAutofit/>
          </a:bodyPr>
          <a:lstStyle>
            <a:lvl1pPr algn="l">
              <a:defRPr sz="2800" b="0" cap="all" spc="200" baseline="0">
                <a:solidFill>
                  <a:schemeClr val="accent1"/>
                </a:solidFill>
              </a:defRPr>
            </a:lvl1pPr>
          </a:lstStyle>
          <a:p>
            <a:r>
              <a:rPr lang="en-US"/>
              <a:t>Click to edit Master title style</a:t>
            </a:r>
            <a:endParaRPr/>
          </a:p>
        </p:txBody>
      </p:sp>
      <p:sp>
        <p:nvSpPr>
          <p:cNvPr id="4" name="Text Placeholder 3"/>
          <p:cNvSpPr>
            <a:spLocks noGrp="1"/>
          </p:cNvSpPr>
          <p:nvPr>
            <p:ph type="body" sz="half" idx="2"/>
          </p:nvPr>
        </p:nvSpPr>
        <p:spPr>
          <a:xfrm>
            <a:off x="1218882" y="4241800"/>
            <a:ext cx="4062942" cy="1930400"/>
          </a:xfrm>
        </p:spPr>
        <p:txBody>
          <a:bodyPr>
            <a:normAutofit/>
          </a:bodyPr>
          <a:lstStyle>
            <a:lvl1pPr marL="0" indent="0">
              <a:buNone/>
              <a:defRPr sz="20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Click to edit Master text styles</a:t>
            </a:r>
          </a:p>
        </p:txBody>
      </p:sp>
      <p:sp>
        <p:nvSpPr>
          <p:cNvPr id="3" name="Picture Placeholder 2" descr="An empty placeholder to add an image. Click on the placeholder and select the image that you wish to add."/>
          <p:cNvSpPr>
            <a:spLocks noGrp="1"/>
          </p:cNvSpPr>
          <p:nvPr>
            <p:ph type="pic" idx="1"/>
          </p:nvPr>
        </p:nvSpPr>
        <p:spPr>
          <a:xfrm>
            <a:off x="5484971" y="584200"/>
            <a:ext cx="6094413" cy="5588000"/>
          </a:xfrm>
          <a:ln w="12700">
            <a:solidFill>
              <a:schemeClr val="bg1">
                <a:lumMod val="75000"/>
                <a:lumOff val="25000"/>
              </a:schemeClr>
            </a:solidFill>
            <a:miter lim="800000"/>
          </a:ln>
        </p:spPr>
        <p:txBody>
          <a:bodyPr>
            <a:normAutofit/>
          </a:bodyPr>
          <a:lstStyle>
            <a:lvl1pPr marL="0" indent="0">
              <a:buNone/>
              <a:defRPr sz="28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en-US"/>
              <a:t>Click icon to add picture</a:t>
            </a:r>
            <a:endParaRPr/>
          </a:p>
        </p:txBody>
      </p:sp>
      <p:sp>
        <p:nvSpPr>
          <p:cNvPr id="5" name="Date Placeholder 4"/>
          <p:cNvSpPr>
            <a:spLocks noGrp="1"/>
          </p:cNvSpPr>
          <p:nvPr>
            <p:ph type="dt" sz="half" idx="10"/>
          </p:nvPr>
        </p:nvSpPr>
        <p:spPr/>
        <p:txBody>
          <a:bodyPr/>
          <a:lstStyle/>
          <a:p>
            <a:fld id="{F0DFD029-FB74-4578-B929-F66AA97659CA}" type="datetimeFigureOut">
              <a:rPr lang="en-US"/>
              <a:t>28/07/2017</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4223431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100000"/>
                <a:shade val="0"/>
                <a:satMod val="100000"/>
              </a:schemeClr>
            </a:gs>
            <a:gs pos="2000">
              <a:schemeClr val="bg2">
                <a:tint val="100000"/>
                <a:shade val="30000"/>
                <a:satMod val="100000"/>
              </a:schemeClr>
            </a:gs>
            <a:gs pos="38000">
              <a:schemeClr val="bg2">
                <a:shade val="60000"/>
                <a:satMod val="100000"/>
              </a:schemeClr>
            </a:gs>
          </a:gsLst>
          <a:lin ang="3600000" scaled="0"/>
          <a:tileRect/>
        </a:gradFill>
        <a:effectLst/>
      </p:bgPr>
    </p:bg>
    <p:spTree>
      <p:nvGrpSpPr>
        <p:cNvPr id="1" name=""/>
        <p:cNvGrpSpPr/>
        <p:nvPr/>
      </p:nvGrpSpPr>
      <p:grpSpPr>
        <a:xfrm>
          <a:off x="0" y="0"/>
          <a:ext cx="0" cy="0"/>
          <a:chOff x="0" y="0"/>
          <a:chExt cx="0" cy="0"/>
        </a:xfrm>
      </p:grpSpPr>
      <p:grpSp>
        <p:nvGrpSpPr>
          <p:cNvPr id="15" name="left lines"/>
          <p:cNvGrpSpPr/>
          <p:nvPr/>
        </p:nvGrpSpPr>
        <p:grpSpPr>
          <a:xfrm>
            <a:off x="-15870" y="-3174"/>
            <a:ext cx="819993" cy="5229225"/>
            <a:chOff x="-11906" y="-2381"/>
            <a:chExt cx="615155" cy="3921919"/>
          </a:xfrm>
        </p:grpSpPr>
        <p:sp>
          <p:nvSpPr>
            <p:cNvPr id="10" name="Freeform 9"/>
            <p:cNvSpPr/>
            <p:nvPr/>
          </p:nvSpPr>
          <p:spPr>
            <a:xfrm>
              <a:off x="-9526" y="0"/>
              <a:ext cx="612775" cy="3919538"/>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Lst>
              <a:ahLst/>
              <a:cxnLst>
                <a:cxn ang="0">
                  <a:pos x="connsiteX0" y="connsiteY0"/>
                </a:cxn>
                <a:cxn ang="0">
                  <a:pos x="connsiteX1" y="connsiteY1"/>
                </a:cxn>
                <a:cxn ang="0">
                  <a:pos x="connsiteX2" y="connsiteY2"/>
                </a:cxn>
              </a:cxnLst>
              <a:rect l="l" t="t" r="r" b="b"/>
              <a:pathLst>
                <a:path w="612775" h="3919538">
                  <a:moveTo>
                    <a:pt x="0" y="3919538"/>
                  </a:moveTo>
                  <a:lnTo>
                    <a:pt x="612775" y="2984500"/>
                  </a:lnTo>
                  <a:lnTo>
                    <a:pt x="612775" y="0"/>
                  </a:lnTo>
                </a:path>
              </a:pathLst>
            </a:cu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Freeform 10"/>
            <p:cNvSpPr/>
            <p:nvPr/>
          </p:nvSpPr>
          <p:spPr>
            <a:xfrm>
              <a:off x="-11906" y="0"/>
              <a:ext cx="410751" cy="3421856"/>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202024 w 612775"/>
                <a:gd name="connsiteY1" fmla="*/ 3607676 h 3919538"/>
                <a:gd name="connsiteX2" fmla="*/ 612775 w 612775"/>
                <a:gd name="connsiteY2" fmla="*/ 2984500 h 3919538"/>
                <a:gd name="connsiteX3" fmla="*/ 612775 w 612775"/>
                <a:gd name="connsiteY3" fmla="*/ 0 h 3919538"/>
                <a:gd name="connsiteX0" fmla="*/ 0 w 410751"/>
                <a:gd name="connsiteY0" fmla="*/ 3607676 h 3607676"/>
                <a:gd name="connsiteX1" fmla="*/ 410751 w 410751"/>
                <a:gd name="connsiteY1" fmla="*/ 2984500 h 3607676"/>
                <a:gd name="connsiteX2" fmla="*/ 410751 w 410751"/>
                <a:gd name="connsiteY2" fmla="*/ 0 h 3607676"/>
                <a:gd name="connsiteX0" fmla="*/ 0 w 410751"/>
                <a:gd name="connsiteY0" fmla="*/ 3607676 h 3607676"/>
                <a:gd name="connsiteX1" fmla="*/ 410751 w 410751"/>
                <a:gd name="connsiteY1" fmla="*/ 2984500 h 3607676"/>
                <a:gd name="connsiteX2" fmla="*/ 409575 w 410751"/>
                <a:gd name="connsiteY2" fmla="*/ 185820 h 3607676"/>
                <a:gd name="connsiteX3" fmla="*/ 410751 w 410751"/>
                <a:gd name="connsiteY3" fmla="*/ 0 h 3607676"/>
                <a:gd name="connsiteX0" fmla="*/ 0 w 410751"/>
                <a:gd name="connsiteY0" fmla="*/ 3421856 h 3421856"/>
                <a:gd name="connsiteX1" fmla="*/ 410751 w 410751"/>
                <a:gd name="connsiteY1" fmla="*/ 2798680 h 3421856"/>
                <a:gd name="connsiteX2" fmla="*/ 409575 w 410751"/>
                <a:gd name="connsiteY2" fmla="*/ 0 h 3421856"/>
              </a:gdLst>
              <a:ahLst/>
              <a:cxnLst>
                <a:cxn ang="0">
                  <a:pos x="connsiteX0" y="connsiteY0"/>
                </a:cxn>
                <a:cxn ang="0">
                  <a:pos x="connsiteX1" y="connsiteY1"/>
                </a:cxn>
                <a:cxn ang="0">
                  <a:pos x="connsiteX2" y="connsiteY2"/>
                </a:cxn>
              </a:cxnLst>
              <a:rect l="l" t="t" r="r" b="b"/>
              <a:pathLst>
                <a:path w="410751" h="3421856">
                  <a:moveTo>
                    <a:pt x="0" y="3421856"/>
                  </a:moveTo>
                  <a:lnTo>
                    <a:pt x="410751" y="2798680"/>
                  </a:lnTo>
                  <a:lnTo>
                    <a:pt x="409575" y="0"/>
                  </a:lnTo>
                </a:path>
              </a:pathLst>
            </a:cu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Freeform 13"/>
            <p:cNvSpPr/>
            <p:nvPr/>
          </p:nvSpPr>
          <p:spPr>
            <a:xfrm>
              <a:off x="-7144" y="-2381"/>
              <a:ext cx="238919" cy="2976561"/>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373856 w 612775"/>
                <a:gd name="connsiteY1" fmla="*/ 3344891 h 3919538"/>
                <a:gd name="connsiteX2" fmla="*/ 612775 w 612775"/>
                <a:gd name="connsiteY2" fmla="*/ 2984500 h 3919538"/>
                <a:gd name="connsiteX3" fmla="*/ 612775 w 612775"/>
                <a:gd name="connsiteY3" fmla="*/ 0 h 3919538"/>
                <a:gd name="connsiteX0" fmla="*/ 0 w 238919"/>
                <a:gd name="connsiteY0" fmla="*/ 3344891 h 3344891"/>
                <a:gd name="connsiteX1" fmla="*/ 238919 w 238919"/>
                <a:gd name="connsiteY1" fmla="*/ 2984500 h 3344891"/>
                <a:gd name="connsiteX2" fmla="*/ 238919 w 238919"/>
                <a:gd name="connsiteY2" fmla="*/ 0 h 3344891"/>
                <a:gd name="connsiteX0" fmla="*/ 0 w 238919"/>
                <a:gd name="connsiteY0" fmla="*/ 3344891 h 3344891"/>
                <a:gd name="connsiteX1" fmla="*/ 238919 w 238919"/>
                <a:gd name="connsiteY1" fmla="*/ 2984500 h 3344891"/>
                <a:gd name="connsiteX2" fmla="*/ 238125 w 238919"/>
                <a:gd name="connsiteY2" fmla="*/ 368330 h 3344891"/>
                <a:gd name="connsiteX3" fmla="*/ 238919 w 238919"/>
                <a:gd name="connsiteY3" fmla="*/ 0 h 3344891"/>
                <a:gd name="connsiteX0" fmla="*/ 0 w 238919"/>
                <a:gd name="connsiteY0" fmla="*/ 2976561 h 2976561"/>
                <a:gd name="connsiteX1" fmla="*/ 238919 w 238919"/>
                <a:gd name="connsiteY1" fmla="*/ 2616170 h 2976561"/>
                <a:gd name="connsiteX2" fmla="*/ 238125 w 238919"/>
                <a:gd name="connsiteY2" fmla="*/ 0 h 2976561"/>
              </a:gdLst>
              <a:ahLst/>
              <a:cxnLst>
                <a:cxn ang="0">
                  <a:pos x="connsiteX0" y="connsiteY0"/>
                </a:cxn>
                <a:cxn ang="0">
                  <a:pos x="connsiteX1" y="connsiteY1"/>
                </a:cxn>
                <a:cxn ang="0">
                  <a:pos x="connsiteX2" y="connsiteY2"/>
                </a:cxn>
              </a:cxnLst>
              <a:rect l="l" t="t" r="r" b="b"/>
              <a:pathLst>
                <a:path w="238919" h="2976561">
                  <a:moveTo>
                    <a:pt x="0" y="2976561"/>
                  </a:moveTo>
                  <a:lnTo>
                    <a:pt x="238919" y="2616170"/>
                  </a:lnTo>
                  <a:cubicBezTo>
                    <a:pt x="238654" y="1744113"/>
                    <a:pt x="238390" y="872057"/>
                    <a:pt x="238125" y="0"/>
                  </a:cubicBezTo>
                </a:path>
              </a:pathLst>
            </a:cu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Placeholder 1"/>
          <p:cNvSpPr>
            <a:spLocks noGrp="1"/>
          </p:cNvSpPr>
          <p:nvPr>
            <p:ph type="title"/>
          </p:nvPr>
        </p:nvSpPr>
        <p:spPr>
          <a:xfrm>
            <a:off x="1218883" y="274637"/>
            <a:ext cx="10360501" cy="1223963"/>
          </a:xfrm>
          <a:prstGeom prst="rect">
            <a:avLst/>
          </a:prstGeom>
        </p:spPr>
        <p:txBody>
          <a:bodyPr vert="horz" lIns="121899" tIns="60949" rIns="121899" bIns="60949" rtlCol="0" anchor="b">
            <a:normAutofit/>
          </a:bodyPr>
          <a:lstStyle/>
          <a:p>
            <a:r>
              <a:rPr lang="en-US"/>
              <a:t>Click to edit Master title style</a:t>
            </a:r>
            <a:endParaRPr/>
          </a:p>
        </p:txBody>
      </p:sp>
      <p:sp>
        <p:nvSpPr>
          <p:cNvPr id="3" name="Text Placeholder 2"/>
          <p:cNvSpPr>
            <a:spLocks noGrp="1"/>
          </p:cNvSpPr>
          <p:nvPr>
            <p:ph type="body" idx="1"/>
          </p:nvPr>
        </p:nvSpPr>
        <p:spPr>
          <a:xfrm>
            <a:off x="1218883" y="1701797"/>
            <a:ext cx="10360501" cy="4462272"/>
          </a:xfrm>
          <a:prstGeom prst="rect">
            <a:avLst/>
          </a:prstGeom>
        </p:spPr>
        <p:txBody>
          <a:bodyPr vert="horz" lIns="121899" tIns="60949" rIns="121899" bIns="60949"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1218882" y="6356352"/>
            <a:ext cx="2234618" cy="365125"/>
          </a:xfrm>
          <a:prstGeom prst="rect">
            <a:avLst/>
          </a:prstGeom>
        </p:spPr>
        <p:txBody>
          <a:bodyPr vert="horz" lIns="121899" tIns="60949" rIns="121899" bIns="60949" rtlCol="0" anchor="ctr"/>
          <a:lstStyle>
            <a:lvl1pPr algn="l">
              <a:defRPr sz="1200">
                <a:solidFill>
                  <a:schemeClr val="tx1">
                    <a:tint val="75000"/>
                  </a:schemeClr>
                </a:solidFill>
              </a:defRPr>
            </a:lvl1pPr>
          </a:lstStyle>
          <a:p>
            <a:fld id="{F0DFD029-FB74-4578-B929-F66AA97659CA}" type="datetimeFigureOut">
              <a:rPr lang="en-US"/>
              <a:pPr/>
              <a:t>28/07/2017</a:t>
            </a:fld>
            <a:endParaRPr/>
          </a:p>
        </p:txBody>
      </p:sp>
      <p:sp>
        <p:nvSpPr>
          <p:cNvPr id="5" name="Footer Placeholder 4"/>
          <p:cNvSpPr>
            <a:spLocks noGrp="1"/>
          </p:cNvSpPr>
          <p:nvPr>
            <p:ph type="ftr" sz="quarter" idx="3"/>
          </p:nvPr>
        </p:nvSpPr>
        <p:spPr>
          <a:xfrm>
            <a:off x="3453501" y="6356352"/>
            <a:ext cx="5281824" cy="365125"/>
          </a:xfrm>
          <a:prstGeom prst="rect">
            <a:avLst/>
          </a:prstGeom>
        </p:spPr>
        <p:txBody>
          <a:bodyPr vert="horz" lIns="121899" tIns="60949" rIns="121899" bIns="60949" rtlCol="0" anchor="ctr"/>
          <a:lstStyle>
            <a:lvl1pPr algn="ctr">
              <a:defRPr sz="1200">
                <a:solidFill>
                  <a:schemeClr val="tx1">
                    <a:tint val="75000"/>
                  </a:schemeClr>
                </a:solidFill>
              </a:defRPr>
            </a:lvl1pPr>
          </a:lstStyle>
          <a:p>
            <a:endParaRPr/>
          </a:p>
        </p:txBody>
      </p:sp>
      <p:sp>
        <p:nvSpPr>
          <p:cNvPr id="6" name="Slide Number Placeholder 5"/>
          <p:cNvSpPr>
            <a:spLocks noGrp="1"/>
          </p:cNvSpPr>
          <p:nvPr>
            <p:ph type="sldNum" sz="quarter" idx="4"/>
          </p:nvPr>
        </p:nvSpPr>
        <p:spPr>
          <a:xfrm>
            <a:off x="10563649" y="6356352"/>
            <a:ext cx="1015735" cy="365125"/>
          </a:xfrm>
          <a:prstGeom prst="rect">
            <a:avLst/>
          </a:prstGeom>
        </p:spPr>
        <p:txBody>
          <a:bodyPr vert="horz" lIns="121899" tIns="60949" rIns="121899" bIns="60949" rtlCol="0" anchor="ctr"/>
          <a:lstStyle>
            <a:lvl1pPr algn="r">
              <a:defRPr sz="1200">
                <a:solidFill>
                  <a:schemeClr val="tx1">
                    <a:tint val="75000"/>
                  </a:schemeClr>
                </a:solidFill>
              </a:defRPr>
            </a:lvl1pPr>
          </a:lstStyle>
          <a:p>
            <a:fld id="{C014DD1E-5D91-48A3-AD6D-45FBA980D106}" type="slidenum">
              <a:rPr/>
              <a:pPr/>
              <a:t>‹#›</a:t>
            </a:fld>
            <a:endParaRPr/>
          </a:p>
        </p:txBody>
      </p:sp>
    </p:spTree>
    <p:extLst>
      <p:ext uri="{BB962C8B-B14F-4D97-AF65-F5344CB8AC3E}">
        <p14:creationId xmlns:p14="http://schemas.microsoft.com/office/powerpoint/2010/main" val="139527588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BEBA8EAE-BF5A-486C-A8C5-ECC9F3942E4B}">
                <a14:imgProps xmlns:a14="http://schemas.microsoft.com/office/drawing/2010/main">
                  <a14:imgLayer r:embed="rId3">
                    <a14:imgEffect>
                      <a14:backgroundRemoval t="526" b="100000" l="508" r="98985"/>
                    </a14:imgEffect>
                  </a14:imgLayer>
                </a14:imgProps>
              </a:ext>
            </a:extLst>
          </a:blip>
          <a:stretch>
            <a:fillRect/>
          </a:stretch>
        </p:blipFill>
        <p:spPr>
          <a:xfrm>
            <a:off x="9828212" y="1"/>
            <a:ext cx="2360613" cy="1895962"/>
          </a:xfrm>
          <a:prstGeom prst="rect">
            <a:avLst/>
          </a:prstGeom>
          <a:solidFill>
            <a:schemeClr val="bg2">
              <a:lumMod val="75000"/>
            </a:schemeClr>
          </a:solidFill>
        </p:spPr>
      </p:pic>
      <p:sp>
        <p:nvSpPr>
          <p:cNvPr id="2" name="Title 1"/>
          <p:cNvSpPr>
            <a:spLocks noGrp="1"/>
          </p:cNvSpPr>
          <p:nvPr>
            <p:ph type="ctrTitle"/>
          </p:nvPr>
        </p:nvSpPr>
        <p:spPr>
          <a:xfrm>
            <a:off x="1903412" y="2286000"/>
            <a:ext cx="8735325" cy="2000251"/>
          </a:xfrm>
        </p:spPr>
        <p:txBody>
          <a:bodyPr>
            <a:normAutofit fontScale="90000"/>
          </a:bodyPr>
          <a:lstStyle/>
          <a:p>
            <a:pPr algn="ctr"/>
            <a:r>
              <a:rPr lang="en-US" dirty="0">
                <a:latin typeface="Baskerville Old Face" panose="02020602080505020303" pitchFamily="18" charset="0"/>
              </a:rPr>
              <a:t>CRVS Legal Framework Review</a:t>
            </a:r>
            <a:br>
              <a:rPr lang="en-US" dirty="0">
                <a:latin typeface="Baskerville Old Face" panose="02020602080505020303" pitchFamily="18" charset="0"/>
              </a:rPr>
            </a:br>
            <a:r>
              <a:rPr lang="en-US" dirty="0">
                <a:latin typeface="Baskerville Old Face" panose="02020602080505020303" pitchFamily="18" charset="0"/>
              </a:rPr>
              <a:t>Fiji Islands</a:t>
            </a:r>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1999548" cy="1524000"/>
          </a:xfrm>
          <a:prstGeom prst="rect">
            <a:avLst/>
          </a:prstGeom>
          <a:solidFill>
            <a:schemeClr val="bg2">
              <a:lumMod val="50000"/>
            </a:schemeClr>
          </a:solidFill>
        </p:spPr>
      </p:pic>
    </p:spTree>
    <p:extLst>
      <p:ext uri="{BB962C8B-B14F-4D97-AF65-F5344CB8AC3E}">
        <p14:creationId xmlns:p14="http://schemas.microsoft.com/office/powerpoint/2010/main" val="1332291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pPr algn="ctr"/>
            <a:r>
              <a:rPr lang="en-US" dirty="0">
                <a:latin typeface="Baskerville Old Face" panose="02020602080505020303" pitchFamily="18" charset="0"/>
              </a:rPr>
              <a:t>Overview</a:t>
            </a:r>
          </a:p>
        </p:txBody>
      </p:sp>
      <p:sp>
        <p:nvSpPr>
          <p:cNvPr id="14" name="Content Placeholder 13"/>
          <p:cNvSpPr>
            <a:spLocks noGrp="1"/>
          </p:cNvSpPr>
          <p:nvPr>
            <p:ph idx="1"/>
          </p:nvPr>
        </p:nvSpPr>
        <p:spPr>
          <a:xfrm>
            <a:off x="1218883" y="1981199"/>
            <a:ext cx="10360501" cy="4182869"/>
          </a:xfrm>
        </p:spPr>
        <p:txBody>
          <a:bodyPr/>
          <a:lstStyle/>
          <a:p>
            <a:r>
              <a:rPr lang="en-US" dirty="0">
                <a:latin typeface="Baskerville Old Face" panose="02020602080505020303" pitchFamily="18" charset="0"/>
              </a:rPr>
              <a:t>Implementation of the Regional Action Framework</a:t>
            </a:r>
          </a:p>
          <a:p>
            <a:r>
              <a:rPr lang="en-US" dirty="0">
                <a:latin typeface="Baskerville Old Face" panose="02020602080505020303" pitchFamily="18" charset="0"/>
              </a:rPr>
              <a:t>Progress towards CRVS legal framework</a:t>
            </a:r>
          </a:p>
          <a:p>
            <a:r>
              <a:rPr lang="en-US" dirty="0">
                <a:latin typeface="Baskerville Old Face" panose="02020602080505020303" pitchFamily="18" charset="0"/>
              </a:rPr>
              <a:t>Challenges encountered </a:t>
            </a:r>
          </a:p>
          <a:p>
            <a:r>
              <a:rPr lang="en-US" dirty="0">
                <a:latin typeface="Baskerville Old Face" panose="02020602080505020303" pitchFamily="18" charset="0"/>
              </a:rPr>
              <a:t>Opportunities </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529114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18883" y="274637"/>
            <a:ext cx="10360501" cy="792163"/>
          </a:xfrm>
        </p:spPr>
        <p:txBody>
          <a:bodyPr>
            <a:normAutofit fontScale="90000"/>
          </a:bodyPr>
          <a:lstStyle/>
          <a:p>
            <a:pPr algn="ctr"/>
            <a:r>
              <a:rPr lang="en-US" dirty="0">
                <a:latin typeface="Baskerville Old Face" panose="02020602080505020303" pitchFamily="18" charset="0"/>
              </a:rPr>
              <a:t>CRVS Regional Action Framework towards the CRVS Legislations</a:t>
            </a:r>
          </a:p>
        </p:txBody>
      </p:sp>
      <p:sp>
        <p:nvSpPr>
          <p:cNvPr id="2" name="Content Placeholder 1"/>
          <p:cNvSpPr>
            <a:spLocks noGrp="1"/>
          </p:cNvSpPr>
          <p:nvPr>
            <p:ph idx="1"/>
          </p:nvPr>
        </p:nvSpPr>
        <p:spPr>
          <a:xfrm>
            <a:off x="1218883" y="1219200"/>
            <a:ext cx="10360501" cy="4944869"/>
          </a:xfrm>
        </p:spPr>
        <p:txBody>
          <a:bodyPr>
            <a:normAutofit lnSpcReduction="10000"/>
          </a:bodyPr>
          <a:lstStyle/>
          <a:p>
            <a:r>
              <a:rPr lang="en-US" dirty="0">
                <a:latin typeface="Baskerville Old Face" panose="02020602080505020303" pitchFamily="18" charset="0"/>
              </a:rPr>
              <a:t>facilitate collaborative action by multiple stakeholders</a:t>
            </a:r>
          </a:p>
          <a:p>
            <a:pPr lvl="1"/>
            <a:r>
              <a:rPr lang="en-US" dirty="0">
                <a:latin typeface="Baskerville Old Face" panose="02020602080505020303" pitchFamily="18" charset="0"/>
              </a:rPr>
              <a:t> Goal 1</a:t>
            </a:r>
          </a:p>
          <a:p>
            <a:pPr lvl="3"/>
            <a:r>
              <a:rPr lang="en-US" dirty="0">
                <a:latin typeface="Baskerville Old Face" panose="02020602080505020303" pitchFamily="18" charset="0"/>
              </a:rPr>
              <a:t>Achieve at least 85 % registration of all births that occur in a given year</a:t>
            </a:r>
          </a:p>
          <a:p>
            <a:pPr lvl="3"/>
            <a:r>
              <a:rPr lang="en-US" dirty="0">
                <a:latin typeface="Baskerville Old Face" panose="02020602080505020303" pitchFamily="18" charset="0"/>
              </a:rPr>
              <a:t>Health sector to record all deaths with a medically certified cause of death in a given year</a:t>
            </a:r>
          </a:p>
          <a:p>
            <a:pPr lvl="2"/>
            <a:r>
              <a:rPr lang="en-US" dirty="0">
                <a:latin typeface="Baskerville Old Face" panose="02020602080505020303" pitchFamily="18" charset="0"/>
              </a:rPr>
              <a:t>Goal 2</a:t>
            </a:r>
          </a:p>
          <a:p>
            <a:pPr lvl="3"/>
            <a:r>
              <a:rPr lang="en-US" dirty="0">
                <a:latin typeface="Baskerville Old Face" panose="02020602080505020303" pitchFamily="18" charset="0"/>
              </a:rPr>
              <a:t>Issuance of an official birth/death certificate that includes, as a minimum, the individual’s name, sex, date and place of birth, and name of parent(s) where known.</a:t>
            </a:r>
          </a:p>
          <a:p>
            <a:pPr lvl="1"/>
            <a:r>
              <a:rPr lang="en-US" dirty="0">
                <a:latin typeface="Baskerville Old Face" panose="02020602080505020303" pitchFamily="18" charset="0"/>
              </a:rPr>
              <a:t>Goal 3</a:t>
            </a:r>
          </a:p>
          <a:p>
            <a:pPr lvl="3"/>
            <a:r>
              <a:rPr lang="en-US" dirty="0">
                <a:latin typeface="Baskerville Old Face" panose="02020602080505020303" pitchFamily="18" charset="0"/>
              </a:rPr>
              <a:t>100% dissemination of annual nationally representative statistics on deaths that  have an underlying cause of death code derived from the medical certificate according to the standards defined by ICD (latest version as appropriate) </a:t>
            </a:r>
          </a:p>
          <a:p>
            <a:pPr lvl="3"/>
            <a:r>
              <a:rPr lang="en-US" dirty="0">
                <a:latin typeface="Baskerville Old Face" panose="02020602080505020303" pitchFamily="18" charset="0"/>
              </a:rPr>
              <a:t>Summary tabulations of vital statistics on births and deaths using registration records as the primary source, are made available in the public domain in electronic format annually, and within one calendar year.</a:t>
            </a:r>
          </a:p>
          <a:p>
            <a:pPr lvl="3"/>
            <a:endParaRPr lang="en-US" dirty="0">
              <a:latin typeface="Baskerville Old Face" panose="02020602080505020303" pitchFamily="18" charset="0"/>
            </a:endParaRPr>
          </a:p>
          <a:p>
            <a:pPr lvl="3"/>
            <a:endParaRPr lang="en-US" dirty="0">
              <a:latin typeface="Baskerville Old Face" panose="02020602080505020303" pitchFamily="18" charset="0"/>
            </a:endParaRPr>
          </a:p>
          <a:p>
            <a:endParaRPr lang="en-US" dirty="0">
              <a:latin typeface="Baskerville Old Face" panose="02020602080505020303" pitchFamily="18" charset="0"/>
            </a:endParaRPr>
          </a:p>
        </p:txBody>
      </p:sp>
    </p:spTree>
    <p:extLst>
      <p:ext uri="{BB962C8B-B14F-4D97-AF65-F5344CB8AC3E}">
        <p14:creationId xmlns:p14="http://schemas.microsoft.com/office/powerpoint/2010/main" val="397710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8883" y="274637"/>
            <a:ext cx="10360501" cy="1096963"/>
          </a:xfrm>
        </p:spPr>
        <p:txBody>
          <a:bodyPr>
            <a:normAutofit fontScale="90000"/>
          </a:bodyPr>
          <a:lstStyle/>
          <a:p>
            <a:pPr algn="ctr"/>
            <a:r>
              <a:rPr lang="en-US" dirty="0">
                <a:latin typeface="Baskerville Old Face" panose="02020602080505020303" pitchFamily="18" charset="0"/>
              </a:rPr>
              <a:t>Progress Status towards the </a:t>
            </a:r>
            <a:br>
              <a:rPr lang="en-US" dirty="0">
                <a:latin typeface="Baskerville Old Face" panose="02020602080505020303" pitchFamily="18" charset="0"/>
              </a:rPr>
            </a:br>
            <a:r>
              <a:rPr lang="en-US" dirty="0">
                <a:latin typeface="Baskerville Old Face" panose="02020602080505020303" pitchFamily="18" charset="0"/>
              </a:rPr>
              <a:t>establishment of CRVS Legislations</a:t>
            </a:r>
          </a:p>
        </p:txBody>
      </p:sp>
      <p:sp>
        <p:nvSpPr>
          <p:cNvPr id="4" name="Content Placeholder 3"/>
          <p:cNvSpPr>
            <a:spLocks noGrp="1"/>
          </p:cNvSpPr>
          <p:nvPr>
            <p:ph idx="1"/>
          </p:nvPr>
        </p:nvSpPr>
        <p:spPr>
          <a:xfrm>
            <a:off x="1218883" y="1701797"/>
            <a:ext cx="9828529" cy="4241803"/>
          </a:xfrm>
        </p:spPr>
        <p:txBody>
          <a:bodyPr/>
          <a:lstStyle/>
          <a:p>
            <a:r>
              <a:rPr lang="en-US" dirty="0">
                <a:latin typeface="Baskerville Old Face" panose="02020602080505020303" pitchFamily="18" charset="0"/>
              </a:rPr>
              <a:t>Registration Coverage</a:t>
            </a:r>
          </a:p>
          <a:p>
            <a:endParaRPr lang="en-US" dirty="0">
              <a:latin typeface="Baskerville Old Face" panose="02020602080505020303" pitchFamily="18" charset="0"/>
            </a:endParaRPr>
          </a:p>
          <a:p>
            <a:endParaRPr lang="en-US" dirty="0">
              <a:latin typeface="Baskerville Old Face" panose="02020602080505020303" pitchFamily="18" charset="0"/>
            </a:endParaRPr>
          </a:p>
          <a:p>
            <a:endParaRPr lang="en-US" dirty="0">
              <a:latin typeface="Baskerville Old Face" panose="02020602080505020303" pitchFamily="18" charset="0"/>
            </a:endParaRPr>
          </a:p>
          <a:p>
            <a:endParaRPr lang="en-US" dirty="0">
              <a:latin typeface="Baskerville Old Face" panose="02020602080505020303" pitchFamily="18" charset="0"/>
            </a:endParaRPr>
          </a:p>
        </p:txBody>
      </p:sp>
      <p:pic>
        <p:nvPicPr>
          <p:cNvPr id="3" name="Picture 2"/>
          <p:cNvPicPr>
            <a:picLocks noChangeAspect="1"/>
          </p:cNvPicPr>
          <p:nvPr/>
        </p:nvPicPr>
        <p:blipFill>
          <a:blip r:embed="rId2"/>
          <a:stretch>
            <a:fillRect/>
          </a:stretch>
        </p:blipFill>
        <p:spPr>
          <a:xfrm>
            <a:off x="1598612" y="2438400"/>
            <a:ext cx="9448800" cy="3747700"/>
          </a:xfrm>
          <a:prstGeom prst="rect">
            <a:avLst/>
          </a:prstGeom>
        </p:spPr>
      </p:pic>
    </p:spTree>
    <p:extLst>
      <p:ext uri="{BB962C8B-B14F-4D97-AF65-F5344CB8AC3E}">
        <p14:creationId xmlns:p14="http://schemas.microsoft.com/office/powerpoint/2010/main" val="1405850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r>
              <a:rPr lang="en-US" dirty="0">
                <a:latin typeface="Baskerville Old Face" panose="02020602080505020303" pitchFamily="18" charset="0"/>
              </a:rPr>
              <a:t>Progress Status cont’d</a:t>
            </a:r>
            <a:endParaRPr lang="en-US" dirty="0"/>
          </a:p>
        </p:txBody>
      </p:sp>
      <p:sp>
        <p:nvSpPr>
          <p:cNvPr id="7" name="Content Placeholder 6"/>
          <p:cNvSpPr>
            <a:spLocks noGrp="1"/>
          </p:cNvSpPr>
          <p:nvPr>
            <p:ph idx="1"/>
          </p:nvPr>
        </p:nvSpPr>
        <p:spPr/>
        <p:txBody>
          <a:bodyPr/>
          <a:lstStyle/>
          <a:p>
            <a:r>
              <a:rPr lang="en-US" dirty="0">
                <a:latin typeface="Baskerville Old Face" panose="02020602080505020303" pitchFamily="18" charset="0"/>
              </a:rPr>
              <a:t>Official documentation of community births and deaths </a:t>
            </a:r>
          </a:p>
          <a:p>
            <a:r>
              <a:rPr lang="en-US" dirty="0">
                <a:latin typeface="Baskerville Old Face" panose="02020602080505020303" pitchFamily="18" charset="0"/>
              </a:rPr>
              <a:t>Provisions allocated for services where there were no registry offices</a:t>
            </a:r>
          </a:p>
          <a:p>
            <a:r>
              <a:rPr lang="en-US" dirty="0">
                <a:latin typeface="Baskerville Old Face" panose="02020602080505020303" pitchFamily="18" charset="0"/>
              </a:rPr>
              <a:t>Awareness of health professionals to ensure data entry of birth and deaths into the National Health Information System (NHIS) </a:t>
            </a:r>
          </a:p>
          <a:p>
            <a:r>
              <a:rPr lang="en-US" dirty="0">
                <a:latin typeface="Baskerville Old Face" panose="02020602080505020303" pitchFamily="18" charset="0"/>
              </a:rPr>
              <a:t>Active collaboration of the CRVS partners for data sharing and analysis </a:t>
            </a:r>
          </a:p>
          <a:p>
            <a:pPr marL="0" indent="0">
              <a:buNone/>
            </a:pPr>
            <a:endParaRPr lang="en-US" dirty="0">
              <a:latin typeface="Baskerville Old Face" panose="02020602080505020303" pitchFamily="18" charset="0"/>
            </a:endParaRPr>
          </a:p>
          <a:p>
            <a:endParaRPr lang="en-US" dirty="0">
              <a:latin typeface="Baskerville Old Face" panose="02020602080505020303" pitchFamily="18" charset="0"/>
            </a:endParaRPr>
          </a:p>
          <a:p>
            <a:endParaRPr lang="en-US" dirty="0">
              <a:latin typeface="Baskerville Old Face" panose="02020602080505020303" pitchFamily="18" charset="0"/>
            </a:endParaRPr>
          </a:p>
          <a:p>
            <a:endParaRPr lang="en-US" dirty="0"/>
          </a:p>
        </p:txBody>
      </p:sp>
    </p:spTree>
    <p:extLst>
      <p:ext uri="{BB962C8B-B14F-4D97-AF65-F5344CB8AC3E}">
        <p14:creationId xmlns:p14="http://schemas.microsoft.com/office/powerpoint/2010/main" val="2319046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NZ" dirty="0">
                <a:latin typeface="Baskerville Old Face" panose="02020602080505020303" pitchFamily="18" charset="0"/>
              </a:rPr>
              <a:t>Challenges (towards the CRVS Legal Framework)</a:t>
            </a:r>
          </a:p>
        </p:txBody>
      </p:sp>
      <p:sp>
        <p:nvSpPr>
          <p:cNvPr id="3" name="Content Placeholder 2"/>
          <p:cNvSpPr>
            <a:spLocks noGrp="1"/>
          </p:cNvSpPr>
          <p:nvPr>
            <p:ph idx="1"/>
          </p:nvPr>
        </p:nvSpPr>
        <p:spPr/>
        <p:txBody>
          <a:bodyPr/>
          <a:lstStyle/>
          <a:p>
            <a:r>
              <a:rPr lang="en-NZ" dirty="0">
                <a:latin typeface="Baskerville Old Face" panose="02020602080505020303" pitchFamily="18" charset="0"/>
              </a:rPr>
              <a:t>Formalising the CRVS Committee</a:t>
            </a:r>
          </a:p>
          <a:p>
            <a:r>
              <a:rPr lang="en-NZ" dirty="0">
                <a:latin typeface="Baskerville Old Face" panose="02020602080505020303" pitchFamily="18" charset="0"/>
              </a:rPr>
              <a:t>Establishment of the CRVS</a:t>
            </a:r>
          </a:p>
          <a:p>
            <a:r>
              <a:rPr lang="en-NZ" dirty="0">
                <a:latin typeface="Baskerville Old Face" panose="02020602080505020303" pitchFamily="18" charset="0"/>
              </a:rPr>
              <a:t>Amendment of Legislation(BDM Act)</a:t>
            </a:r>
          </a:p>
          <a:p>
            <a:r>
              <a:rPr lang="en-NZ" dirty="0">
                <a:latin typeface="Baskerville Old Face" panose="02020602080505020303" pitchFamily="18" charset="0"/>
              </a:rPr>
              <a:t>National CRVS Strategy Development for Fiji</a:t>
            </a:r>
          </a:p>
          <a:p>
            <a:r>
              <a:rPr lang="en-NZ" dirty="0">
                <a:latin typeface="Baskerville Old Face" panose="02020602080505020303" pitchFamily="18" charset="0"/>
              </a:rPr>
              <a:t>Support for trainings to accurately document the vital events.</a:t>
            </a:r>
          </a:p>
          <a:p>
            <a:endParaRPr lang="en-NZ" dirty="0">
              <a:latin typeface="Baskerville Old Face" panose="02020602080505020303" pitchFamily="18" charset="0"/>
            </a:endParaRPr>
          </a:p>
          <a:p>
            <a:endParaRPr lang="en-NZ" dirty="0">
              <a:latin typeface="Baskerville Old Face" panose="02020602080505020303" pitchFamily="18" charset="0"/>
            </a:endParaRPr>
          </a:p>
        </p:txBody>
      </p:sp>
    </p:spTree>
    <p:extLst>
      <p:ext uri="{BB962C8B-B14F-4D97-AF65-F5344CB8AC3E}">
        <p14:creationId xmlns:p14="http://schemas.microsoft.com/office/powerpoint/2010/main" val="3062399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8883" y="274637"/>
            <a:ext cx="10360501" cy="868363"/>
          </a:xfrm>
        </p:spPr>
        <p:txBody>
          <a:bodyPr/>
          <a:lstStyle/>
          <a:p>
            <a:pPr algn="ctr"/>
            <a:r>
              <a:rPr lang="en-NZ" dirty="0">
                <a:latin typeface="Baskerville Old Face" panose="02020602080505020303" pitchFamily="18" charset="0"/>
              </a:rPr>
              <a:t>Opportunities</a:t>
            </a:r>
          </a:p>
        </p:txBody>
      </p:sp>
      <p:sp>
        <p:nvSpPr>
          <p:cNvPr id="3" name="Content Placeholder 2"/>
          <p:cNvSpPr>
            <a:spLocks noGrp="1"/>
          </p:cNvSpPr>
          <p:nvPr>
            <p:ph idx="1"/>
          </p:nvPr>
        </p:nvSpPr>
        <p:spPr/>
        <p:txBody>
          <a:bodyPr/>
          <a:lstStyle/>
          <a:p>
            <a:r>
              <a:rPr lang="en-NZ" dirty="0">
                <a:latin typeface="Baskerville Old Face" panose="02020602080505020303" pitchFamily="18" charset="0"/>
              </a:rPr>
              <a:t>Awareness of Doctors and Nurses of the correct documentation of birth and death</a:t>
            </a:r>
          </a:p>
          <a:p>
            <a:r>
              <a:rPr lang="en-NZ" dirty="0">
                <a:latin typeface="Baskerville Old Face" panose="02020602080505020303" pitchFamily="18" charset="0"/>
              </a:rPr>
              <a:t>Collaboration of the CRVS partners through continuous data sharing</a:t>
            </a:r>
          </a:p>
          <a:p>
            <a:r>
              <a:rPr lang="en-NZ" dirty="0">
                <a:latin typeface="Baskerville Old Face" panose="02020602080505020303" pitchFamily="18" charset="0"/>
              </a:rPr>
              <a:t>Improvement in coverage and registration</a:t>
            </a:r>
          </a:p>
          <a:p>
            <a:r>
              <a:rPr lang="en-NZ" dirty="0">
                <a:latin typeface="Baskerville Old Face" panose="02020602080505020303" pitchFamily="18" charset="0"/>
              </a:rPr>
              <a:t>Address data gaps and quality issues for analysis from the Ministry of Health and Registrar General’s Office</a:t>
            </a:r>
          </a:p>
          <a:p>
            <a:endParaRPr lang="en-NZ" dirty="0">
              <a:latin typeface="Baskerville Old Face" panose="02020602080505020303" pitchFamily="18" charset="0"/>
            </a:endParaRPr>
          </a:p>
          <a:p>
            <a:endParaRPr lang="en-NZ" dirty="0">
              <a:latin typeface="Baskerville Old Face" panose="02020602080505020303" pitchFamily="18" charset="0"/>
            </a:endParaRPr>
          </a:p>
          <a:p>
            <a:endParaRPr lang="en-NZ" dirty="0">
              <a:latin typeface="Baskerville Old Face" panose="02020602080505020303" pitchFamily="18" charset="0"/>
            </a:endParaRPr>
          </a:p>
        </p:txBody>
      </p:sp>
    </p:spTree>
    <p:extLst>
      <p:ext uri="{BB962C8B-B14F-4D97-AF65-F5344CB8AC3E}">
        <p14:creationId xmlns:p14="http://schemas.microsoft.com/office/powerpoint/2010/main" val="5363636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8883" y="838201"/>
            <a:ext cx="9904729" cy="5105400"/>
          </a:xfrm>
        </p:spPr>
        <p:txBody>
          <a:bodyPr anchor="ctr">
            <a:normAutofit/>
          </a:bodyPr>
          <a:lstStyle/>
          <a:p>
            <a:pPr marL="0" indent="0" algn="ctr">
              <a:buNone/>
            </a:pPr>
            <a:r>
              <a:rPr lang="en-NZ" sz="6600" dirty="0">
                <a:latin typeface="Baskerville Old Face" panose="02020602080505020303" pitchFamily="18" charset="0"/>
              </a:rPr>
              <a:t>Thank you</a:t>
            </a:r>
          </a:p>
        </p:txBody>
      </p:sp>
    </p:spTree>
    <p:extLst>
      <p:ext uri="{BB962C8B-B14F-4D97-AF65-F5344CB8AC3E}">
        <p14:creationId xmlns:p14="http://schemas.microsoft.com/office/powerpoint/2010/main" val="1063114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ech 16x9">
  <a:themeElements>
    <a:clrScheme name="Tech_16x9">
      <a:dk1>
        <a:sysClr val="windowText" lastClr="000000"/>
      </a:dk1>
      <a:lt1>
        <a:sysClr val="window" lastClr="FFFFFF"/>
      </a:lt1>
      <a:dk2>
        <a:srgbClr val="192A52"/>
      </a:dk2>
      <a:lt2>
        <a:srgbClr val="C0C0C0"/>
      </a:lt2>
      <a:accent1>
        <a:srgbClr val="009999"/>
      </a:accent1>
      <a:accent2>
        <a:srgbClr val="E98915"/>
      </a:accent2>
      <a:accent3>
        <a:srgbClr val="A419A7"/>
      </a:accent3>
      <a:accent4>
        <a:srgbClr val="AFC34D"/>
      </a:accent4>
      <a:accent5>
        <a:srgbClr val="E5572B"/>
      </a:accent5>
      <a:accent6>
        <a:srgbClr val="6868C4"/>
      </a:accent6>
      <a:hlink>
        <a:srgbClr val="009999"/>
      </a:hlink>
      <a:folHlink>
        <a:srgbClr val="7F7F7F"/>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Tech_16x9">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schemeClr>
            </a:gs>
          </a:gsLst>
          <a:lin ang="5040000" scaled="1"/>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100000"/>
                <a:shade val="100000"/>
                <a:satMod val="155000"/>
              </a:schemeClr>
            </a:gs>
          </a:gsLst>
          <a:lin ang="16200000" scaled="0"/>
        </a:gradFill>
      </a:fillStyleLst>
      <a:lnStyleLst>
        <a:ln w="9525" cap="flat" cmpd="sng" algn="ctr">
          <a:solidFill>
            <a:schemeClr val="ph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atMod val="300000"/>
              </a:schemeClr>
            </a:contourClr>
          </a:sp3d>
        </a:effectStyle>
      </a:effectStyleLst>
      <a:bgFillStyleLst>
        <a:solidFill>
          <a:schemeClr val="phClr"/>
        </a:solidFill>
        <a:gradFill rotWithShape="1">
          <a:gsLst>
            <a:gs pos="0">
              <a:schemeClr val="phClr">
                <a:tint val="100000"/>
                <a:shade val="0"/>
                <a:satMod val="100000"/>
              </a:schemeClr>
            </a:gs>
            <a:gs pos="85000">
              <a:schemeClr val="phClr">
                <a:tint val="100000"/>
                <a:shade val="30000"/>
                <a:satMod val="100000"/>
              </a:schemeClr>
            </a:gs>
            <a:gs pos="100000">
              <a:schemeClr val="phClr">
                <a:shade val="60000"/>
                <a:satMod val="100000"/>
              </a:schemeClr>
            </a:gs>
          </a:gsLst>
          <a:lin ang="13500000" scaled="0"/>
        </a:gradFill>
        <a:gradFill rotWithShape="1">
          <a:gsLst>
            <a:gs pos="0">
              <a:schemeClr val="phClr">
                <a:tint val="100000"/>
                <a:shade val="0"/>
                <a:satMod val="100000"/>
              </a:schemeClr>
            </a:gs>
            <a:gs pos="85000">
              <a:schemeClr val="phClr">
                <a:shade val="30000"/>
                <a:satMod val="100000"/>
              </a:schemeClr>
            </a:gs>
            <a:gs pos="100000">
              <a:schemeClr val="phClr">
                <a:shade val="60000"/>
                <a:satMod val="100000"/>
              </a:schemeClr>
            </a:gs>
          </a:gsLst>
          <a:lin ang="18900000" scaled="0"/>
        </a:gradFill>
      </a:bgFillStyleLst>
    </a:fmtScheme>
  </a:themeElements>
  <a:objectDefaults>
    <a:spDef>
      <a:spPr/>
      <a:bodyPr rtlCol="0" anchor="ctr"/>
      <a:lstStyle>
        <a:defPPr algn="ctr">
          <a:defRPr sz="2800"/>
        </a:defPPr>
      </a:lstStyle>
      <a:style>
        <a:lnRef idx="2">
          <a:schemeClr val="accent1">
            <a:shade val="50000"/>
          </a:schemeClr>
        </a:lnRef>
        <a:fillRef idx="1">
          <a:schemeClr val="accent1"/>
        </a:fillRef>
        <a:effectRef idx="0">
          <a:schemeClr val="accent1"/>
        </a:effectRef>
        <a:fontRef idx="minor">
          <a:schemeClr val="lt1"/>
        </a:fontRef>
      </a:style>
    </a:spDef>
    <a:lnDef>
      <a:spPr>
        <a:ln w="25400"/>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800"/>
        </a:defPPr>
      </a:lstStyle>
    </a:txDef>
  </a:objectDefaults>
  <a:extraClrSchemeLst/>
  <a:extLst>
    <a:ext uri="{05A4C25C-085E-4340-85A3-A5531E510DB2}">
      <thm15:themeFamily xmlns:thm15="http://schemas.microsoft.com/office/thememl/2012/main" name="TF02787990.potx" id="{BDB9CD5E-36EC-45F3-B87D-6D062B8A3823}" vid="{51682E2F-7C85-4D6F-AD40-072EFC83910D}"/>
    </a:ext>
  </a:extLst>
</a:theme>
</file>

<file path=ppt/theme/theme2.xml><?xml version="1.0" encoding="utf-8"?>
<a:theme xmlns:a="http://schemas.openxmlformats.org/drawingml/2006/main" name="Office Theme">
  <a:themeElements>
    <a:clrScheme name="Tech_16x9">
      <a:dk1>
        <a:sysClr val="windowText" lastClr="000000"/>
      </a:dk1>
      <a:lt1>
        <a:sysClr val="window" lastClr="FFFFFF"/>
      </a:lt1>
      <a:dk2>
        <a:srgbClr val="192A52"/>
      </a:dk2>
      <a:lt2>
        <a:srgbClr val="C0C0C0"/>
      </a:lt2>
      <a:accent1>
        <a:srgbClr val="009999"/>
      </a:accent1>
      <a:accent2>
        <a:srgbClr val="E98915"/>
      </a:accent2>
      <a:accent3>
        <a:srgbClr val="A419A7"/>
      </a:accent3>
      <a:accent4>
        <a:srgbClr val="AFC34D"/>
      </a:accent4>
      <a:accent5>
        <a:srgbClr val="E5572B"/>
      </a:accent5>
      <a:accent6>
        <a:srgbClr val="6868C4"/>
      </a:accent6>
      <a:hlink>
        <a:srgbClr val="009999"/>
      </a:hlink>
      <a:folHlink>
        <a:srgbClr val="7F7F7F"/>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Tech_16x9">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schemeClr>
            </a:gs>
          </a:gsLst>
          <a:lin ang="5040000" scaled="1"/>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100000"/>
                <a:shade val="100000"/>
                <a:satMod val="155000"/>
              </a:schemeClr>
            </a:gs>
          </a:gsLst>
          <a:lin ang="16200000" scaled="0"/>
        </a:gradFill>
      </a:fillStyleLst>
      <a:lnStyleLst>
        <a:ln w="9525" cap="flat" cmpd="sng" algn="ctr">
          <a:solidFill>
            <a:schemeClr val="ph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atMod val="300000"/>
              </a:schemeClr>
            </a:contourClr>
          </a:sp3d>
        </a:effectStyle>
      </a:effectStyleLst>
      <a:bgFillStyleLst>
        <a:solidFill>
          <a:schemeClr val="phClr"/>
        </a:solidFill>
        <a:gradFill rotWithShape="1">
          <a:gsLst>
            <a:gs pos="0">
              <a:schemeClr val="phClr">
                <a:tint val="100000"/>
                <a:shade val="0"/>
                <a:satMod val="100000"/>
              </a:schemeClr>
            </a:gs>
            <a:gs pos="85000">
              <a:schemeClr val="phClr">
                <a:tint val="100000"/>
                <a:shade val="30000"/>
                <a:satMod val="100000"/>
              </a:schemeClr>
            </a:gs>
            <a:gs pos="100000">
              <a:schemeClr val="phClr">
                <a:shade val="60000"/>
                <a:satMod val="100000"/>
              </a:schemeClr>
            </a:gs>
          </a:gsLst>
          <a:lin ang="13500000" scaled="0"/>
        </a:gradFill>
        <a:gradFill rotWithShape="1">
          <a:gsLst>
            <a:gs pos="0">
              <a:schemeClr val="phClr">
                <a:tint val="100000"/>
                <a:shade val="0"/>
                <a:satMod val="100000"/>
              </a:schemeClr>
            </a:gs>
            <a:gs pos="85000">
              <a:schemeClr val="phClr">
                <a:shade val="30000"/>
                <a:satMod val="100000"/>
              </a:schemeClr>
            </a:gs>
            <a:gs pos="100000">
              <a:schemeClr val="phClr">
                <a:shade val="60000"/>
                <a:satMod val="100000"/>
              </a:schemeClr>
            </a:gs>
          </a:gsLst>
          <a:lin ang="18900000" scaled="0"/>
        </a:gradFill>
      </a:bgFillStyleLst>
    </a:fmtScheme>
  </a:themeElements>
  <a:objectDefaults/>
  <a:extraClrSchemeLst/>
</a:theme>
</file>

<file path=ppt/theme/theme3.xml><?xml version="1.0" encoding="utf-8"?>
<a:theme xmlns:a="http://schemas.openxmlformats.org/drawingml/2006/main" name="Office Theme">
  <a:themeElements>
    <a:clrScheme name="Tech_16x9">
      <a:dk1>
        <a:sysClr val="windowText" lastClr="000000"/>
      </a:dk1>
      <a:lt1>
        <a:sysClr val="window" lastClr="FFFFFF"/>
      </a:lt1>
      <a:dk2>
        <a:srgbClr val="192A52"/>
      </a:dk2>
      <a:lt2>
        <a:srgbClr val="C0C0C0"/>
      </a:lt2>
      <a:accent1>
        <a:srgbClr val="009999"/>
      </a:accent1>
      <a:accent2>
        <a:srgbClr val="E98915"/>
      </a:accent2>
      <a:accent3>
        <a:srgbClr val="A419A7"/>
      </a:accent3>
      <a:accent4>
        <a:srgbClr val="AFC34D"/>
      </a:accent4>
      <a:accent5>
        <a:srgbClr val="E5572B"/>
      </a:accent5>
      <a:accent6>
        <a:srgbClr val="6868C4"/>
      </a:accent6>
      <a:hlink>
        <a:srgbClr val="009999"/>
      </a:hlink>
      <a:folHlink>
        <a:srgbClr val="7F7F7F"/>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Tech_16x9">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schemeClr>
            </a:gs>
          </a:gsLst>
          <a:lin ang="5040000" scaled="1"/>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100000"/>
                <a:shade val="100000"/>
                <a:satMod val="155000"/>
              </a:schemeClr>
            </a:gs>
          </a:gsLst>
          <a:lin ang="16200000" scaled="0"/>
        </a:gradFill>
      </a:fillStyleLst>
      <a:lnStyleLst>
        <a:ln w="9525" cap="flat" cmpd="sng" algn="ctr">
          <a:solidFill>
            <a:schemeClr val="ph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atMod val="300000"/>
              </a:schemeClr>
            </a:contourClr>
          </a:sp3d>
        </a:effectStyle>
      </a:effectStyleLst>
      <a:bgFillStyleLst>
        <a:solidFill>
          <a:schemeClr val="phClr"/>
        </a:solidFill>
        <a:gradFill rotWithShape="1">
          <a:gsLst>
            <a:gs pos="0">
              <a:schemeClr val="phClr">
                <a:tint val="100000"/>
                <a:shade val="0"/>
                <a:satMod val="100000"/>
              </a:schemeClr>
            </a:gs>
            <a:gs pos="85000">
              <a:schemeClr val="phClr">
                <a:tint val="100000"/>
                <a:shade val="30000"/>
                <a:satMod val="100000"/>
              </a:schemeClr>
            </a:gs>
            <a:gs pos="100000">
              <a:schemeClr val="phClr">
                <a:shade val="60000"/>
                <a:satMod val="100000"/>
              </a:schemeClr>
            </a:gs>
          </a:gsLst>
          <a:lin ang="13500000" scaled="0"/>
        </a:gradFill>
        <a:gradFill rotWithShape="1">
          <a:gsLst>
            <a:gs pos="0">
              <a:schemeClr val="phClr">
                <a:tint val="100000"/>
                <a:shade val="0"/>
                <a:satMod val="100000"/>
              </a:schemeClr>
            </a:gs>
            <a:gs pos="85000">
              <a:schemeClr val="phClr">
                <a:shade val="30000"/>
                <a:satMod val="100000"/>
              </a:schemeClr>
            </a:gs>
            <a:gs pos="100000">
              <a:schemeClr val="phClr">
                <a:shade val="60000"/>
                <a:satMod val="100000"/>
              </a:schemeClr>
            </a:gs>
          </a:gsLst>
          <a:lin ang="189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ocPublishedLinkedAssetsLookup xmlns="4873beb7-5857-4685-be1f-d57550cc96cc" xsi:nil="true"/>
    <ApprovalStatus xmlns="4873beb7-5857-4685-be1f-d57550cc96cc">InProgress</ApprovalStatus>
    <MarketSpecific xmlns="4873beb7-5857-4685-be1f-d57550cc96cc">false</MarketSpecific>
    <LocComments xmlns="4873beb7-5857-4685-be1f-d57550cc96cc" xsi:nil="true"/>
    <LocLastLocAttemptVersionTypeLookup xmlns="4873beb7-5857-4685-be1f-d57550cc96cc" xsi:nil="true"/>
    <DirectSourceMarket xmlns="4873beb7-5857-4685-be1f-d57550cc96cc" xsi:nil="true"/>
    <ThumbnailAssetId xmlns="4873beb7-5857-4685-be1f-d57550cc96cc" xsi:nil="true"/>
    <PrimaryImageGen xmlns="4873beb7-5857-4685-be1f-d57550cc96cc">false</PrimaryImageGen>
    <LocNewPublishedVersionLookup xmlns="4873beb7-5857-4685-be1f-d57550cc96cc" xsi:nil="true"/>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LocOverallPublishStatusLookup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LocOverallLocStatusLookup xmlns="4873beb7-5857-4685-be1f-d57550cc96cc" xsi:nil="tru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1345093</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This simple template design works for technology and  businesses, but it's versatile enough to use in other contexts.  It features multiple slide layouts designed for widescreen (16x9 resolution) and includes a sample SmartArt list and chart that are easily editable.</APDescription>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2011-11-26T00:30:00+00:00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TemplateStatus xmlns="4873beb7-5857-4685-be1f-d57550cc96cc">Complete</TemplateStatus>
    <Downloads xmlns="4873beb7-5857-4685-be1f-d57550cc96cc">0</Downloads>
    <OOCacheId xmlns="4873beb7-5857-4685-be1f-d57550cc96cc" xsi:nil="true"/>
    <IsDeleted xmlns="4873beb7-5857-4685-be1f-d57550cc96cc">false</IsDeleted>
    <LocPublishedDependentAssetsLookup xmlns="4873beb7-5857-4685-be1f-d57550cc96cc" xsi:nil="true"/>
    <TPExecutable xmlns="4873beb7-5857-4685-be1f-d57550cc96cc" xsi:nil="true"/>
    <EditorialTags xmlns="4873beb7-5857-4685-be1f-d57550cc96cc" xsi:nil="true"/>
    <SubmitterId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TP102787989</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694266</LocLastLocAttemptVersionLookup>
    <LocProcessedForHandoffsLookup xmlns="4873beb7-5857-4685-be1f-d57550cc96cc" xsi:nil="true"/>
    <IsSearchable xmlns="4873beb7-5857-4685-be1f-d57550cc96cc">true</IsSearchable>
    <TemplateTemplateType xmlns="4873beb7-5857-4685-be1f-d57550cc96cc">PowerPoint Presentation Template</TemplateTemplateType>
    <CampaignTagsTaxHTField0 xmlns="4873beb7-5857-4685-be1f-d57550cc96cc">
      <Terms xmlns="http://schemas.microsoft.com/office/infopath/2007/PartnerControls"/>
    </CampaignTagsTaxHTField0>
    <TPNamespace xmlns="4873beb7-5857-4685-be1f-d57550cc96cc" xsi:nil="true"/>
    <LocOverallPreviewStatusLookup xmlns="4873beb7-5857-4685-be1f-d57550cc96cc" xsi:nil="true"/>
    <TaxCatchAll xmlns="4873beb7-5857-4685-be1f-d57550cc96cc"/>
    <Markets xmlns="4873beb7-5857-4685-be1f-d57550cc96cc"/>
    <UAProjectedTotalWords xmlns="4873beb7-5857-4685-be1f-d57550cc96cc" xsi:nil="true"/>
    <IntlLangReview xmlns="4873beb7-5857-4685-be1f-d57550cc96cc" xsi:nil="true"/>
    <OutputCachingOn xmlns="4873beb7-5857-4685-be1f-d57550cc96cc">false</OutputCachingOn>
    <AverageRating xmlns="4873beb7-5857-4685-be1f-d57550cc96cc" xsi:nil="true"/>
    <APAuthor xmlns="4873beb7-5857-4685-be1f-d57550cc96cc">
      <UserInfo>
        <DisplayName>REDMOND\kristaa</DisplayName>
        <AccountId>136</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LocProcessedForMarketsLookup xmlns="4873beb7-5857-4685-be1f-d57550cc96cc" xsi:nil="true"/>
    <TPLaunchHelpLinkType xmlns="4873beb7-5857-4685-be1f-d57550cc96cc">Template</TPLaunchHelpLinkType>
    <OriginalRelease xmlns="4873beb7-5857-4685-be1f-d57550cc96cc">15</OriginalRelease>
    <LocalizationTagsTaxHTField0 xmlns="4873beb7-5857-4685-be1f-d57550cc96cc">
      <Terms xmlns="http://schemas.microsoft.com/office/infopath/2007/PartnerControls"/>
    </LocalizationTagsTaxHTField0>
    <UACurrentWords xmlns="4873beb7-5857-4685-be1f-d57550cc96cc" xsi:nil="true"/>
    <ArtSampleDocs xmlns="4873beb7-5857-4685-be1f-d57550cc96cc" xsi:nil="true"/>
    <UALocRecommendation xmlns="4873beb7-5857-4685-be1f-d57550cc96cc">Localize</UALocRecommendation>
    <Manager xmlns="4873beb7-5857-4685-be1f-d57550cc96cc" xsi:nil="true"/>
    <LocOverallHandbackStatusLookup xmlns="4873beb7-5857-4685-be1f-d57550cc96cc" xsi:nil="true"/>
    <ShowIn xmlns="4873beb7-5857-4685-be1f-d57550cc96cc">Show everywhere</ShowIn>
    <UANotes xmlns="4873beb7-5857-4685-be1f-d57550cc96cc" xsi:nil="true"/>
    <InternalTagsTaxHTField0 xmlns="4873beb7-5857-4685-be1f-d57550cc96cc">
      <Terms xmlns="http://schemas.microsoft.com/office/infopath/2007/PartnerControls"/>
    </InternalTagsTaxHTField0>
    <CSXHash xmlns="4873beb7-5857-4685-be1f-d57550cc96cc" xsi:nil="true"/>
    <VoteCount xmlns="4873beb7-5857-4685-be1f-d57550cc96cc" xsi:nil="true"/>
    <AssetExpire xmlns="4873beb7-5857-4685-be1f-d57550cc96cc">2029-05-12T07:00:00+00:00</AssetExpire>
    <DSATActionTaken xmlns="4873beb7-5857-4685-be1f-d57550cc96cc" xsi:nil="true"/>
    <CSXSubmissionMarket xmlns="4873beb7-5857-4685-be1f-d57550cc96cc" xsi:nil="true"/>
    <LocMarketGroupTiers2 xmlns="4873beb7-5857-4685-be1f-d57550cc96cc" xsi:nil="true"/>
  </documentManagement>
</p:properties>
</file>

<file path=customXml/itemProps1.xml><?xml version="1.0" encoding="utf-8"?>
<ds:datastoreItem xmlns:ds="http://schemas.openxmlformats.org/officeDocument/2006/customXml" ds:itemID="{A09BF4D4-EF60-4196-BFC3-9462D60797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836F65B-1B07-41EE-A0E8-BC6EF3855225}">
  <ds:schemaRefs>
    <ds:schemaRef ds:uri="http://schemas.microsoft.com/sharepoint/v3/contenttype/forms"/>
  </ds:schemaRefs>
</ds:datastoreItem>
</file>

<file path=customXml/itemProps3.xml><?xml version="1.0" encoding="utf-8"?>
<ds:datastoreItem xmlns:ds="http://schemas.openxmlformats.org/officeDocument/2006/customXml" ds:itemID="{60C67BEE-D13F-4BD2-98A5-34D8A0977F68}">
  <ds:schemaRefs>
    <ds:schemaRef ds:uri="http://www.w3.org/XML/1998/namespace"/>
    <ds:schemaRef ds:uri="http://schemas.microsoft.com/office/2006/documentManagement/types"/>
    <ds:schemaRef ds:uri="http://purl.org/dc/elements/1.1/"/>
    <ds:schemaRef ds:uri="http://schemas.openxmlformats.org/package/2006/metadata/core-properties"/>
    <ds:schemaRef ds:uri="4873beb7-5857-4685-be1f-d57550cc96cc"/>
    <ds:schemaRef ds:uri="http://schemas.microsoft.com/office/2006/metadata/properties"/>
    <ds:schemaRef ds:uri="http://purl.org/dc/terms/"/>
    <ds:schemaRef ds:uri="http://schemas.microsoft.com/office/infopath/2007/PartnerControl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Triple circuit lines presentation (widescreen)</Template>
  <TotalTime>2685</TotalTime>
  <Words>411</Words>
  <Application>Microsoft Office PowerPoint</Application>
  <PresentationFormat>Custom</PresentationFormat>
  <Paragraphs>52</Paragraphs>
  <Slides>8</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Baskerville Old Face</vt:lpstr>
      <vt:lpstr>Calibri</vt:lpstr>
      <vt:lpstr>Tech 16x9</vt:lpstr>
      <vt:lpstr>CRVS Legal Framework Review Fiji Islands</vt:lpstr>
      <vt:lpstr>Overview</vt:lpstr>
      <vt:lpstr>CRVS Regional Action Framework towards the CRVS Legislations</vt:lpstr>
      <vt:lpstr>Progress Status towards the  establishment of CRVS Legislations</vt:lpstr>
      <vt:lpstr>Progress Status cont’d</vt:lpstr>
      <vt:lpstr>Challenges (towards the CRVS Legal Framework)</vt:lpstr>
      <vt:lpstr>Opportunities</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CRVS Legal Framework Review Fiji Islands</dc:title>
  <dc:creator>Salanieta Soli</dc:creator>
  <cp:lastModifiedBy>Andrea De Luka</cp:lastModifiedBy>
  <cp:revision>46</cp:revision>
  <dcterms:created xsi:type="dcterms:W3CDTF">2017-07-02T21:14:25Z</dcterms:created>
  <dcterms:modified xsi:type="dcterms:W3CDTF">2017-07-28T14:37:42Z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CampaignTags">
    <vt:lpwstr/>
  </property>
  <property fmtid="{D5CDD505-2E9C-101B-9397-08002B2CF9AE}" pid="7" name="ScenarioTags">
    <vt:lpwstr/>
  </property>
</Properties>
</file>