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0" r:id="rId2"/>
    <p:sldId id="291" r:id="rId3"/>
    <p:sldId id="294" r:id="rId4"/>
    <p:sldId id="292" r:id="rId5"/>
    <p:sldId id="293" r:id="rId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17" autoAdjust="0"/>
    <p:restoredTop sz="94660"/>
  </p:normalViewPr>
  <p:slideViewPr>
    <p:cSldViewPr>
      <p:cViewPr varScale="1">
        <p:scale>
          <a:sx n="75" d="100"/>
          <a:sy n="75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4432E8-C03A-4609-B318-A577C6B982F5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A7ECC-A85A-4EDE-8279-9D86438CFB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837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659BF5-540A-43A8-B673-819A052D8247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C64D2D-0B55-42C9-99A6-C6F9E12887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0158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5A34D-4B8B-430B-A1D8-80FFB45E1337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E8841FE-6765-4DE6-8FF9-2299B4F523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BDFB-98E1-4490-95B8-790114F53C6E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A557E-F946-4615-8810-09C164AD1CC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7BDBF-CEF1-4887-8CA2-34263CE3A68E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90E9F-28DF-40BF-BD64-05BDE06D75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082FC-4B6C-4E33-B887-2D8CED16E393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448B2-9486-46FD-86DC-8DD2BD2D882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AE72-DDC5-45DF-94DF-51C20E0E9E0F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992B0-C252-4E5C-8B0E-8C607D50B3E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00FBB-F602-4D54-B651-FEF0FE52E0FF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6618-31D2-4B14-B910-571F3C92614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25FE-4D27-457A-BA3D-6F9508B1C197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5D87-7036-448E-9016-CF74E863B2B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A76FF-ED42-4583-8FE1-2CCB792F2E62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52915-D0BE-4C1B-9CF6-E44E4FE5DB3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67572-A409-4874-9370-F09B78BE7775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A244-1BB8-4070-B1F5-84DD8CC4A15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5A3E7-0D23-4F80-85E1-9FF16FA9599C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70BB-EA70-4C4C-A85E-719978D7863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576D8-E3E6-48EA-A25E-6F1A0F0C844D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E6AE9-EBA0-4FF5-9F8A-97BE08213D9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129D91-D9FD-4A1C-9104-252BC430E932}" type="datetimeFigureOut">
              <a:rPr lang="en-AU"/>
              <a:pPr>
                <a:defRPr/>
              </a:pPr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BF2BBA-1334-481A-999B-B89D736A58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3477B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3477B2"/>
          </a:solidFill>
          <a:latin typeface="Arial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7F8FA9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4A66AC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5AA2AE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nz/url?url=http://www.ic.gc.ca/app/ccc/srch/nvgt.do?lang=eng&amp;prtl=1&amp;estblmntNo=101115400000&amp;profile=cmpltPrfl&amp;profileId=2056&amp;app=sold&amp;rct=j&amp;frm=1&amp;q=&amp;esrc=s&amp;sa=U&amp;ei=50EXVYC9NM7m8AXIt4D4Ag&amp;ved=0CBUQ9QEwAA&amp;usg=AFQjCNF-N8B67v5Kbngb6LSJgDUZyXi_-w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nz/url?sa=i&amp;rct=j&amp;q=&amp;esrc=s&amp;source=images&amp;cd=&amp;cad=rja&amp;uact=8&amp;ved=&amp;url=http://www.radionz.co.nz/international/pacific-news/323424/spc-notches-up-long-list-of-achievements-over-past-70-years&amp;psig=AFQjCNHLjNMQSleocqKZ9K138dsNTD_9SQ&amp;ust=1504146944862383" TargetMode="External"/><Relationship Id="rId5" Type="http://schemas.openxmlformats.org/officeDocument/2006/relationships/hyperlink" Target="http://www.objectconsulting.com.au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8313" y="5589588"/>
            <a:ext cx="8207375" cy="11080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15362" name="Title 2"/>
          <p:cNvSpPr>
            <a:spLocks noGrp="1"/>
          </p:cNvSpPr>
          <p:nvPr>
            <p:ph type="title"/>
          </p:nvPr>
        </p:nvSpPr>
        <p:spPr bwMode="auto">
          <a:xfrm>
            <a:off x="755650" y="3213100"/>
            <a:ext cx="7696200" cy="11652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AU" sz="2800" b="1" cap="none" smtClean="0">
                <a:solidFill>
                  <a:srgbClr val="234F77"/>
                </a:solidFill>
              </a:rPr>
              <a:t>FSM/YAP)</a:t>
            </a:r>
            <a:br>
              <a:rPr lang="en-AU" sz="2800" b="1" cap="none" smtClean="0">
                <a:solidFill>
                  <a:srgbClr val="234F77"/>
                </a:solidFill>
              </a:rPr>
            </a:br>
            <a:r>
              <a:rPr lang="en-AU" sz="2800" b="1" cap="none" smtClean="0">
                <a:solidFill>
                  <a:srgbClr val="234F77"/>
                </a:solidFill>
              </a:rPr>
              <a:t>(Prescilla F. Figir)</a:t>
            </a:r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947738" y="4652963"/>
            <a:ext cx="7696200" cy="523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dirty="0" smtClean="0"/>
              <a:t>PCRN MEETING 2017 – CRVS for Disasters</a:t>
            </a:r>
            <a:endParaRPr lang="en-AU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3343275" y="161925"/>
            <a:ext cx="2457450" cy="15779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5365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5661025"/>
            <a:ext cx="1122362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5805488"/>
            <a:ext cx="576262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4" descr="Object Consulting – Software development for large-scale business applications, Sydney, Melbourne Australia">
            <a:hlinkClick r:id="rId5" tooltip="&quot;&quot;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1775" y="6021388"/>
            <a:ext cx="9271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4300" y="6021388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https://encrypted-tbn1.gstatic.com/images?q=tbn:ANd9GcTqyULz4iedKjR5uCCa6tfQkd80Tmt24kvK_0Lr6I-GFdsKi-KNYKACpQ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16538" y="5876925"/>
            <a:ext cx="623887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156325" y="6092825"/>
            <a:ext cx="9874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0" descr="Image result for spc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308850" y="5983288"/>
            <a:ext cx="12827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61350" cy="6556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Overview</a:t>
            </a:r>
            <a:endParaRPr lang="en-A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TextBox 6"/>
          <p:cNvSpPr txBox="1">
            <a:spLocks noChangeArrowheads="1"/>
          </p:cNvSpPr>
          <p:nvPr/>
        </p:nvSpPr>
        <p:spPr bwMode="auto">
          <a:xfrm>
            <a:off x="684213" y="1844675"/>
            <a:ext cx="8135937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1000"/>
              </a:spcAft>
              <a:buFont typeface="Arial" charset="0"/>
              <a:buChar char="•"/>
            </a:pPr>
            <a:r>
              <a:rPr lang="en-AU" sz="2000"/>
              <a:t>Birth Registration is estimated to be:  65 % complete – within 1 year of birth </a:t>
            </a:r>
          </a:p>
          <a:p>
            <a:pPr marL="342900" indent="-342900">
              <a:spcAft>
                <a:spcPts val="1000"/>
              </a:spcAft>
              <a:buFont typeface="Arial" charset="0"/>
              <a:buChar char="•"/>
            </a:pPr>
            <a:r>
              <a:rPr lang="en-AU" sz="2000"/>
              <a:t>60% of the total population is estimated to have had their birth registered</a:t>
            </a:r>
          </a:p>
          <a:p>
            <a:pPr marL="342900" indent="-342900">
              <a:spcAft>
                <a:spcPts val="1000"/>
              </a:spcAft>
              <a:buFont typeface="Arial" charset="0"/>
              <a:buChar char="•"/>
            </a:pPr>
            <a:r>
              <a:rPr lang="en-AU" sz="2000"/>
              <a:t>Birth certificates are not provided for all births </a:t>
            </a:r>
          </a:p>
          <a:p>
            <a:pPr marL="342900" indent="-342900">
              <a:spcAft>
                <a:spcPts val="1000"/>
              </a:spcAft>
              <a:buFont typeface="Arial" charset="0"/>
              <a:buChar char="•"/>
            </a:pPr>
            <a:r>
              <a:rPr lang="en-AU" sz="2000"/>
              <a:t>Death Registration is estimated to be: 70% complete – within 1 year of death </a:t>
            </a:r>
          </a:p>
          <a:p>
            <a:pPr marL="342900" indent="-342900">
              <a:spcAft>
                <a:spcPts val="1000"/>
              </a:spcAft>
              <a:buFont typeface="Arial" charset="0"/>
              <a:buChar char="•"/>
            </a:pPr>
            <a:r>
              <a:rPr lang="en-AU" sz="2000"/>
              <a:t>Cause of death (from a medical certificate) is provided for 100 % of all deaths registered with the Court</a:t>
            </a:r>
          </a:p>
          <a:p>
            <a:pPr marL="342900" indent="-342900">
              <a:spcAft>
                <a:spcPts val="1000"/>
              </a:spcAft>
              <a:buFont typeface="Arial" charset="0"/>
              <a:buChar char="•"/>
            </a:pPr>
            <a:r>
              <a:rPr lang="en-AU" sz="2000"/>
              <a:t>The three main institution/agencies involved are Department of Health Services the data collector, the Statistic Office and the Courts where all completed birth/death are stored. There were initiation made to identify clear authority, roles of Civil Registration and Vital Statistics at the National level.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275" y="612775"/>
            <a:ext cx="8261350" cy="655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DATA storage and Protection</a:t>
            </a:r>
            <a:endParaRPr lang="en-A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10" name="TextBox 6"/>
          <p:cNvSpPr txBox="1">
            <a:spLocks noChangeArrowheads="1"/>
          </p:cNvSpPr>
          <p:nvPr/>
        </p:nvSpPr>
        <p:spPr bwMode="auto">
          <a:xfrm>
            <a:off x="684213" y="1844675"/>
            <a:ext cx="8135937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en-AU" sz="2000" dirty="0"/>
              <a:t>All completed CR data are stored with the Clerk of Courts Office, Yap State Court 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en-AU" sz="2000" dirty="0"/>
              <a:t>The records are stored - Electronical and/or paper records 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en-AU" sz="2000" dirty="0"/>
              <a:t>All the paper records are in protective sheets in binders filed in fire proof cabinets. A duplicate copy of each original is also filed at the Department of Health Services.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en-AU" sz="2000" dirty="0"/>
              <a:t>The data is </a:t>
            </a:r>
            <a:r>
              <a:rPr lang="en-AU" sz="2000" dirty="0" smtClean="0"/>
              <a:t>back </a:t>
            </a:r>
            <a:r>
              <a:rPr lang="en-AU" sz="2000" dirty="0"/>
              <a:t>up to the server on a daily basis and a </a:t>
            </a:r>
            <a:r>
              <a:rPr lang="en-AU" sz="2000" dirty="0" smtClean="0"/>
              <a:t>back </a:t>
            </a:r>
            <a:r>
              <a:rPr lang="en-AU" sz="2000" dirty="0"/>
              <a:t>up copy is stored off site. 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endParaRPr lang="en-AU" sz="2000" dirty="0"/>
          </a:p>
          <a:p>
            <a:pPr>
              <a:spcAft>
                <a:spcPts val="1000"/>
              </a:spcAft>
              <a:buFont typeface="Arial" charset="0"/>
              <a:buChar char="•"/>
            </a:pPr>
            <a:endParaRPr lang="en-AU" sz="2000" dirty="0"/>
          </a:p>
          <a:p>
            <a:pPr>
              <a:spcAft>
                <a:spcPts val="1000"/>
              </a:spcAft>
              <a:buFont typeface="Arial" charset="0"/>
              <a:buChar char="•"/>
            </a:pPr>
            <a:endParaRPr lang="en-AU" sz="2000" dirty="0"/>
          </a:p>
          <a:p>
            <a:pPr>
              <a:spcAft>
                <a:spcPts val="1000"/>
              </a:spcAft>
              <a:buFont typeface="Arial" charset="0"/>
              <a:buChar char="•"/>
            </a:pP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275" y="612775"/>
            <a:ext cx="8261350" cy="6556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Major challenges FOR CRVS </a:t>
            </a:r>
            <a:b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(pre and post Disaster)</a:t>
            </a:r>
            <a:endParaRPr lang="en-A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34" name="TextBox 6"/>
          <p:cNvSpPr txBox="1">
            <a:spLocks noChangeArrowheads="1"/>
          </p:cNvSpPr>
          <p:nvPr/>
        </p:nvSpPr>
        <p:spPr bwMode="auto">
          <a:xfrm>
            <a:off x="655638" y="1628775"/>
            <a:ext cx="8137525" cy="551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en-AU"/>
              <a:t>The need to have digitalized copies of the original CRVS</a:t>
            </a:r>
          </a:p>
          <a:p>
            <a:pPr marL="800100" lvl="1" indent="-342900">
              <a:spcAft>
                <a:spcPts val="600"/>
              </a:spcAft>
              <a:buFont typeface="Arial" charset="0"/>
              <a:buChar char="•"/>
            </a:pPr>
            <a:r>
              <a:rPr lang="en-AU" sz="1600"/>
              <a:t>There is 1 original of CRVS which is filed with the Clerk of Courts office, if damaged/lost the record is gone.</a:t>
            </a:r>
          </a:p>
          <a:p>
            <a:pPr marL="800100" lvl="1" indent="-342900">
              <a:spcAft>
                <a:spcPts val="600"/>
              </a:spcAft>
              <a:buFont typeface="Arial" charset="0"/>
              <a:buChar char="•"/>
            </a:pPr>
            <a:r>
              <a:rPr lang="en-AU" sz="1600"/>
              <a:t>After a disaster tracking records and accessibility to these records may be a problem. </a:t>
            </a:r>
          </a:p>
          <a:p>
            <a:pPr marL="800100" lvl="1" indent="-342900">
              <a:spcAft>
                <a:spcPts val="600"/>
              </a:spcAft>
              <a:buFont typeface="Arial" charset="0"/>
              <a:buChar char="•"/>
            </a:pPr>
            <a:r>
              <a:rPr lang="en-AU" sz="1600"/>
              <a:t>The Department of Health services is the only institution with a duplicate copy of the original CRVS, data sharing between the two agency need to be linked.</a:t>
            </a:r>
          </a:p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en-AU"/>
              <a:t>The only existing State legislation on birth/death records, must be completed to be filed with the Clerk of Courts Office </a:t>
            </a:r>
          </a:p>
          <a:p>
            <a:pPr marL="800100" lvl="1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AU" sz="1600"/>
              <a:t>Registration is dependant on family members to provide information to the Department of Health Services to complete birth/death certificate, therefore delayed registration or no registration is high.</a:t>
            </a:r>
          </a:p>
          <a:p>
            <a:pPr marL="800100" lvl="1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AU" sz="1600"/>
              <a:t>There is no legislation to cover pre and post disaster situation.</a:t>
            </a:r>
          </a:p>
          <a:p>
            <a:pPr marL="800100" lvl="1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AU" sz="1600"/>
              <a:t>There is a legislation that is pending with the Attorney General’s office regulating time standard in completing birth and death certificates on the mainland and the neighbouring islands. Once this legislation is approved, a Pre and Post Disaster legislation can be initiated.</a:t>
            </a:r>
          </a:p>
          <a:p>
            <a:pPr marL="800100" lvl="1" indent="-342900">
              <a:spcAft>
                <a:spcPts val="600"/>
              </a:spcAft>
            </a:pPr>
            <a:endParaRPr lang="en-AU" sz="1600"/>
          </a:p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endParaRPr lang="en-A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275" y="612775"/>
            <a:ext cx="8261350" cy="655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disaster scale up</a:t>
            </a:r>
            <a:endParaRPr lang="en-A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8" name="TextBox 6"/>
          <p:cNvSpPr txBox="1">
            <a:spLocks noChangeArrowheads="1"/>
          </p:cNvSpPr>
          <p:nvPr/>
        </p:nvSpPr>
        <p:spPr bwMode="auto">
          <a:xfrm>
            <a:off x="684213" y="1844675"/>
            <a:ext cx="81359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en-AU" sz="2000"/>
              <a:t>In the aftermath of a disaster, our database backup files on our server and off-site backup are what we need. If it survives the disaster, then registration of CRVS can continue smoothly. In the event the backups are lost/damaged then registration will be slow due to going through records manually but registration can still be done.</a:t>
            </a: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16888</TotalTime>
  <Words>468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FSM/YAP) (Prescilla F. Figir)</vt:lpstr>
      <vt:lpstr>Overview</vt:lpstr>
      <vt:lpstr>DATA storage and Protection</vt:lpstr>
      <vt:lpstr>Major challenges FOR CRVS  (pre and post Disaster)</vt:lpstr>
      <vt:lpstr>disaster scale up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CRVS for SDGs and Healthy Islands</dc:title>
  <dc:creator>Karen Carter</dc:creator>
  <cp:lastModifiedBy>Selesitina Faamoe</cp:lastModifiedBy>
  <cp:revision>67</cp:revision>
  <cp:lastPrinted>2016-04-19T04:07:42Z</cp:lastPrinted>
  <dcterms:created xsi:type="dcterms:W3CDTF">2016-04-18T04:38:34Z</dcterms:created>
  <dcterms:modified xsi:type="dcterms:W3CDTF">2017-09-25T01:50:21Z</dcterms:modified>
</cp:coreProperties>
</file>