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0" r:id="rId2"/>
    <p:sldId id="291" r:id="rId3"/>
    <p:sldId id="294" r:id="rId4"/>
    <p:sldId id="292" r:id="rId5"/>
    <p:sldId id="293" r:id="rId6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1D337-64CE-4BA6-8BFB-A47EA6621B41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3031C-1695-453E-895A-E1FCADF5CE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321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516A-3F4E-4A22-B666-B6C078D71A7D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12E2F-7BCD-4079-B3CB-EA84FF6F2C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02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11FAD3-0971-4C67-81C2-68DF47346A1F}" type="datetimeFigureOut">
              <a:rPr lang="en-AU" smtClean="0"/>
              <a:t>26/09/2017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nz/url?url=http://www.ic.gc.ca/app/ccc/srch/nvgt.do?lang=eng&amp;prtl=1&amp;estblmntNo=101115400000&amp;profile=cmpltPrfl&amp;profileId=2056&amp;app=sold&amp;rct=j&amp;frm=1&amp;q=&amp;esrc=s&amp;sa=U&amp;ei=50EXVYC9NM7m8AXIt4D4Ag&amp;ved=0CBUQ9QEwAA&amp;usg=AFQjCNF-N8B67v5Kbngb6LSJgDUZyXi_-w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6.tmp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nz/url?sa=i&amp;rct=j&amp;q=&amp;esrc=s&amp;source=images&amp;cd=&amp;cad=rja&amp;uact=8&amp;ved=&amp;url=http://www.radionz.co.nz/international/pacific-news/323424/spc-notches-up-long-list-of-achievements-over-past-70-years&amp;psig=AFQjCNHLjNMQSleocqKZ9K138dsNTD_9SQ&amp;ust=1504146944862383" TargetMode="External"/><Relationship Id="rId5" Type="http://schemas.openxmlformats.org/officeDocument/2006/relationships/hyperlink" Target="http://www.objectconsulting.com.au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589240"/>
            <a:ext cx="8208912" cy="11079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164705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/>
              <a:t>TUVALU</a:t>
            </a:r>
            <a:br>
              <a:rPr lang="en-AU" sz="2800" b="1" dirty="0" smtClean="0"/>
            </a:br>
            <a:r>
              <a:rPr lang="en-AU" sz="2800" b="1" dirty="0" smtClean="0"/>
              <a:t>KITELE TEFOTO</a:t>
            </a:r>
            <a:br>
              <a:rPr lang="en-AU" sz="2800" b="1" dirty="0" smtClean="0"/>
            </a:br>
            <a:r>
              <a:rPr lang="en-AU" sz="2800" b="1" dirty="0" smtClean="0"/>
              <a:t>(BDM REGISTRATION Officer)</a:t>
            </a:r>
            <a:endParaRPr lang="en-AU" sz="2800" b="1" dirty="0"/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948014" y="4653136"/>
            <a:ext cx="7696200" cy="523783"/>
          </a:xfrm>
        </p:spPr>
        <p:txBody>
          <a:bodyPr>
            <a:normAutofit/>
          </a:bodyPr>
          <a:lstStyle/>
          <a:p>
            <a:r>
              <a:rPr lang="en-AU" dirty="0" smtClean="0"/>
              <a:t>PCRN MEETING 2017 – CRVS for Disasters</a:t>
            </a:r>
            <a:endParaRPr lang="en-AU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528" y="161962"/>
            <a:ext cx="2458944" cy="1578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661248"/>
            <a:ext cx="1122045" cy="963930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805264"/>
            <a:ext cx="576064" cy="736212"/>
          </a:xfrm>
          <a:prstGeom prst="rect">
            <a:avLst/>
          </a:prstGeom>
        </p:spPr>
      </p:pic>
      <p:pic>
        <p:nvPicPr>
          <p:cNvPr id="15" name="Picture 14" descr="Object Consulting – Software development for large-scale business applications, Sydney, Melbourne Australia">
            <a:hlinkClick r:id="rId5" tooltip="&quot;&quot;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1288"/>
            <a:ext cx="927735" cy="398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021288"/>
            <a:ext cx="1218565" cy="457200"/>
          </a:xfrm>
          <a:prstGeom prst="rect">
            <a:avLst/>
          </a:prstGeom>
        </p:spPr>
      </p:pic>
      <p:pic>
        <p:nvPicPr>
          <p:cNvPr id="17" name="Picture 16" descr="https://encrypted-tbn1.gstatic.com/images?q=tbn:ANd9GcTqyULz4iedKjR5uCCa6tfQkd80Tmt24kvK_0Lr6I-GFdsKi-KNYKACpQ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17" y="5877272"/>
            <a:ext cx="622935" cy="6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093296"/>
            <a:ext cx="988060" cy="340360"/>
          </a:xfrm>
          <a:prstGeom prst="rect">
            <a:avLst/>
          </a:prstGeom>
        </p:spPr>
      </p:pic>
      <p:pic>
        <p:nvPicPr>
          <p:cNvPr id="1034" name="Picture 10" descr="Image result for spc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83183"/>
            <a:ext cx="1282976" cy="5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1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Overview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4426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Birth Registration is estimated to be: 100% complete – within 1 year of birth [14 months]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 85% of the total population is estimated to have had their birth registered</a:t>
            </a: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/>
              <a:t>Birth certificates [are/are] not provided for all births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Death </a:t>
            </a:r>
            <a:r>
              <a:rPr lang="en-AU" sz="2000" dirty="0"/>
              <a:t>Registration is estimated to be: </a:t>
            </a:r>
            <a:r>
              <a:rPr lang="en-AU" sz="2000" dirty="0" smtClean="0"/>
              <a:t>100% complete – within 1 year of death </a:t>
            </a:r>
            <a:r>
              <a:rPr lang="en-AU" sz="2000" dirty="0"/>
              <a:t>[adjust timeframe if needed]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Cause of death (from a medical certificate) is provided for  85% of all deaths</a:t>
            </a: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BDM Office, Statistics and Ministry of Health co-joint in implementing country targets been set under the Regional Framework</a:t>
            </a:r>
          </a:p>
        </p:txBody>
      </p:sp>
    </p:spTree>
    <p:extLst>
      <p:ext uri="{BB962C8B-B14F-4D97-AF65-F5344CB8AC3E}">
        <p14:creationId xmlns:p14="http://schemas.microsoft.com/office/powerpoint/2010/main" val="33002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DATA storage and Protection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AU" sz="2000" dirty="0" smtClean="0"/>
              <a:t>On this slide briefly describe </a:t>
            </a:r>
            <a:endParaRPr lang="en-AU" dirty="0" smtClean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Where  CR data is stored (centrally/ vs provincial or local office)</a:t>
            </a:r>
          </a:p>
          <a:p>
            <a:pPr>
              <a:spcAft>
                <a:spcPts val="1000"/>
              </a:spcAft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- The CR data is stored centrally and also in district offices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How records are stored - Electronic and/or paper records </a:t>
            </a:r>
          </a:p>
          <a:p>
            <a:pPr>
              <a:spcAft>
                <a:spcPts val="1000"/>
              </a:spcAft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- The records are stored electronically, in books and papers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Whether data is backed up/ protected – off site/ local duplicate of the hard drive, copies of paper records?</a:t>
            </a:r>
          </a:p>
          <a:p>
            <a:pPr>
              <a:spcAft>
                <a:spcPts val="1000"/>
              </a:spcAft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- Yes data is being backed up on an external hard drive and on papers</a:t>
            </a:r>
            <a:r>
              <a:rPr lang="en-AU" sz="2000" dirty="0" smtClean="0"/>
              <a:t>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How often the back up is done. </a:t>
            </a:r>
          </a:p>
          <a:p>
            <a:pPr>
              <a:spcAft>
                <a:spcPts val="1000"/>
              </a:spcAft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- Daily and sometimes weekly or fortnightly</a:t>
            </a:r>
          </a:p>
          <a:p>
            <a:pPr>
              <a:spcAft>
                <a:spcPts val="1000"/>
              </a:spcAft>
            </a:pP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32036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/>
              <a:t>Major challenges FOR CRVS </a:t>
            </a:r>
            <a:br>
              <a:rPr lang="en-AU" sz="2800" b="1" dirty="0" smtClean="0"/>
            </a:br>
            <a:r>
              <a:rPr lang="en-AU" sz="2800" b="1" dirty="0" smtClean="0"/>
              <a:t>(pre and post Disaster)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4522" y="1772816"/>
            <a:ext cx="8136904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  <a:buAutoNum type="arabicPeriod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Need to improve data sharing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Registration or returns from district registries are not normally received on time which results in delay of recording and incomplete registration.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Needs to plan to manage risks and protect vital records and how to access to in time of a disaster.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Improvement to the current status of BDM database meaning the backup external drive however there is a need for storage of the data online system.</a:t>
            </a:r>
            <a:endParaRPr lang="en-AU" sz="1600" dirty="0">
              <a:solidFill>
                <a:schemeClr val="bg2">
                  <a:lumMod val="50000"/>
                </a:schemeClr>
              </a:solidFill>
            </a:endParaRPr>
          </a:p>
          <a:p>
            <a:pPr marL="800100" lvl="1" indent="-342900">
              <a:spcAft>
                <a:spcPts val="600"/>
              </a:spcAft>
              <a:buAutoNum type="arabicPeriod" startAt="2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Access to registration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There is a need for support services between </a:t>
            </a:r>
            <a:r>
              <a:rPr lang="en-AU" sz="1600" dirty="0" err="1" smtClean="0">
                <a:solidFill>
                  <a:schemeClr val="bg2">
                    <a:lumMod val="50000"/>
                  </a:schemeClr>
                </a:solidFill>
              </a:rPr>
              <a:t>MoH</a:t>
            </a: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 and BDM office on direct  registration (for instance BDM Staff to work in collaboration with </a:t>
            </a:r>
            <a:r>
              <a:rPr lang="en-AU" sz="1600" dirty="0" err="1" smtClean="0">
                <a:solidFill>
                  <a:schemeClr val="bg2">
                    <a:lumMod val="50000"/>
                  </a:schemeClr>
                </a:solidFill>
              </a:rPr>
              <a:t>MoH</a:t>
            </a: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 Staff accessibility to Births and Deaths Notification data at that specific time)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Plan to make copies of these vital records to be available elsewhere (e.g. in another country or relying on technology. Have a good recordkeeping practice to ensure that all records are secure and protected from possible threats. 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n-AU" sz="1600" dirty="0" smtClean="0">
                <a:solidFill>
                  <a:schemeClr val="bg2">
                    <a:lumMod val="50000"/>
                  </a:schemeClr>
                </a:solidFill>
              </a:rPr>
              <a:t>We should work with IT people to agree on priorities for restoration of the system and records so that the vital records are accessible in the event of a disaster</a:t>
            </a:r>
          </a:p>
          <a:p>
            <a:pPr lvl="1">
              <a:spcAft>
                <a:spcPts val="600"/>
              </a:spcAft>
            </a:pPr>
            <a:endParaRPr lang="en-AU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endParaRPr lang="en-AU" sz="16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endParaRPr lang="en-AU" sz="1600" dirty="0"/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AU" sz="1600" dirty="0" smtClean="0"/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AU" sz="1600" dirty="0" smtClean="0"/>
          </a:p>
          <a:p>
            <a:pPr lvl="1">
              <a:spcAft>
                <a:spcPts val="600"/>
              </a:spcAft>
            </a:pPr>
            <a:endParaRPr lang="en-AU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54511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disaster scale up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Describe BRIEFLY how your operation would cope with registration needs following a disaster. 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Establishment of additional registration officers especially with IT     experience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Use records on e-storage database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Exchange vital records with other countries especially on Civil Registrar Network the password of your online database in case of a disaster so you </a:t>
            </a: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or someone may </a:t>
            </a: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refer to afterwards 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Access of Registrar or other officers to online database</a:t>
            </a:r>
            <a:endParaRPr lang="en-AU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What do you see as the major challenges in your country to providing registration following a disaster. 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AU" sz="2000" dirty="0" smtClean="0">
                <a:solidFill>
                  <a:schemeClr val="bg2">
                    <a:lumMod val="50000"/>
                  </a:schemeClr>
                </a:solidFill>
              </a:rPr>
              <a:t>Resources, expertise to attest the received documentation, scattered storage of BDM records on each island</a:t>
            </a:r>
            <a:endParaRPr lang="en-A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16298</TotalTime>
  <Words>517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Apothecary</vt:lpstr>
      <vt:lpstr>TUVALU KITELE TEFOTO (BDM REGISTRATION Officer)</vt:lpstr>
      <vt:lpstr>Overview</vt:lpstr>
      <vt:lpstr>DATA storage and Protection</vt:lpstr>
      <vt:lpstr>Major challenges FOR CRVS  (pre and post Disaster)</vt:lpstr>
      <vt:lpstr>disaster scale up</vt:lpstr>
    </vt:vector>
  </TitlesOfParts>
  <Company>SPC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CRVS for SDGs and Healthy Islands</dc:title>
  <dc:creator>Karen Carter</dc:creator>
  <cp:lastModifiedBy>kitele</cp:lastModifiedBy>
  <cp:revision>79</cp:revision>
  <cp:lastPrinted>2016-04-19T04:07:42Z</cp:lastPrinted>
  <dcterms:created xsi:type="dcterms:W3CDTF">2016-04-18T04:38:34Z</dcterms:created>
  <dcterms:modified xsi:type="dcterms:W3CDTF">2017-09-26T05:59:43Z</dcterms:modified>
</cp:coreProperties>
</file>