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7"/>
  </p:notesMasterIdLst>
  <p:handoutMasterIdLst>
    <p:handoutMasterId r:id="rId8"/>
  </p:handoutMasterIdLst>
  <p:sldIdLst>
    <p:sldId id="280" r:id="rId2"/>
    <p:sldId id="291" r:id="rId3"/>
    <p:sldId id="295" r:id="rId4"/>
    <p:sldId id="292" r:id="rId5"/>
    <p:sldId id="293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858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2C77D1-3918-4359-883E-97EA084EE03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1D696B73-A843-404F-8ACC-97877891994E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AU" sz="1800" dirty="0" smtClean="0"/>
            <a:t>REGISTRY OFFICE TOKELAU</a:t>
          </a:r>
        </a:p>
        <a:p>
          <a:r>
            <a:rPr lang="en-AU" sz="1200" dirty="0" smtClean="0"/>
            <a:t>Fakaofo, Nukunonu</a:t>
          </a:r>
        </a:p>
        <a:p>
          <a:r>
            <a:rPr lang="en-AU" sz="1200" dirty="0" smtClean="0"/>
            <a:t>Atafu</a:t>
          </a:r>
          <a:endParaRPr lang="en-AU" sz="1200" dirty="0"/>
        </a:p>
      </dgm:t>
    </dgm:pt>
    <dgm:pt modelId="{AF7747A7-AEC0-4576-A69E-92E7870FF57E}" type="parTrans" cxnId="{072A75CA-67D0-42AE-9829-21961BB48DC2}">
      <dgm:prSet/>
      <dgm:spPr/>
      <dgm:t>
        <a:bodyPr/>
        <a:lstStyle/>
        <a:p>
          <a:endParaRPr lang="en-AU"/>
        </a:p>
      </dgm:t>
    </dgm:pt>
    <dgm:pt modelId="{EAFE10AD-8875-4484-A4BD-45CB82EE39CD}" type="sibTrans" cxnId="{072A75CA-67D0-42AE-9829-21961BB48DC2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AU"/>
        </a:p>
      </dgm:t>
    </dgm:pt>
    <dgm:pt modelId="{3A33BED7-8808-4E22-AD1E-1676A9810545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AU" sz="1800" dirty="0" smtClean="0"/>
            <a:t>NATIONAL CR Office</a:t>
          </a:r>
        </a:p>
        <a:p>
          <a:r>
            <a:rPr lang="en-AU" sz="1200" dirty="0" smtClean="0"/>
            <a:t>Tokelau Liaison Office, SAMOA</a:t>
          </a:r>
          <a:endParaRPr lang="en-AU" sz="1200" dirty="0"/>
        </a:p>
      </dgm:t>
    </dgm:pt>
    <dgm:pt modelId="{92564DC9-DBCE-45A4-8CE1-C2DD43A50A5A}" type="parTrans" cxnId="{233EC0CE-75C8-42B5-AF01-D846B58D42FC}">
      <dgm:prSet/>
      <dgm:spPr/>
      <dgm:t>
        <a:bodyPr/>
        <a:lstStyle/>
        <a:p>
          <a:endParaRPr lang="en-AU"/>
        </a:p>
      </dgm:t>
    </dgm:pt>
    <dgm:pt modelId="{0436C471-427D-4269-AA6C-948DD7CCFC6D}" type="sibTrans" cxnId="{233EC0CE-75C8-42B5-AF01-D846B58D42FC}">
      <dgm:prSet/>
      <dgm:spPr/>
      <dgm:t>
        <a:bodyPr/>
        <a:lstStyle/>
        <a:p>
          <a:endParaRPr lang="en-AU"/>
        </a:p>
      </dgm:t>
    </dgm:pt>
    <dgm:pt modelId="{E2905D13-3A9F-4AF0-89C9-1CAB241E3F6B}" type="pres">
      <dgm:prSet presAssocID="{462C77D1-3918-4359-883E-97EA084EE03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7CF4BB30-6F36-4F56-A23C-D68B14E82C20}" type="pres">
      <dgm:prSet presAssocID="{1D696B73-A843-404F-8ACC-97877891994E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763F159E-F5BB-408E-9B36-BF71089DE450}" type="pres">
      <dgm:prSet presAssocID="{EAFE10AD-8875-4484-A4BD-45CB82EE39CD}" presName="sibTrans" presStyleLbl="sibTrans2D1" presStyleIdx="0" presStyleCnt="1"/>
      <dgm:spPr/>
      <dgm:t>
        <a:bodyPr/>
        <a:lstStyle/>
        <a:p>
          <a:endParaRPr lang="en-AU"/>
        </a:p>
      </dgm:t>
    </dgm:pt>
    <dgm:pt modelId="{1F67DCF0-AC3F-4978-BA96-DE1B4D8A86A5}" type="pres">
      <dgm:prSet presAssocID="{EAFE10AD-8875-4484-A4BD-45CB82EE39CD}" presName="connectorText" presStyleLbl="sibTrans2D1" presStyleIdx="0" presStyleCnt="1"/>
      <dgm:spPr/>
      <dgm:t>
        <a:bodyPr/>
        <a:lstStyle/>
        <a:p>
          <a:endParaRPr lang="en-AU"/>
        </a:p>
      </dgm:t>
    </dgm:pt>
    <dgm:pt modelId="{385A2C4D-A1AA-4502-81E8-27BFC8A886D7}" type="pres">
      <dgm:prSet presAssocID="{3A33BED7-8808-4E22-AD1E-1676A9810545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5690A937-B757-4588-B95D-8E1AAD0CC8F3}" type="presOf" srcId="{3A33BED7-8808-4E22-AD1E-1676A9810545}" destId="{385A2C4D-A1AA-4502-81E8-27BFC8A886D7}" srcOrd="0" destOrd="0" presId="urn:microsoft.com/office/officeart/2005/8/layout/process1"/>
    <dgm:cxn modelId="{35E6F1D1-E001-46EF-92B9-5A5F50C04406}" type="presOf" srcId="{EAFE10AD-8875-4484-A4BD-45CB82EE39CD}" destId="{763F159E-F5BB-408E-9B36-BF71089DE450}" srcOrd="0" destOrd="0" presId="urn:microsoft.com/office/officeart/2005/8/layout/process1"/>
    <dgm:cxn modelId="{9EC9654E-2840-4CC8-83C8-C6DCAB4D9D8C}" type="presOf" srcId="{EAFE10AD-8875-4484-A4BD-45CB82EE39CD}" destId="{1F67DCF0-AC3F-4978-BA96-DE1B4D8A86A5}" srcOrd="1" destOrd="0" presId="urn:microsoft.com/office/officeart/2005/8/layout/process1"/>
    <dgm:cxn modelId="{233EC0CE-75C8-42B5-AF01-D846B58D42FC}" srcId="{462C77D1-3918-4359-883E-97EA084EE03B}" destId="{3A33BED7-8808-4E22-AD1E-1676A9810545}" srcOrd="1" destOrd="0" parTransId="{92564DC9-DBCE-45A4-8CE1-C2DD43A50A5A}" sibTransId="{0436C471-427D-4269-AA6C-948DD7CCFC6D}"/>
    <dgm:cxn modelId="{CD089643-C605-49E5-9C5B-7F8CEECAD618}" type="presOf" srcId="{1D696B73-A843-404F-8ACC-97877891994E}" destId="{7CF4BB30-6F36-4F56-A23C-D68B14E82C20}" srcOrd="0" destOrd="0" presId="urn:microsoft.com/office/officeart/2005/8/layout/process1"/>
    <dgm:cxn modelId="{072A75CA-67D0-42AE-9829-21961BB48DC2}" srcId="{462C77D1-3918-4359-883E-97EA084EE03B}" destId="{1D696B73-A843-404F-8ACC-97877891994E}" srcOrd="0" destOrd="0" parTransId="{AF7747A7-AEC0-4576-A69E-92E7870FF57E}" sibTransId="{EAFE10AD-8875-4484-A4BD-45CB82EE39CD}"/>
    <dgm:cxn modelId="{C37FE958-590C-4D78-82E6-25E76A18CE38}" type="presOf" srcId="{462C77D1-3918-4359-883E-97EA084EE03B}" destId="{E2905D13-3A9F-4AF0-89C9-1CAB241E3F6B}" srcOrd="0" destOrd="0" presId="urn:microsoft.com/office/officeart/2005/8/layout/process1"/>
    <dgm:cxn modelId="{ABEA2654-BF07-419F-A58E-70727B43DC0E}" type="presParOf" srcId="{E2905D13-3A9F-4AF0-89C9-1CAB241E3F6B}" destId="{7CF4BB30-6F36-4F56-A23C-D68B14E82C20}" srcOrd="0" destOrd="0" presId="urn:microsoft.com/office/officeart/2005/8/layout/process1"/>
    <dgm:cxn modelId="{B4A252A1-D4D6-47A0-BE1A-B3C97CA79CA2}" type="presParOf" srcId="{E2905D13-3A9F-4AF0-89C9-1CAB241E3F6B}" destId="{763F159E-F5BB-408E-9B36-BF71089DE450}" srcOrd="1" destOrd="0" presId="urn:microsoft.com/office/officeart/2005/8/layout/process1"/>
    <dgm:cxn modelId="{CC155DA0-8F9E-4D4F-A7A4-B0A1B4B90BF6}" type="presParOf" srcId="{763F159E-F5BB-408E-9B36-BF71089DE450}" destId="{1F67DCF0-AC3F-4978-BA96-DE1B4D8A86A5}" srcOrd="0" destOrd="0" presId="urn:microsoft.com/office/officeart/2005/8/layout/process1"/>
    <dgm:cxn modelId="{B18102A7-F3F7-464A-9C4C-787BE8271B18}" type="presParOf" srcId="{E2905D13-3A9F-4AF0-89C9-1CAB241E3F6B}" destId="{385A2C4D-A1AA-4502-81E8-27BFC8A886D7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F4BB30-6F36-4F56-A23C-D68B14E82C20}">
      <dsp:nvSpPr>
        <dsp:cNvPr id="0" name=""/>
        <dsp:cNvSpPr/>
      </dsp:nvSpPr>
      <dsp:spPr>
        <a:xfrm>
          <a:off x="1968" y="0"/>
          <a:ext cx="1198492" cy="1399231"/>
        </a:xfrm>
        <a:prstGeom prst="roundRect">
          <a:avLst>
            <a:gd name="adj" fmla="val 10000"/>
          </a:avLst>
        </a:prstGeom>
        <a:solidFill>
          <a:schemeClr val="lt1"/>
        </a:solidFill>
        <a:ln w="15875" cap="flat" cmpd="sng" algn="ctr">
          <a:solidFill>
            <a:schemeClr val="accent1">
              <a:shade val="80000"/>
              <a:lumMod val="90000"/>
            </a:schemeClr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REGISTRY OFFICE TOKELAU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 dirty="0" smtClean="0"/>
            <a:t>Fakaofo, Nukunonu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 dirty="0" smtClean="0"/>
            <a:t>Atafu</a:t>
          </a:r>
          <a:endParaRPr lang="en-AU" sz="1200" kern="1200" dirty="0"/>
        </a:p>
      </dsp:txBody>
      <dsp:txXfrm>
        <a:off x="37071" y="35103"/>
        <a:ext cx="1128286" cy="1329025"/>
      </dsp:txXfrm>
    </dsp:sp>
    <dsp:sp modelId="{763F159E-F5BB-408E-9B36-BF71089DE450}">
      <dsp:nvSpPr>
        <dsp:cNvPr id="0" name=""/>
        <dsp:cNvSpPr/>
      </dsp:nvSpPr>
      <dsp:spPr>
        <a:xfrm>
          <a:off x="1320310" y="551002"/>
          <a:ext cx="254080" cy="2972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 w="15875" cap="flat" cmpd="sng" algn="ctr">
          <a:solidFill>
            <a:schemeClr val="accent1">
              <a:shade val="50000"/>
              <a:shade val="80000"/>
              <a:lumMod val="9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300" kern="1200"/>
        </a:p>
      </dsp:txBody>
      <dsp:txXfrm>
        <a:off x="1320310" y="610447"/>
        <a:ext cx="177856" cy="178336"/>
      </dsp:txXfrm>
    </dsp:sp>
    <dsp:sp modelId="{385A2C4D-A1AA-4502-81E8-27BFC8A886D7}">
      <dsp:nvSpPr>
        <dsp:cNvPr id="0" name=""/>
        <dsp:cNvSpPr/>
      </dsp:nvSpPr>
      <dsp:spPr>
        <a:xfrm>
          <a:off x="1679858" y="0"/>
          <a:ext cx="1198492" cy="1399231"/>
        </a:xfrm>
        <a:prstGeom prst="roundRect">
          <a:avLst>
            <a:gd name="adj" fmla="val 10000"/>
          </a:avLst>
        </a:prstGeom>
        <a:solidFill>
          <a:schemeClr val="lt1"/>
        </a:solidFill>
        <a:ln w="15875" cap="flat" cmpd="sng" algn="ctr">
          <a:solidFill>
            <a:schemeClr val="accent1">
              <a:shade val="80000"/>
              <a:lumMod val="90000"/>
            </a:schemeClr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NATIONAL CR Office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 dirty="0" smtClean="0"/>
            <a:t>Tokelau Liaison Office, SAMOA</a:t>
          </a:r>
          <a:endParaRPr lang="en-AU" sz="1200" kern="1200" dirty="0"/>
        </a:p>
      </dsp:txBody>
      <dsp:txXfrm>
        <a:off x="1714961" y="35103"/>
        <a:ext cx="1128286" cy="13290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01D337-64CE-4BA6-8BFB-A47EA6621B41}" type="datetimeFigureOut">
              <a:rPr lang="en-AU" smtClean="0"/>
              <a:t>1/10/2017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23031C-1695-453E-895A-E1FCADF5CEC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33218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5F516A-3F4E-4A22-B666-B6C078D71A7D}" type="datetimeFigureOut">
              <a:rPr lang="en-AU" smtClean="0"/>
              <a:t>1/10/2017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C12E2F-7BCD-4079-B3CB-EA84FF6F2C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67021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E811FAD3-0971-4C67-81C2-68DF47346A1F}" type="datetimeFigureOut">
              <a:rPr lang="en-AU" smtClean="0"/>
              <a:t>1/10/2017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1/10/2017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1/10/2017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1/10/2017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1/10/2017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1/10/2017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1/10/2017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1/10/2017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1/10/2017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E811FAD3-0971-4C67-81C2-68DF47346A1F}" type="datetimeFigureOut">
              <a:rPr lang="en-AU" smtClean="0"/>
              <a:t>1/10/2017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E811FAD3-0971-4C67-81C2-68DF47346A1F}" type="datetimeFigureOut">
              <a:rPr lang="en-AU" smtClean="0"/>
              <a:t>1/10/2017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E811FAD3-0971-4C67-81C2-68DF47346A1F}" type="datetimeFigureOut">
              <a:rPr lang="en-AU" smtClean="0"/>
              <a:t>1/10/2017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.nz/url?url=http://www.ic.gc.ca/app/ccc/srch/nvgt.do?lang%3Deng%26prtl%3D1%26estblmntNo%3D101115400000%26profile%3DcmpltPrfl%26profileId%3D2056%26app%3Dsold&amp;rct=j&amp;frm=1&amp;q=&amp;esrc=s&amp;sa=U&amp;ei=50EXVYC9NM7m8AXIt4D4Ag&amp;ved=0CBUQ9QEwAA&amp;usg=AFQjCNF-N8B67v5Kbngb6LSJgDUZyXi_-w" TargetMode="External"/><Relationship Id="rId13" Type="http://schemas.openxmlformats.org/officeDocument/2006/relationships/image" Target="../media/image13.png"/><Relationship Id="rId3" Type="http://schemas.openxmlformats.org/officeDocument/2006/relationships/image" Target="../media/image6.jpg"/><Relationship Id="rId7" Type="http://schemas.openxmlformats.org/officeDocument/2006/relationships/image" Target="../media/image9.tmp"/><Relationship Id="rId12" Type="http://schemas.openxmlformats.org/officeDocument/2006/relationships/image" Target="../media/image1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11" Type="http://schemas.openxmlformats.org/officeDocument/2006/relationships/hyperlink" Target="http://www.google.co.nz/url?sa=i&amp;rct=j&amp;q=&amp;esrc=s&amp;source=images&amp;cd=&amp;cad=rja&amp;uact=8&amp;ved=&amp;url=http://www.radionz.co.nz/international/pacific-news/323424/spc-notches-up-long-list-of-achievements-over-past-70-years&amp;psig=AFQjCNHLjNMQSleocqKZ9K138dsNTD_9SQ&amp;ust=1504146944862383" TargetMode="External"/><Relationship Id="rId5" Type="http://schemas.openxmlformats.org/officeDocument/2006/relationships/hyperlink" Target="http://www.objectconsulting.com.au/" TargetMode="External"/><Relationship Id="rId10" Type="http://schemas.openxmlformats.org/officeDocument/2006/relationships/image" Target="../media/image11.png"/><Relationship Id="rId4" Type="http://schemas.openxmlformats.org/officeDocument/2006/relationships/image" Target="../media/image7.jpeg"/><Relationship Id="rId9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5.jpe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10" Type="http://schemas.openxmlformats.org/officeDocument/2006/relationships/image" Target="../media/image17.jpeg"/><Relationship Id="rId4" Type="http://schemas.openxmlformats.org/officeDocument/2006/relationships/image" Target="../media/image16.jpeg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7544" y="5589240"/>
            <a:ext cx="8208912" cy="11079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164705"/>
          </a:xfrm>
        </p:spPr>
        <p:txBody>
          <a:bodyPr>
            <a:normAutofit/>
          </a:bodyPr>
          <a:lstStyle/>
          <a:p>
            <a:r>
              <a:rPr lang="en-AU" sz="2800" b="1" dirty="0" smtClean="0"/>
              <a:t>TOKELAU</a:t>
            </a:r>
            <a:br>
              <a:rPr lang="en-AU" sz="2800" b="1" dirty="0" smtClean="0"/>
            </a:br>
            <a:r>
              <a:rPr lang="en-AU" sz="2800" b="1" dirty="0" smtClean="0"/>
              <a:t>Margaret Pedro</a:t>
            </a:r>
            <a:endParaRPr lang="en-AU" sz="2800" b="1" dirty="0"/>
          </a:p>
        </p:txBody>
      </p:sp>
      <p:sp>
        <p:nvSpPr>
          <p:cNvPr id="2" name="Subtitle 1"/>
          <p:cNvSpPr>
            <a:spLocks noGrp="1"/>
          </p:cNvSpPr>
          <p:nvPr>
            <p:ph type="body" idx="1"/>
          </p:nvPr>
        </p:nvSpPr>
        <p:spPr>
          <a:xfrm>
            <a:off x="949506" y="4653136"/>
            <a:ext cx="7696200" cy="523783"/>
          </a:xfrm>
        </p:spPr>
        <p:txBody>
          <a:bodyPr>
            <a:normAutofit/>
          </a:bodyPr>
          <a:lstStyle/>
          <a:p>
            <a:r>
              <a:rPr lang="en-AU" dirty="0" smtClean="0"/>
              <a:t>PCRN MEETING 2017 – CRVS for Disasters</a:t>
            </a:r>
            <a:endParaRPr lang="en-AU" dirty="0"/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2528" y="161962"/>
            <a:ext cx="2458944" cy="1578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3" name="Picture 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661248"/>
            <a:ext cx="1122045" cy="963930"/>
          </a:xfrm>
          <a:prstGeom prst="rect">
            <a:avLst/>
          </a:prstGeom>
        </p:spPr>
      </p:pic>
      <p:pic>
        <p:nvPicPr>
          <p:cNvPr id="14" name="Picture 1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5805264"/>
            <a:ext cx="576064" cy="736212"/>
          </a:xfrm>
          <a:prstGeom prst="rect">
            <a:avLst/>
          </a:prstGeom>
        </p:spPr>
      </p:pic>
      <p:pic>
        <p:nvPicPr>
          <p:cNvPr id="15" name="Picture 14" descr="Object Consulting – Software development for large-scale business applications, Sydney, Melbourne Australia">
            <a:hlinkClick r:id="rId5" tooltip="&quot;&quot;"/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021288"/>
            <a:ext cx="927735" cy="3981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6021288"/>
            <a:ext cx="1218565" cy="457200"/>
          </a:xfrm>
          <a:prstGeom prst="rect">
            <a:avLst/>
          </a:prstGeom>
        </p:spPr>
      </p:pic>
      <p:pic>
        <p:nvPicPr>
          <p:cNvPr id="17" name="Picture 16" descr="https://encrypted-tbn1.gstatic.com/images?q=tbn:ANd9GcTqyULz4iedKjR5uCCa6tfQkd80Tmt24kvK_0Lr6I-GFdsKi-KNYKACpQ">
            <a:hlinkClick r:id="rId8"/>
          </p:cNvPr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7217" y="5877272"/>
            <a:ext cx="622935" cy="66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6093296"/>
            <a:ext cx="988060" cy="340360"/>
          </a:xfrm>
          <a:prstGeom prst="rect">
            <a:avLst/>
          </a:prstGeom>
        </p:spPr>
      </p:pic>
      <p:pic>
        <p:nvPicPr>
          <p:cNvPr id="1034" name="Picture 10" descr="Image result for spc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983183"/>
            <a:ext cx="1282976" cy="542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368" y="2600537"/>
            <a:ext cx="2278709" cy="840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118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2638" y="612856"/>
            <a:ext cx="8260672" cy="655905"/>
          </a:xfrm>
        </p:spPr>
        <p:txBody>
          <a:bodyPr>
            <a:normAutofit/>
          </a:bodyPr>
          <a:lstStyle/>
          <a:p>
            <a:r>
              <a:rPr lang="en-AU" sz="2800" b="1" dirty="0" smtClean="0"/>
              <a:t>OVERVIEW</a:t>
            </a:r>
            <a:endParaRPr lang="en-A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27584" y="1196752"/>
            <a:ext cx="734481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0"/>
              </a:spcAft>
            </a:pPr>
            <a:r>
              <a:rPr lang="en-AU" sz="1600" b="1" dirty="0" smtClean="0"/>
              <a:t>BIRTH REGISTRATION:</a:t>
            </a:r>
          </a:p>
          <a:p>
            <a:pPr marL="342900" indent="-342900"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en-AU" sz="1600" dirty="0" smtClean="0"/>
              <a:t>Birth Registration is estimated to be:  100% complete – APR 2017 – Current</a:t>
            </a:r>
          </a:p>
          <a:p>
            <a:pPr marL="800100" lvl="1" indent="-342900"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en-AU" sz="1600" dirty="0" smtClean="0"/>
              <a:t>Prior </a:t>
            </a:r>
            <a:r>
              <a:rPr lang="en-AU" sz="1600" dirty="0"/>
              <a:t>to April </a:t>
            </a:r>
            <a:r>
              <a:rPr lang="en-AU" sz="1600" dirty="0" smtClean="0"/>
              <a:t>2017 </a:t>
            </a:r>
            <a:r>
              <a:rPr lang="en-AU" sz="1600" dirty="0"/>
              <a:t>– 30% was estimated to be registered, within 1 	     year   of </a:t>
            </a:r>
            <a:r>
              <a:rPr lang="en-AU" sz="1600" dirty="0" smtClean="0"/>
              <a:t>birth </a:t>
            </a:r>
            <a:endParaRPr lang="en-AU" sz="1600" dirty="0"/>
          </a:p>
          <a:p>
            <a:pPr marL="800100" lvl="1" indent="-342900"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en-AU" sz="1600" dirty="0" smtClean="0"/>
              <a:t>Information Sharing – Department of Health &amp; CR Office</a:t>
            </a:r>
          </a:p>
          <a:p>
            <a:pPr marL="342900" indent="-342900"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en-AU" sz="1600" dirty="0" smtClean="0"/>
              <a:t>80</a:t>
            </a:r>
            <a:r>
              <a:rPr lang="en-AU" sz="1600" smtClean="0"/>
              <a:t>% </a:t>
            </a:r>
            <a:r>
              <a:rPr lang="en-AU" sz="1600" smtClean="0"/>
              <a:t>(?) of </a:t>
            </a:r>
            <a:r>
              <a:rPr lang="en-AU" sz="1600" dirty="0" smtClean="0"/>
              <a:t>the total population is estimated to have had their birth registered</a:t>
            </a:r>
            <a:endParaRPr lang="en-AU" sz="1600" dirty="0"/>
          </a:p>
          <a:p>
            <a:pPr marL="342900" indent="-342900"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en-AU" sz="1600" dirty="0"/>
              <a:t>Birth certificates </a:t>
            </a:r>
            <a:r>
              <a:rPr lang="en-AU" sz="1600" dirty="0" smtClean="0"/>
              <a:t>are </a:t>
            </a:r>
            <a:r>
              <a:rPr lang="en-AU" sz="1600" dirty="0"/>
              <a:t>not provided for all </a:t>
            </a:r>
            <a:r>
              <a:rPr lang="en-AU" sz="1600" dirty="0" smtClean="0"/>
              <a:t>birth, usually upon request for a NZ Passport</a:t>
            </a:r>
          </a:p>
          <a:p>
            <a:pPr marL="342900" indent="-342900">
              <a:spcAft>
                <a:spcPts val="1000"/>
              </a:spcAft>
              <a:buFont typeface="Wingdings" panose="05000000000000000000" pitchFamily="2" charset="2"/>
              <a:buChar char="q"/>
            </a:pPr>
            <a:endParaRPr lang="en-AU" sz="1600" dirty="0"/>
          </a:p>
          <a:p>
            <a:pPr>
              <a:spcAft>
                <a:spcPts val="1000"/>
              </a:spcAft>
            </a:pPr>
            <a:r>
              <a:rPr lang="en-AU" sz="1600" b="1" dirty="0" smtClean="0"/>
              <a:t>DEATH REGISTRATION:</a:t>
            </a:r>
            <a:endParaRPr lang="en-AU" sz="1600" b="1" dirty="0"/>
          </a:p>
          <a:p>
            <a:pPr marL="342900" indent="-342900"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en-AU" sz="1600" dirty="0" smtClean="0"/>
              <a:t>Death </a:t>
            </a:r>
            <a:r>
              <a:rPr lang="en-AU" sz="1600" dirty="0"/>
              <a:t>Registration is estimated to be</a:t>
            </a:r>
            <a:r>
              <a:rPr lang="en-AU" sz="1600" dirty="0" smtClean="0"/>
              <a:t>: 100 % complete – APR 2017 - Current </a:t>
            </a:r>
          </a:p>
          <a:p>
            <a:pPr marL="342900" indent="-342900"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en-AU" sz="1600" dirty="0" smtClean="0"/>
              <a:t>Cause of death is provided for  100  % of all deaths</a:t>
            </a:r>
          </a:p>
          <a:p>
            <a:pPr lvl="1">
              <a:spcAft>
                <a:spcPts val="1000"/>
              </a:spcAft>
            </a:pPr>
            <a:endParaRPr lang="en-AU" sz="1600" dirty="0" smtClean="0"/>
          </a:p>
          <a:p>
            <a:pPr marL="342900" indent="-342900">
              <a:spcAft>
                <a:spcPts val="1000"/>
              </a:spcAft>
              <a:buFont typeface="Wingdings" panose="05000000000000000000" pitchFamily="2" charset="2"/>
              <a:buChar char="q"/>
            </a:pPr>
            <a:endParaRPr lang="en-AU" sz="1600" dirty="0"/>
          </a:p>
          <a:p>
            <a:pPr marL="342900" indent="-342900">
              <a:spcAft>
                <a:spcPts val="1000"/>
              </a:spcAft>
              <a:buFont typeface="Wingdings" panose="05000000000000000000" pitchFamily="2" charset="2"/>
              <a:buChar char="q"/>
            </a:pPr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330024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04740" y="817583"/>
            <a:ext cx="6965245" cy="73921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latin typeface="+mj-lt"/>
              </a:rPr>
              <a:t>DATA </a:t>
            </a:r>
            <a:r>
              <a:rPr lang="en-US" sz="2800" b="1" dirty="0" smtClean="0">
                <a:solidFill>
                  <a:schemeClr val="tx1"/>
                </a:solidFill>
                <a:latin typeface="+mj-lt"/>
              </a:rPr>
              <a:t>storage</a:t>
            </a:r>
            <a:r>
              <a:rPr lang="en-US" sz="2800" b="1" dirty="0" smtClean="0">
                <a:latin typeface="+mj-lt"/>
              </a:rPr>
              <a:t> and Protection</a:t>
            </a:r>
            <a:endParaRPr lang="en-US" sz="2800" b="1" dirty="0">
              <a:latin typeface="+mj-lt"/>
            </a:endParaRPr>
          </a:p>
        </p:txBody>
      </p:sp>
      <p:pic>
        <p:nvPicPr>
          <p:cNvPr id="1026" name="Picture 2" descr="http://media4.picsearch.com/is?H9goznmuzCqDWxJgT1DDm9PqDcXVwlcj7eDY5cCxPSQ&amp;height=2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823558"/>
            <a:ext cx="1944216" cy="2323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115618" y="1916832"/>
            <a:ext cx="367240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endParaRPr lang="en-US" sz="1200" dirty="0" smtClean="0"/>
          </a:p>
        </p:txBody>
      </p:sp>
      <p:pic>
        <p:nvPicPr>
          <p:cNvPr id="1028" name="Picture 4" descr="http://media3.picsearch.com/is?f7VeEmmfoZeYG52-MJ6qxC5544lf1IFiW3HIokpi1Qo&amp;height=3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0237" y="3720245"/>
            <a:ext cx="1941964" cy="1630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media2.picsearch.com/is?cLqKZWPTlF85j5r7f2tfz2C7J6Ee_5-xJrjtC3Jv6us&amp;height=20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01116">
            <a:off x="5683286" y="2129956"/>
            <a:ext cx="1177425" cy="1101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35930156"/>
              </p:ext>
            </p:extLst>
          </p:nvPr>
        </p:nvGraphicFramePr>
        <p:xfrm>
          <a:off x="1115616" y="2060849"/>
          <a:ext cx="2880320" cy="1399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Rectangle 4"/>
          <p:cNvSpPr/>
          <p:nvPr/>
        </p:nvSpPr>
        <p:spPr>
          <a:xfrm>
            <a:off x="1115617" y="1700808"/>
            <a:ext cx="33843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600" b="1" u="sng" dirty="0" smtClean="0"/>
              <a:t>CR Storage</a:t>
            </a:r>
          </a:p>
          <a:p>
            <a:pPr lvl="1"/>
            <a:endParaRPr lang="en-US" sz="1600" dirty="0"/>
          </a:p>
        </p:txBody>
      </p:sp>
      <p:sp>
        <p:nvSpPr>
          <p:cNvPr id="6" name="Right Arrow 5"/>
          <p:cNvSpPr/>
          <p:nvPr/>
        </p:nvSpPr>
        <p:spPr>
          <a:xfrm>
            <a:off x="4487363" y="2583520"/>
            <a:ext cx="1020741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1268018" y="2069232"/>
            <a:ext cx="367240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endParaRPr lang="en-US" sz="12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4788024" y="1700808"/>
            <a:ext cx="23541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600" b="1" dirty="0"/>
              <a:t>8</a:t>
            </a:r>
            <a:r>
              <a:rPr lang="en-US" sz="1600" b="1" dirty="0" smtClean="0"/>
              <a:t>0% Paper Records</a:t>
            </a:r>
            <a:endParaRPr lang="en-US" sz="1600" b="1" dirty="0"/>
          </a:p>
        </p:txBody>
      </p:sp>
      <p:sp>
        <p:nvSpPr>
          <p:cNvPr id="8" name="Curved Left Arrow 7"/>
          <p:cNvSpPr/>
          <p:nvPr/>
        </p:nvSpPr>
        <p:spPr>
          <a:xfrm>
            <a:off x="7327553" y="2583520"/>
            <a:ext cx="947087" cy="199638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44008" y="3259722"/>
            <a:ext cx="36306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600" b="1" dirty="0"/>
              <a:t>2</a:t>
            </a:r>
            <a:r>
              <a:rPr lang="en-US" sz="1600" b="1" dirty="0" smtClean="0"/>
              <a:t>0% Electronic Records</a:t>
            </a:r>
            <a:endParaRPr lang="en-US" sz="1600" b="1" dirty="0"/>
          </a:p>
        </p:txBody>
      </p:sp>
      <p:sp>
        <p:nvSpPr>
          <p:cNvPr id="12" name="Equal 11"/>
          <p:cNvSpPr/>
          <p:nvPr/>
        </p:nvSpPr>
        <p:spPr>
          <a:xfrm>
            <a:off x="3648525" y="4260540"/>
            <a:ext cx="1139499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pic>
        <p:nvPicPr>
          <p:cNvPr id="9" name="Picture 2" descr="Image result for portable hard drive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54046">
            <a:off x="2617021" y="3896404"/>
            <a:ext cx="974397" cy="729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0236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2638" y="612856"/>
            <a:ext cx="8260672" cy="655905"/>
          </a:xfrm>
        </p:spPr>
        <p:txBody>
          <a:bodyPr>
            <a:normAutofit fontScale="90000"/>
          </a:bodyPr>
          <a:lstStyle/>
          <a:p>
            <a:r>
              <a:rPr lang="en-AU" sz="2800" b="1" dirty="0" smtClean="0"/>
              <a:t>Major challenges FOR CRVS </a:t>
            </a:r>
            <a:br>
              <a:rPr lang="en-AU" sz="2800" b="1" dirty="0" smtClean="0"/>
            </a:br>
            <a:r>
              <a:rPr lang="en-AU" sz="2800" b="1" dirty="0" smtClean="0"/>
              <a:t>(pre and post Disaster)</a:t>
            </a:r>
            <a:endParaRPr lang="en-A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55576" y="1826718"/>
            <a:ext cx="7488832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AU" b="1" dirty="0" smtClean="0"/>
              <a:t> </a:t>
            </a:r>
            <a:r>
              <a:rPr lang="en-AU" sz="1600" dirty="0" smtClean="0"/>
              <a:t>Data Entry Project – Transferal of Paper records to Electronic (High Priority)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AU" sz="1600" dirty="0" smtClean="0"/>
              <a:t> Significant % of registrations are illegible i.e. water damage, wear and tear……</a:t>
            </a:r>
          </a:p>
          <a:p>
            <a:pPr marL="1200150" lvl="2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AU" sz="1600" dirty="0" smtClean="0"/>
              <a:t>Results in prolong delays i.e. issuance of a Birth Certificate</a:t>
            </a:r>
          </a:p>
          <a:p>
            <a:pPr marL="1200150" lvl="2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AU" sz="1600" dirty="0" smtClean="0"/>
              <a:t>Potential of error of biodata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AU" sz="1600" dirty="0" smtClean="0"/>
              <a:t>Validate illegible records against </a:t>
            </a:r>
            <a:r>
              <a:rPr lang="en-AU" sz="1600" dirty="0" err="1" smtClean="0"/>
              <a:t>DoH</a:t>
            </a:r>
            <a:r>
              <a:rPr lang="en-AU" sz="1600" dirty="0" smtClean="0"/>
              <a:t> and Registry Offices in Tokelau (Formal agreement)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AU" sz="1600" dirty="0" smtClean="0"/>
              <a:t>Pacific Security Funds (MFAT)</a:t>
            </a:r>
          </a:p>
          <a:p>
            <a:pPr marL="1200150" lvl="2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AU" sz="1600" dirty="0" smtClean="0"/>
              <a:t>Provided two (2) PC</a:t>
            </a:r>
          </a:p>
          <a:p>
            <a:pPr marL="1200150" lvl="2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AU" sz="1600" dirty="0" smtClean="0"/>
              <a:t>Scanner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AU" sz="1600" dirty="0" smtClean="0"/>
              <a:t> Electronic Records, backup storage i.e. Link to an internal share drive,  for ease of reference and accessibility</a:t>
            </a:r>
            <a:endParaRPr lang="en-AU" sz="160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AU" dirty="0" smtClean="0"/>
          </a:p>
          <a:p>
            <a:pPr marL="800100" lvl="1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AU" sz="1600" dirty="0" smtClean="0"/>
          </a:p>
          <a:p>
            <a:pPr marL="800100" lvl="1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AU" sz="1600" dirty="0" smtClean="0"/>
          </a:p>
          <a:p>
            <a:pPr lvl="1">
              <a:spcAft>
                <a:spcPts val="600"/>
              </a:spcAft>
            </a:pPr>
            <a:endParaRPr lang="en-AU" sz="160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54511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2638" y="612856"/>
            <a:ext cx="8260672" cy="655905"/>
          </a:xfrm>
        </p:spPr>
        <p:txBody>
          <a:bodyPr>
            <a:normAutofit/>
          </a:bodyPr>
          <a:lstStyle/>
          <a:p>
            <a:r>
              <a:rPr lang="en-AU" sz="2800" b="1" dirty="0"/>
              <a:t>D</a:t>
            </a:r>
            <a:r>
              <a:rPr lang="en-AU" sz="2800" b="1" dirty="0" smtClean="0"/>
              <a:t>isaster </a:t>
            </a:r>
            <a:r>
              <a:rPr lang="en-AU" sz="2800" b="1" dirty="0"/>
              <a:t>S</a:t>
            </a:r>
            <a:r>
              <a:rPr lang="en-AU" sz="2800" b="1" dirty="0" smtClean="0"/>
              <a:t>cale </a:t>
            </a:r>
            <a:r>
              <a:rPr lang="en-AU" sz="2800" b="1" dirty="0"/>
              <a:t>U</a:t>
            </a:r>
            <a:r>
              <a:rPr lang="en-AU" sz="2800" b="1" dirty="0" smtClean="0"/>
              <a:t>p</a:t>
            </a:r>
            <a:endParaRPr lang="en-A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187624" y="1844824"/>
            <a:ext cx="6912768" cy="6571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spcAft>
                <a:spcPts val="600"/>
              </a:spcAft>
            </a:pPr>
            <a:r>
              <a:rPr lang="en-AU" sz="1600" b="1" i="1" dirty="0" smtClean="0"/>
              <a:t>Q. Describe </a:t>
            </a:r>
            <a:r>
              <a:rPr lang="en-AU" sz="1600" b="1" i="1" dirty="0"/>
              <a:t>BRIEFLY how your operation would cope with registration needs following a </a:t>
            </a:r>
            <a:r>
              <a:rPr lang="en-AU" sz="1600" b="1" i="1" dirty="0" smtClean="0"/>
              <a:t>disaster ? </a:t>
            </a:r>
            <a:endParaRPr lang="en-AU" sz="1600" b="1" i="1" dirty="0"/>
          </a:p>
          <a:p>
            <a:pPr lvl="1" algn="ctr">
              <a:spcAft>
                <a:spcPts val="600"/>
              </a:spcAft>
            </a:pPr>
            <a:endParaRPr lang="en-AU" sz="1600" b="1" dirty="0"/>
          </a:p>
          <a:p>
            <a:pPr lvl="1">
              <a:spcAft>
                <a:spcPts val="600"/>
              </a:spcAft>
            </a:pPr>
            <a:r>
              <a:rPr lang="en-AU" sz="1600" b="1" dirty="0" smtClean="0"/>
              <a:t>Real Life Example:          CYCLONE EVAN, Dec 2012</a:t>
            </a:r>
          </a:p>
          <a:p>
            <a:pPr lvl="1" algn="ctr">
              <a:spcAft>
                <a:spcPts val="600"/>
              </a:spcAft>
            </a:pPr>
            <a:r>
              <a:rPr lang="en-AU" sz="1600" dirty="0" smtClean="0"/>
              <a:t>Caused immense damage to CR records (Batch No 3229 -3409) </a:t>
            </a:r>
          </a:p>
          <a:p>
            <a:pPr lvl="1" algn="ctr">
              <a:spcAft>
                <a:spcPts val="600"/>
              </a:spcAft>
            </a:pPr>
            <a:r>
              <a:rPr lang="en-AU" sz="1600" dirty="0" smtClean="0"/>
              <a:t>180 registrations were water damaged</a:t>
            </a:r>
          </a:p>
          <a:p>
            <a:pPr lvl="1" algn="ctr">
              <a:spcAft>
                <a:spcPts val="600"/>
              </a:spcAft>
            </a:pPr>
            <a:r>
              <a:rPr lang="en-AU" sz="1600" dirty="0" smtClean="0"/>
              <a:t>1/8 Population 1411, Census 2011, was affected</a:t>
            </a:r>
          </a:p>
          <a:p>
            <a:pPr lvl="1" algn="ctr">
              <a:spcAft>
                <a:spcPts val="600"/>
              </a:spcAft>
            </a:pPr>
            <a:endParaRPr lang="en-AU" sz="1600" dirty="0" smtClean="0"/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AU" sz="1600" dirty="0" smtClean="0"/>
              <a:t>Damage impact assessment was conducted</a:t>
            </a:r>
          </a:p>
          <a:p>
            <a:pPr marL="1257300" lvl="2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AU" sz="1600" dirty="0" smtClean="0"/>
              <a:t>Cross sectoral agreement i.e. Linkages with Registry Offices, Tokelau and </a:t>
            </a:r>
            <a:r>
              <a:rPr lang="en-AU" sz="1600" dirty="0" err="1" smtClean="0"/>
              <a:t>DoH</a:t>
            </a:r>
            <a:endParaRPr lang="en-AU" sz="1600" dirty="0"/>
          </a:p>
          <a:p>
            <a:pPr marL="1257300" lvl="2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AU" sz="1600" dirty="0" smtClean="0"/>
              <a:t>Ongoing support from Internal Affairs, NZ Passport</a:t>
            </a:r>
          </a:p>
          <a:p>
            <a:pPr marL="1714500" lvl="3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AU" sz="1600" dirty="0" smtClean="0"/>
              <a:t>Verification of biodata on Passport</a:t>
            </a:r>
          </a:p>
          <a:p>
            <a:pPr marL="1257300" lvl="2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AU" sz="1600" dirty="0" smtClean="0"/>
          </a:p>
          <a:p>
            <a:pPr marL="1257300" lvl="2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en-AU" sz="1600" dirty="0"/>
          </a:p>
          <a:p>
            <a:pPr marL="1257300" lvl="2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en-AU" sz="1600" dirty="0" smtClean="0"/>
          </a:p>
          <a:p>
            <a:pPr marL="1257300" lvl="2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en-AU" sz="2000" dirty="0"/>
          </a:p>
          <a:p>
            <a:pPr lvl="1">
              <a:spcAft>
                <a:spcPts val="600"/>
              </a:spcAft>
            </a:pPr>
            <a:endParaRPr lang="en-AU" sz="2000" dirty="0" smtClean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AU" sz="200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13293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16697</TotalTime>
  <Words>256</Words>
  <Application>Microsoft Office PowerPoint</Application>
  <PresentationFormat>On-screen Show (4:3)</PresentationFormat>
  <Paragraphs>67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Pushpin</vt:lpstr>
      <vt:lpstr>TOKELAU Margaret Pedro</vt:lpstr>
      <vt:lpstr>OVERVIEW</vt:lpstr>
      <vt:lpstr>PowerPoint Presentation</vt:lpstr>
      <vt:lpstr>Major challenges FOR CRVS  (pre and post Disaster)</vt:lpstr>
      <vt:lpstr>Disaster Scale Up</vt:lpstr>
    </vt:vector>
  </TitlesOfParts>
  <Company>SPC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CRVS for SDGs and Healthy Islands</dc:title>
  <dc:creator>Karen Carter</dc:creator>
  <cp:lastModifiedBy>Presentation</cp:lastModifiedBy>
  <cp:revision>92</cp:revision>
  <cp:lastPrinted>2017-09-26T02:39:57Z</cp:lastPrinted>
  <dcterms:created xsi:type="dcterms:W3CDTF">2016-04-18T04:38:34Z</dcterms:created>
  <dcterms:modified xsi:type="dcterms:W3CDTF">2017-10-01T04:28:39Z</dcterms:modified>
</cp:coreProperties>
</file>