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6" r:id="rId3"/>
    <p:sldId id="259" r:id="rId4"/>
    <p:sldId id="260" r:id="rId5"/>
    <p:sldId id="261" r:id="rId6"/>
    <p:sldId id="262" r:id="rId7"/>
    <p:sldId id="264" r:id="rId8"/>
    <p:sldId id="275" r:id="rId9"/>
    <p:sldId id="277" r:id="rId10"/>
    <p:sldId id="274" r:id="rId11"/>
    <p:sldId id="266" r:id="rId12"/>
    <p:sldId id="269" r:id="rId13"/>
    <p:sldId id="270" r:id="rId14"/>
    <p:sldId id="271" r:id="rId15"/>
    <p:sldId id="272" r:id="rId16"/>
    <p:sldId id="278" r:id="rId17"/>
    <p:sldId id="268" r:id="rId18"/>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AF56BB-101A-47BF-9095-CA3EDAB1A93A}" type="datetimeFigureOut">
              <a:rPr lang="th-TH" smtClean="0"/>
              <a:t>20/11/60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5DAB6E-4885-4021-8ED0-30E03A9EC4D3}" type="slidenum">
              <a:rPr lang="th-TH" smtClean="0"/>
              <a:t>‹#›</a:t>
            </a:fld>
            <a:endParaRPr lang="th-TH"/>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AF56BB-101A-47BF-9095-CA3EDAB1A93A}" type="datetimeFigureOut">
              <a:rPr lang="th-TH" smtClean="0"/>
              <a:t>20/11/60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5DAB6E-4885-4021-8ED0-30E03A9EC4D3}"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AF56BB-101A-47BF-9095-CA3EDAB1A93A}" type="datetimeFigureOut">
              <a:rPr lang="th-TH" smtClean="0"/>
              <a:t>20/11/60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5DAB6E-4885-4021-8ED0-30E03A9EC4D3}"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AF56BB-101A-47BF-9095-CA3EDAB1A93A}" type="datetimeFigureOut">
              <a:rPr lang="th-TH" smtClean="0"/>
              <a:t>20/11/60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5DAB6E-4885-4021-8ED0-30E03A9EC4D3}" type="slidenum">
              <a:rPr lang="th-TH" smtClean="0"/>
              <a:t>‹#›</a:t>
            </a:fld>
            <a:endParaRPr lang="th-TH"/>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AF56BB-101A-47BF-9095-CA3EDAB1A93A}" type="datetimeFigureOut">
              <a:rPr lang="th-TH" smtClean="0"/>
              <a:t>20/11/60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5DAB6E-4885-4021-8ED0-30E03A9EC4D3}"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AF56BB-101A-47BF-9095-CA3EDAB1A93A}" type="datetimeFigureOut">
              <a:rPr lang="th-TH" smtClean="0"/>
              <a:t>20/11/60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15DAB6E-4885-4021-8ED0-30E03A9EC4D3}" type="slidenum">
              <a:rPr lang="th-TH" smtClean="0"/>
              <a:t>‹#›</a:t>
            </a:fld>
            <a:endParaRPr lang="th-TH"/>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AF56BB-101A-47BF-9095-CA3EDAB1A93A}" type="datetimeFigureOut">
              <a:rPr lang="th-TH" smtClean="0"/>
              <a:t>20/11/60</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E15DAB6E-4885-4021-8ED0-30E03A9EC4D3}" type="slidenum">
              <a:rPr lang="th-TH" smtClean="0"/>
              <a:t>‹#›</a:t>
            </a:fld>
            <a:endParaRPr lang="th-TH"/>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AF56BB-101A-47BF-9095-CA3EDAB1A93A}" type="datetimeFigureOut">
              <a:rPr lang="th-TH" smtClean="0"/>
              <a:t>20/11/60</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E15DAB6E-4885-4021-8ED0-30E03A9EC4D3}"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AF56BB-101A-47BF-9095-CA3EDAB1A93A}" type="datetimeFigureOut">
              <a:rPr lang="th-TH" smtClean="0"/>
              <a:t>20/11/60</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E15DAB6E-4885-4021-8ED0-30E03A9EC4D3}"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AF56BB-101A-47BF-9095-CA3EDAB1A93A}" type="datetimeFigureOut">
              <a:rPr lang="th-TH" smtClean="0"/>
              <a:t>20/11/60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15DAB6E-4885-4021-8ED0-30E03A9EC4D3}"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AF56BB-101A-47BF-9095-CA3EDAB1A93A}" type="datetimeFigureOut">
              <a:rPr lang="th-TH" smtClean="0"/>
              <a:t>20/11/60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15DAB6E-4885-4021-8ED0-30E03A9EC4D3}" type="slidenum">
              <a:rPr lang="th-TH" smtClean="0"/>
              <a:t>‹#›</a:t>
            </a:fld>
            <a:endParaRPr lang="th-TH"/>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4AF56BB-101A-47BF-9095-CA3EDAB1A93A}" type="datetimeFigureOut">
              <a:rPr lang="th-TH" smtClean="0"/>
              <a:t>20/11/60</a:t>
            </a:fld>
            <a:endParaRPr lang="th-TH"/>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h-TH"/>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15DAB6E-4885-4021-8ED0-30E03A9EC4D3}"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9712" y="5589240"/>
            <a:ext cx="5637010" cy="882119"/>
          </a:xfrm>
        </p:spPr>
        <p:txBody>
          <a:bodyPr/>
          <a:lstStyle/>
          <a:p>
            <a:pPr algn="ctr"/>
            <a:r>
              <a:rPr lang="en-US" dirty="0"/>
              <a:t>Country Team Representative</a:t>
            </a:r>
          </a:p>
          <a:p>
            <a:pPr algn="ctr"/>
            <a:r>
              <a:rPr lang="en-US" dirty="0"/>
              <a:t>Hanoi, 17 Nov 2017</a:t>
            </a:r>
            <a:endParaRPr lang="th-TH" dirty="0"/>
          </a:p>
        </p:txBody>
      </p:sp>
      <p:sp>
        <p:nvSpPr>
          <p:cNvPr id="2" name="Title 1"/>
          <p:cNvSpPr>
            <a:spLocks noGrp="1"/>
          </p:cNvSpPr>
          <p:nvPr>
            <p:ph type="ctrTitle"/>
          </p:nvPr>
        </p:nvSpPr>
        <p:spPr>
          <a:xfrm>
            <a:off x="755576" y="1340768"/>
            <a:ext cx="8136904" cy="1944216"/>
          </a:xfrm>
        </p:spPr>
        <p:txBody>
          <a:bodyPr/>
          <a:lstStyle/>
          <a:p>
            <a:pPr marL="182880" indent="0">
              <a:buNone/>
            </a:pPr>
            <a:r>
              <a:rPr lang="en-US" dirty="0"/>
              <a:t>A strategy for improving CRVS in Lao PDR</a:t>
            </a:r>
            <a:endParaRPr lang="th-TH" dirty="0"/>
          </a:p>
        </p:txBody>
      </p:sp>
    </p:spTree>
    <p:extLst>
      <p:ext uri="{BB962C8B-B14F-4D97-AF65-F5344CB8AC3E}">
        <p14:creationId xmlns:p14="http://schemas.microsoft.com/office/powerpoint/2010/main" val="184005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352928" cy="864096"/>
          </a:xfrm>
        </p:spPr>
        <p:txBody>
          <a:bodyPr/>
          <a:lstStyle/>
          <a:p>
            <a:pPr marL="0" indent="0" algn="ctr">
              <a:buNone/>
            </a:pPr>
            <a:r>
              <a:rPr lang="en-US" sz="4000" dirty="0"/>
              <a:t>3 Pilot provinces implementation</a:t>
            </a:r>
            <a:endParaRPr lang="th-TH" sz="4000" dirty="0"/>
          </a:p>
        </p:txBody>
      </p:sp>
      <p:sp>
        <p:nvSpPr>
          <p:cNvPr id="4" name="TextBox 3"/>
          <p:cNvSpPr txBox="1"/>
          <p:nvPr/>
        </p:nvSpPr>
        <p:spPr>
          <a:xfrm>
            <a:off x="212870" y="948690"/>
            <a:ext cx="8784976" cy="5909310"/>
          </a:xfrm>
          <a:prstGeom prst="rect">
            <a:avLst/>
          </a:prstGeom>
          <a:noFill/>
        </p:spPr>
        <p:txBody>
          <a:bodyPr wrap="square" rtlCol="0">
            <a:spAutoFit/>
          </a:bodyPr>
          <a:lstStyle/>
          <a:p>
            <a:pPr marL="457200" indent="-457200" algn="just">
              <a:buFont typeface="Courier New" pitchFamily="49" charset="0"/>
              <a:buChar char="o"/>
            </a:pPr>
            <a:r>
              <a:rPr lang="en-US" dirty="0">
                <a:latin typeface="Times New Roman" pitchFamily="18" charset="0"/>
                <a:cs typeface="Times New Roman" pitchFamily="18" charset="0"/>
              </a:rPr>
              <a:t>CMIS  is piloting in 3 provinces and 31 districts;</a:t>
            </a:r>
          </a:p>
          <a:p>
            <a:pPr marL="457200" indent="-457200" algn="just">
              <a:buFont typeface="Courier New" pitchFamily="49" charset="0"/>
              <a:buChar char="o"/>
            </a:pPr>
            <a:r>
              <a:rPr lang="en-US" dirty="0">
                <a:latin typeface="Times New Roman" pitchFamily="18" charset="0"/>
                <a:ea typeface="Batang"/>
                <a:cs typeface="Times New Roman" pitchFamily="18" charset="0"/>
              </a:rPr>
              <a:t>Centralize database: </a:t>
            </a:r>
            <a:r>
              <a:rPr lang="en-GB" dirty="0">
                <a:latin typeface="Times New Roman" pitchFamily="18" charset="0"/>
                <a:ea typeface="Batang"/>
                <a:cs typeface="Times New Roman" pitchFamily="18" charset="0"/>
              </a:rPr>
              <a:t>All POHAs and DOHAs offices in the pilot provinces will send data real-time online data directly to MOHA. </a:t>
            </a:r>
          </a:p>
          <a:p>
            <a:pPr marL="457200" indent="-457200" algn="just">
              <a:buFont typeface="Courier New" pitchFamily="49" charset="0"/>
              <a:buChar char="o"/>
            </a:pPr>
            <a:r>
              <a:rPr lang="en-GB" dirty="0">
                <a:latin typeface="Times New Roman" pitchFamily="18" charset="0"/>
                <a:ea typeface="Batang"/>
                <a:cs typeface="Times New Roman" pitchFamily="18" charset="0"/>
              </a:rPr>
              <a:t>Health facilities that have internet access will do electronic birth notification.</a:t>
            </a:r>
          </a:p>
          <a:p>
            <a:pPr marL="457200" indent="-457200" algn="just">
              <a:buFont typeface="Courier New" pitchFamily="49" charset="0"/>
              <a:buChar char="o"/>
            </a:pPr>
            <a:r>
              <a:rPr lang="en-GB" dirty="0">
                <a:latin typeface="Times New Roman"/>
                <a:ea typeface="Batang"/>
              </a:rPr>
              <a:t>Unique identification number (UIN) will be assigned at birth on the birth certificate and the same number will be used at age 15 years and above for the issuance of national ID card.</a:t>
            </a:r>
            <a:endParaRPr lang="en-GB" dirty="0">
              <a:latin typeface="Times New Roman" pitchFamily="18" charset="0"/>
              <a:ea typeface="Batang"/>
              <a:cs typeface="Times New Roman" pitchFamily="18" charset="0"/>
            </a:endParaRPr>
          </a:p>
          <a:p>
            <a:pPr marL="457200" indent="-457200" algn="just">
              <a:buFont typeface="Courier New" pitchFamily="49" charset="0"/>
              <a:buChar char="o"/>
            </a:pPr>
            <a:r>
              <a:rPr lang="en-US" dirty="0">
                <a:latin typeface="Times New Roman" pitchFamily="18" charset="0"/>
                <a:cs typeface="Times New Roman" pitchFamily="18" charset="0"/>
              </a:rPr>
              <a:t>Civil registration of Vital events will be dispatched to Lao Statistic Bureau for Vital Statistics and to MPS for households records and ID management.</a:t>
            </a:r>
            <a:endParaRPr lang="th-TH" dirty="0">
              <a:latin typeface="Times New Roman" pitchFamily="18" charset="0"/>
            </a:endParaRPr>
          </a:p>
        </p:txBody>
      </p:sp>
    </p:spTree>
    <p:extLst>
      <p:ext uri="{BB962C8B-B14F-4D97-AF65-F5344CB8AC3E}">
        <p14:creationId xmlns:p14="http://schemas.microsoft.com/office/powerpoint/2010/main" val="2687672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8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620687"/>
            <a:ext cx="8784976" cy="5904657"/>
          </a:xfrm>
          <a:prstGeom prst="rect">
            <a:avLst/>
          </a:prstGeom>
          <a:noFill/>
        </p:spPr>
      </p:pic>
      <p:sp>
        <p:nvSpPr>
          <p:cNvPr id="5" name="Rectangle 4"/>
          <p:cNvSpPr/>
          <p:nvPr/>
        </p:nvSpPr>
        <p:spPr>
          <a:xfrm>
            <a:off x="2771800" y="78312"/>
            <a:ext cx="4154727" cy="523220"/>
          </a:xfrm>
          <a:prstGeom prst="rect">
            <a:avLst/>
          </a:prstGeom>
        </p:spPr>
        <p:txBody>
          <a:bodyPr wrap="none">
            <a:spAutoFit/>
          </a:bodyPr>
          <a:lstStyle/>
          <a:p>
            <a:r>
              <a:rPr lang="en-GB" b="1" dirty="0">
                <a:latin typeface="Times New Roman"/>
                <a:ea typeface="Batang"/>
              </a:rPr>
              <a:t>CMIS Stakeholder's View</a:t>
            </a:r>
            <a:endParaRPr lang="th-TH" b="1" dirty="0"/>
          </a:p>
        </p:txBody>
      </p:sp>
    </p:spTree>
    <p:extLst>
      <p:ext uri="{BB962C8B-B14F-4D97-AF65-F5344CB8AC3E}">
        <p14:creationId xmlns:p14="http://schemas.microsoft.com/office/powerpoint/2010/main" val="3459885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CER\Downloads\Birth Registration form 11 Oct 2017 by Vandy.pdf - Adobe Acrobat Reader D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0"/>
            <a:ext cx="5616624"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08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ACER\Downloads\Birth notification and registration form 2017.pdf - Adobe Acrobat Reader D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0"/>
            <a:ext cx="597666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322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CER\Downloads\Birth notification and registration form 2017.pdf - Adobe Acrobat Reader DC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0"/>
            <a:ext cx="554461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36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CER\Downloads\Birth notification and registration form 2017.pdf - Adobe Acrobat Reader DC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0"/>
            <a:ext cx="568863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253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CER\Downloads\Birth Cetificate 11 Oct  2017 by Vandy (1).docx [Compatibility Mode] - Wor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8496944"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27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3501008"/>
            <a:ext cx="4352271" cy="1143000"/>
          </a:xfrm>
        </p:spPr>
        <p:txBody>
          <a:bodyPr/>
          <a:lstStyle/>
          <a:p>
            <a:pPr marL="0" indent="0">
              <a:buNone/>
            </a:pPr>
            <a:r>
              <a:rPr lang="en-US" dirty="0"/>
              <a:t>Thank you!</a:t>
            </a:r>
            <a:endParaRPr lang="th-TH" dirty="0"/>
          </a:p>
        </p:txBody>
      </p:sp>
      <p:sp>
        <p:nvSpPr>
          <p:cNvPr id="6" name="Rectangle 5"/>
          <p:cNvSpPr/>
          <p:nvPr/>
        </p:nvSpPr>
        <p:spPr>
          <a:xfrm>
            <a:off x="1331640" y="620688"/>
            <a:ext cx="6480720"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This is our Future, our CRVS</a:t>
            </a:r>
            <a:endParaRPr lang="th-TH"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8062849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04664"/>
            <a:ext cx="8712968" cy="720080"/>
          </a:xfrm>
        </p:spPr>
        <p:txBody>
          <a:bodyPr/>
          <a:lstStyle/>
          <a:p>
            <a:pPr marL="0" lvl="0" indent="0" algn="ctr">
              <a:lnSpc>
                <a:spcPct val="115000"/>
              </a:lnSpc>
              <a:spcBef>
                <a:spcPts val="1000"/>
              </a:spcBef>
              <a:spcAft>
                <a:spcPts val="0"/>
              </a:spcAft>
              <a:buNone/>
            </a:pPr>
            <a:r>
              <a:rPr lang="en-US" sz="3200" dirty="0">
                <a:solidFill>
                  <a:srgbClr val="4F81BD"/>
                </a:solidFill>
                <a:effectLst/>
                <a:latin typeface="Times New Roman" pitchFamily="18" charset="0"/>
                <a:ea typeface="Times New Roman"/>
                <a:cs typeface="Times New Roman" pitchFamily="18" charset="0"/>
              </a:rPr>
              <a:t>Rationale for improvement of CRVS systems (1)</a:t>
            </a:r>
            <a:br>
              <a:rPr lang="en-US" sz="4000" dirty="0">
                <a:solidFill>
                  <a:srgbClr val="4F81BD"/>
                </a:solidFill>
                <a:effectLst/>
                <a:latin typeface="Cambria"/>
                <a:ea typeface="Times New Roman"/>
                <a:cs typeface="Angsana New"/>
              </a:rPr>
            </a:br>
            <a:br>
              <a:rPr lang="en-US" dirty="0">
                <a:effectLst/>
                <a:latin typeface="Calibri"/>
                <a:ea typeface="SimSun"/>
                <a:cs typeface="Cordia New"/>
              </a:rPr>
            </a:br>
            <a:br>
              <a:rPr lang="en-US" dirty="0">
                <a:effectLst/>
                <a:latin typeface="Calibri"/>
                <a:ea typeface="SimSun"/>
                <a:cs typeface="Cordia New"/>
              </a:rPr>
            </a:br>
            <a:endParaRPr lang="en-US" dirty="0">
              <a:effectLst/>
              <a:latin typeface="Calibri"/>
              <a:ea typeface="SimSun"/>
              <a:cs typeface="Cordia New"/>
            </a:endParaRPr>
          </a:p>
        </p:txBody>
      </p:sp>
      <p:sp>
        <p:nvSpPr>
          <p:cNvPr id="4" name="Subtitle 3"/>
          <p:cNvSpPr>
            <a:spLocks noGrp="1"/>
          </p:cNvSpPr>
          <p:nvPr>
            <p:ph type="subTitle" idx="1"/>
          </p:nvPr>
        </p:nvSpPr>
        <p:spPr>
          <a:xfrm>
            <a:off x="215008" y="1268760"/>
            <a:ext cx="8677472" cy="5400600"/>
          </a:xfrm>
        </p:spPr>
        <p:txBody>
          <a:bodyPr>
            <a:normAutofit fontScale="92500" lnSpcReduction="10000"/>
          </a:bodyPr>
          <a:lstStyle/>
          <a:p>
            <a:pPr marL="342900" indent="-342900" algn="just">
              <a:lnSpc>
                <a:spcPct val="115000"/>
              </a:lnSpc>
              <a:spcAft>
                <a:spcPts val="0"/>
              </a:spcAft>
              <a:buFont typeface="Wingdings" pitchFamily="2" charset="2"/>
              <a:buChar char="ü"/>
            </a:pPr>
            <a:r>
              <a:rPr lang="en-US" sz="3000" dirty="0">
                <a:latin typeface="Times New Roman" pitchFamily="18" charset="0"/>
                <a:ea typeface="Times New Roman"/>
                <a:cs typeface="Times New Roman" pitchFamily="18" charset="0"/>
              </a:rPr>
              <a:t>To achieve the Vision 2030 and the Strategic Socio-economic Development Plan 2016-2025 of the Government,</a:t>
            </a:r>
          </a:p>
          <a:p>
            <a:pPr marL="342900" indent="-342900" algn="just">
              <a:lnSpc>
                <a:spcPct val="115000"/>
              </a:lnSpc>
              <a:spcAft>
                <a:spcPts val="0"/>
              </a:spcAft>
              <a:buFont typeface="Wingdings" pitchFamily="2" charset="2"/>
              <a:buChar char="ü"/>
            </a:pPr>
            <a:r>
              <a:rPr lang="en-US" sz="3000" dirty="0">
                <a:latin typeface="Times New Roman" pitchFamily="18" charset="0"/>
                <a:ea typeface="Times New Roman"/>
                <a:cs typeface="Times New Roman" pitchFamily="18" charset="0"/>
              </a:rPr>
              <a:t>By 2030 citizen’s rights will be guaranteed by the state governance by the Law. </a:t>
            </a:r>
          </a:p>
          <a:p>
            <a:pPr marL="342900" indent="-342900" algn="just">
              <a:lnSpc>
                <a:spcPct val="115000"/>
              </a:lnSpc>
              <a:spcAft>
                <a:spcPts val="0"/>
              </a:spcAft>
              <a:buFont typeface="Wingdings" pitchFamily="2" charset="2"/>
              <a:buChar char="ü"/>
            </a:pPr>
            <a:r>
              <a:rPr lang="en-US" sz="3000" dirty="0">
                <a:latin typeface="Times New Roman" pitchFamily="18" charset="0"/>
                <a:ea typeface="Times New Roman"/>
                <a:cs typeface="Times New Roman" pitchFamily="18" charset="0"/>
              </a:rPr>
              <a:t>By 2025 Lao citizen will complete at least secondary school. Lao population will have access to universal health coverage and average life expectancy will be higher than 73 years old, the large majority of the population is covered by social protection schemes and </a:t>
            </a:r>
            <a:r>
              <a:rPr lang="en-US" sz="3000" dirty="0">
                <a:solidFill>
                  <a:srgbClr val="212745"/>
                </a:solidFill>
                <a:latin typeface="Times New Roman" pitchFamily="18" charset="0"/>
                <a:ea typeface="Times New Roman"/>
                <a:cs typeface="Times New Roman" pitchFamily="18" charset="0"/>
              </a:rPr>
              <a:t>the labor force is developed in quantity and quality.</a:t>
            </a:r>
            <a:endParaRPr lang="en-US" sz="3000" dirty="0">
              <a:latin typeface="Times New Roman" pitchFamily="18" charset="0"/>
              <a:ea typeface="Times New Roman"/>
              <a:cs typeface="Times New Roman" pitchFamily="18" charset="0"/>
            </a:endParaRPr>
          </a:p>
          <a:p>
            <a:endParaRPr lang="th-TH" dirty="0"/>
          </a:p>
        </p:txBody>
      </p:sp>
    </p:spTree>
    <p:extLst>
      <p:ext uri="{BB962C8B-B14F-4D97-AF65-F5344CB8AC3E}">
        <p14:creationId xmlns:p14="http://schemas.microsoft.com/office/powerpoint/2010/main" val="189000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04664"/>
            <a:ext cx="8640960" cy="936104"/>
          </a:xfrm>
        </p:spPr>
        <p:txBody>
          <a:bodyPr/>
          <a:lstStyle/>
          <a:p>
            <a:pPr marL="0" lvl="0" indent="0" algn="ctr">
              <a:lnSpc>
                <a:spcPct val="115000"/>
              </a:lnSpc>
              <a:spcBef>
                <a:spcPts val="1000"/>
              </a:spcBef>
              <a:spcAft>
                <a:spcPts val="0"/>
              </a:spcAft>
              <a:buNone/>
            </a:pPr>
            <a:r>
              <a:rPr lang="en-US" sz="3200" dirty="0">
                <a:solidFill>
                  <a:srgbClr val="4F81BD"/>
                </a:solidFill>
                <a:effectLst/>
                <a:latin typeface="Times New Roman" pitchFamily="18" charset="0"/>
                <a:ea typeface="Times New Roman"/>
                <a:cs typeface="Times New Roman" pitchFamily="18" charset="0"/>
              </a:rPr>
              <a:t>Rationale for improvement of CRVS systems (2)</a:t>
            </a:r>
            <a:br>
              <a:rPr lang="en-US" sz="4000" dirty="0">
                <a:solidFill>
                  <a:srgbClr val="4F81BD"/>
                </a:solidFill>
                <a:effectLst/>
                <a:latin typeface="Cambria"/>
                <a:ea typeface="Times New Roman"/>
                <a:cs typeface="Angsana New"/>
              </a:rPr>
            </a:br>
            <a:br>
              <a:rPr lang="en-US" dirty="0">
                <a:effectLst/>
                <a:latin typeface="Calibri"/>
                <a:ea typeface="SimSun"/>
                <a:cs typeface="Cordia New"/>
              </a:rPr>
            </a:br>
            <a:br>
              <a:rPr lang="en-US" dirty="0">
                <a:effectLst/>
                <a:latin typeface="Calibri"/>
                <a:ea typeface="SimSun"/>
                <a:cs typeface="Cordia New"/>
              </a:rPr>
            </a:br>
            <a:endParaRPr lang="en-US" dirty="0">
              <a:effectLst/>
              <a:latin typeface="Calibri"/>
              <a:ea typeface="SimSun"/>
              <a:cs typeface="Cordia New"/>
            </a:endParaRPr>
          </a:p>
        </p:txBody>
      </p:sp>
      <p:sp>
        <p:nvSpPr>
          <p:cNvPr id="4" name="Subtitle 3"/>
          <p:cNvSpPr>
            <a:spLocks noGrp="1"/>
          </p:cNvSpPr>
          <p:nvPr>
            <p:ph type="subTitle" idx="1"/>
          </p:nvPr>
        </p:nvSpPr>
        <p:spPr>
          <a:xfrm>
            <a:off x="215008" y="1268760"/>
            <a:ext cx="8749480" cy="5328592"/>
          </a:xfrm>
        </p:spPr>
        <p:txBody>
          <a:bodyPr>
            <a:normAutofit fontScale="92500" lnSpcReduction="20000"/>
          </a:bodyPr>
          <a:lstStyle/>
          <a:p>
            <a:pPr marL="457200" indent="-457200" algn="just">
              <a:lnSpc>
                <a:spcPct val="115000"/>
              </a:lnSpc>
              <a:spcAft>
                <a:spcPts val="0"/>
              </a:spcAft>
              <a:buFont typeface="Wingdings" pitchFamily="2" charset="2"/>
              <a:buChar char="ü"/>
            </a:pPr>
            <a:r>
              <a:rPr lang="en-US" sz="2800" dirty="0">
                <a:latin typeface="Times New Roman" pitchFamily="18" charset="0"/>
                <a:ea typeface="Times New Roman"/>
                <a:cs typeface="Times New Roman" pitchFamily="18" charset="0"/>
              </a:rPr>
              <a:t>It is also needed to monitor its achievements of the SDGs. The importance of CRVS and identity management systems is recognized in the following SDG targets or indicators: </a:t>
            </a:r>
          </a:p>
          <a:p>
            <a:pPr marL="457200" indent="-457200" algn="just">
              <a:lnSpc>
                <a:spcPct val="115000"/>
              </a:lnSpc>
              <a:spcAft>
                <a:spcPts val="0"/>
              </a:spcAft>
              <a:buFont typeface="Arial" pitchFamily="34" charset="0"/>
              <a:buChar char="•"/>
            </a:pPr>
            <a:r>
              <a:rPr lang="en-US" sz="2800" dirty="0">
                <a:latin typeface="Times New Roman" pitchFamily="18" charset="0"/>
                <a:ea typeface="Times New Roman"/>
                <a:cs typeface="Times New Roman" pitchFamily="18" charset="0"/>
              </a:rPr>
              <a:t>Target 16.9: </a:t>
            </a:r>
            <a:r>
              <a:rPr lang="en-US" sz="2800" i="1" dirty="0">
                <a:latin typeface="Times New Roman" pitchFamily="18" charset="0"/>
                <a:ea typeface="Times New Roman"/>
                <a:cs typeface="Times New Roman" pitchFamily="18" charset="0"/>
              </a:rPr>
              <a:t>By 2030, provide legal identity for all including birth registration.</a:t>
            </a:r>
          </a:p>
          <a:p>
            <a:pPr marL="457200" indent="-457200" algn="just">
              <a:lnSpc>
                <a:spcPct val="115000"/>
              </a:lnSpc>
              <a:spcAft>
                <a:spcPts val="0"/>
              </a:spcAft>
              <a:buFont typeface="Arial" pitchFamily="34" charset="0"/>
              <a:buChar char="•"/>
            </a:pPr>
            <a:r>
              <a:rPr lang="en-US" sz="2800" dirty="0">
                <a:latin typeface="Times New Roman" pitchFamily="18" charset="0"/>
                <a:ea typeface="Times New Roman"/>
                <a:cs typeface="Times New Roman" pitchFamily="18" charset="0"/>
              </a:rPr>
              <a:t>Target 17.18: </a:t>
            </a:r>
            <a:r>
              <a:rPr lang="en-US" sz="2800" i="1" dirty="0">
                <a:latin typeface="Times New Roman" pitchFamily="18" charset="0"/>
                <a:ea typeface="Times New Roman"/>
                <a:cs typeface="Times New Roman" pitchFamily="18" charset="0"/>
              </a:rPr>
              <a:t>By 2020, enhance capacity-building support to developing countries including for LDCs [least developed countries] and SIDs [Small Island Developing States], to increase significantly the availability of high quality, timely and reliable data disaggregated by income gender, age, race, ethnicity, migration status, disability, geographic location and other characteristics relevant in national context</a:t>
            </a:r>
            <a:r>
              <a:rPr lang="en-US" sz="2800" dirty="0">
                <a:latin typeface="Times New Roman" pitchFamily="18" charset="0"/>
                <a:ea typeface="Times New Roman"/>
                <a:cs typeface="Times New Roman" pitchFamily="18" charset="0"/>
              </a:rPr>
              <a:t>. (CRVS is the most reliable source of disaggregated data.) </a:t>
            </a:r>
          </a:p>
          <a:p>
            <a:pPr algn="just">
              <a:lnSpc>
                <a:spcPct val="115000"/>
              </a:lnSpc>
              <a:spcAft>
                <a:spcPts val="0"/>
              </a:spcAft>
            </a:pPr>
            <a:endParaRPr lang="en-US" sz="2800" dirty="0">
              <a:latin typeface="Times New Roman" pitchFamily="18" charset="0"/>
              <a:ea typeface="Times New Roman"/>
              <a:cs typeface="Times New Roman" pitchFamily="18" charset="0"/>
            </a:endParaRPr>
          </a:p>
          <a:p>
            <a:endParaRPr lang="th-TH" dirty="0"/>
          </a:p>
        </p:txBody>
      </p:sp>
    </p:spTree>
    <p:extLst>
      <p:ext uri="{BB962C8B-B14F-4D97-AF65-F5344CB8AC3E}">
        <p14:creationId xmlns:p14="http://schemas.microsoft.com/office/powerpoint/2010/main" val="2416863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04664"/>
            <a:ext cx="8640960" cy="936104"/>
          </a:xfrm>
        </p:spPr>
        <p:txBody>
          <a:bodyPr/>
          <a:lstStyle/>
          <a:p>
            <a:pPr marL="0" lvl="0" indent="0" algn="ctr">
              <a:lnSpc>
                <a:spcPct val="115000"/>
              </a:lnSpc>
              <a:spcBef>
                <a:spcPts val="1000"/>
              </a:spcBef>
              <a:spcAft>
                <a:spcPts val="0"/>
              </a:spcAft>
              <a:buNone/>
            </a:pPr>
            <a:r>
              <a:rPr lang="en-US" sz="3200" dirty="0">
                <a:solidFill>
                  <a:srgbClr val="4F81BD"/>
                </a:solidFill>
                <a:effectLst/>
                <a:latin typeface="Times New Roman" pitchFamily="18" charset="0"/>
                <a:ea typeface="Times New Roman"/>
                <a:cs typeface="Times New Roman" pitchFamily="18" charset="0"/>
              </a:rPr>
              <a:t>Rationale for improvement of CRVS systems (3)</a:t>
            </a:r>
            <a:br>
              <a:rPr lang="en-US" sz="4000" dirty="0">
                <a:solidFill>
                  <a:srgbClr val="4F81BD"/>
                </a:solidFill>
                <a:effectLst/>
                <a:latin typeface="Cambria"/>
                <a:ea typeface="Times New Roman"/>
                <a:cs typeface="Angsana New"/>
              </a:rPr>
            </a:br>
            <a:br>
              <a:rPr lang="en-US" dirty="0">
                <a:effectLst/>
                <a:latin typeface="Calibri"/>
                <a:ea typeface="SimSun"/>
                <a:cs typeface="Cordia New"/>
              </a:rPr>
            </a:br>
            <a:br>
              <a:rPr lang="en-US" dirty="0">
                <a:effectLst/>
                <a:latin typeface="Calibri"/>
                <a:ea typeface="SimSun"/>
                <a:cs typeface="Cordia New"/>
              </a:rPr>
            </a:br>
            <a:endParaRPr lang="en-US" dirty="0">
              <a:effectLst/>
              <a:latin typeface="Calibri"/>
              <a:ea typeface="SimSun"/>
              <a:cs typeface="Cordia New"/>
            </a:endParaRPr>
          </a:p>
        </p:txBody>
      </p:sp>
      <p:sp>
        <p:nvSpPr>
          <p:cNvPr id="4" name="Subtitle 3"/>
          <p:cNvSpPr>
            <a:spLocks noGrp="1"/>
          </p:cNvSpPr>
          <p:nvPr>
            <p:ph type="subTitle" idx="1"/>
          </p:nvPr>
        </p:nvSpPr>
        <p:spPr>
          <a:xfrm>
            <a:off x="215008" y="1268760"/>
            <a:ext cx="8749480" cy="5328592"/>
          </a:xfrm>
        </p:spPr>
        <p:txBody>
          <a:bodyPr>
            <a:normAutofit/>
          </a:bodyPr>
          <a:lstStyle/>
          <a:p>
            <a:pPr marL="457200" lvl="0" indent="-457200" algn="just">
              <a:lnSpc>
                <a:spcPct val="115000"/>
              </a:lnSpc>
              <a:spcAft>
                <a:spcPts val="0"/>
              </a:spcAft>
              <a:buClr>
                <a:srgbClr val="F14124">
                  <a:lumMod val="75000"/>
                </a:srgbClr>
              </a:buClr>
              <a:buFont typeface="Arial" pitchFamily="34" charset="0"/>
              <a:buChar char="•"/>
            </a:pPr>
            <a:r>
              <a:rPr lang="en-US" sz="2400" dirty="0">
                <a:solidFill>
                  <a:srgbClr val="212745"/>
                </a:solidFill>
                <a:latin typeface="Times New Roman" pitchFamily="18" charset="0"/>
                <a:ea typeface="Times New Roman"/>
                <a:cs typeface="Times New Roman" pitchFamily="18" charset="0"/>
              </a:rPr>
              <a:t>Target 17.19.2b: </a:t>
            </a:r>
            <a:r>
              <a:rPr lang="en-US" sz="2400" i="1" dirty="0">
                <a:solidFill>
                  <a:srgbClr val="212745"/>
                </a:solidFill>
                <a:latin typeface="Times New Roman" pitchFamily="18" charset="0"/>
                <a:ea typeface="Times New Roman"/>
                <a:cs typeface="Times New Roman" pitchFamily="18" charset="0"/>
              </a:rPr>
              <a:t>Proportion of countries that have achieved 100 percent birth registration and 80 per cent death registration</a:t>
            </a:r>
            <a:r>
              <a:rPr lang="en-US" sz="2400" dirty="0">
                <a:solidFill>
                  <a:srgbClr val="212745"/>
                </a:solidFill>
                <a:latin typeface="Times New Roman" pitchFamily="18" charset="0"/>
                <a:ea typeface="Times New Roman"/>
                <a:cs typeface="Times New Roman" pitchFamily="18" charset="0"/>
              </a:rPr>
              <a:t>.</a:t>
            </a:r>
          </a:p>
          <a:p>
            <a:pPr lvl="0" algn="just">
              <a:lnSpc>
                <a:spcPct val="115000"/>
              </a:lnSpc>
              <a:spcAft>
                <a:spcPts val="0"/>
              </a:spcAft>
              <a:buClr>
                <a:srgbClr val="F14124">
                  <a:lumMod val="75000"/>
                </a:srgbClr>
              </a:buClr>
            </a:pPr>
            <a:endParaRPr lang="en-US" dirty="0">
              <a:solidFill>
                <a:srgbClr val="212745"/>
              </a:solidFill>
              <a:latin typeface="Cambria"/>
              <a:ea typeface="Times New Roman"/>
              <a:cs typeface="Cordia New"/>
            </a:endParaRPr>
          </a:p>
          <a:p>
            <a:pPr marL="342900" indent="-342900" algn="just">
              <a:spcAft>
                <a:spcPts val="0"/>
              </a:spcAft>
              <a:buFont typeface="Wingdings" pitchFamily="2" charset="2"/>
              <a:buChar char="§"/>
            </a:pPr>
            <a:r>
              <a:rPr lang="en-US" sz="2400" dirty="0">
                <a:solidFill>
                  <a:srgbClr val="000000"/>
                </a:solidFill>
                <a:latin typeface="Times New Roman" pitchFamily="18" charset="0"/>
                <a:ea typeface="Times New Roman"/>
                <a:cs typeface="Times New Roman" pitchFamily="18" charset="0"/>
              </a:rPr>
              <a:t>To achieve the government’s committed that by 2024 it will do it utmost to ensure that all citizen and the newborns are registered and received official birth certification at least 70%. </a:t>
            </a:r>
            <a:endParaRPr lang="en-US" sz="2800" dirty="0">
              <a:solidFill>
                <a:srgbClr val="000000"/>
              </a:solidFill>
              <a:latin typeface="Times New Roman" pitchFamily="18" charset="0"/>
              <a:ea typeface="Times New Roman"/>
              <a:cs typeface="Times New Roman" pitchFamily="18" charset="0"/>
            </a:endParaRPr>
          </a:p>
          <a:p>
            <a:pPr algn="just">
              <a:spcAft>
                <a:spcPts val="0"/>
              </a:spcAft>
            </a:pPr>
            <a:r>
              <a:rPr lang="en-US" sz="2400" dirty="0">
                <a:solidFill>
                  <a:srgbClr val="000000"/>
                </a:solidFill>
                <a:latin typeface="Cambria"/>
                <a:ea typeface="Times New Roman"/>
              </a:rPr>
              <a:t>  </a:t>
            </a:r>
            <a:endParaRPr lang="en-US" sz="2800" dirty="0">
              <a:solidFill>
                <a:srgbClr val="000000"/>
              </a:solidFill>
              <a:latin typeface="Times New Roman"/>
              <a:ea typeface="Times New Roman"/>
            </a:endParaRPr>
          </a:p>
          <a:p>
            <a:pPr marL="457200" lvl="0" indent="-457200" algn="just">
              <a:lnSpc>
                <a:spcPct val="115000"/>
              </a:lnSpc>
              <a:spcAft>
                <a:spcPts val="0"/>
              </a:spcAft>
              <a:buClr>
                <a:srgbClr val="F14124">
                  <a:lumMod val="75000"/>
                </a:srgbClr>
              </a:buClr>
              <a:buFont typeface="Arial" pitchFamily="34" charset="0"/>
              <a:buChar char="•"/>
            </a:pPr>
            <a:endParaRPr lang="en-US" dirty="0">
              <a:solidFill>
                <a:srgbClr val="212745"/>
              </a:solidFill>
              <a:latin typeface="Calibri"/>
              <a:ea typeface="Times New Roman"/>
              <a:cs typeface="Cordia New"/>
            </a:endParaRPr>
          </a:p>
          <a:p>
            <a:pPr algn="just">
              <a:lnSpc>
                <a:spcPct val="115000"/>
              </a:lnSpc>
              <a:spcAft>
                <a:spcPts val="0"/>
              </a:spcAft>
            </a:pPr>
            <a:endParaRPr lang="en-US" sz="2800" dirty="0">
              <a:latin typeface="Times New Roman" pitchFamily="18" charset="0"/>
              <a:ea typeface="Times New Roman"/>
              <a:cs typeface="Times New Roman" pitchFamily="18" charset="0"/>
            </a:endParaRPr>
          </a:p>
          <a:p>
            <a:endParaRPr lang="th-TH" dirty="0"/>
          </a:p>
        </p:txBody>
      </p:sp>
    </p:spTree>
    <p:extLst>
      <p:ext uri="{BB962C8B-B14F-4D97-AF65-F5344CB8AC3E}">
        <p14:creationId xmlns:p14="http://schemas.microsoft.com/office/powerpoint/2010/main" val="160417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84976" cy="1268760"/>
          </a:xfrm>
        </p:spPr>
        <p:txBody>
          <a:bodyPr/>
          <a:lstStyle/>
          <a:p>
            <a:pPr marL="0" indent="0" algn="just">
              <a:buNone/>
            </a:pPr>
            <a:r>
              <a:rPr lang="en-US" sz="2800" dirty="0">
                <a:latin typeface="Times New Roman" pitchFamily="18" charset="0"/>
                <a:cs typeface="Times New Roman" pitchFamily="18" charset="0"/>
              </a:rPr>
              <a:t>The main obstacles for achieving complete coverage of vital events and for improving accuracy for registered information</a:t>
            </a:r>
            <a:endParaRPr lang="th-TH" sz="2800" dirty="0">
              <a:latin typeface="Times New Roman" pitchFamily="18" charset="0"/>
            </a:endParaRPr>
          </a:p>
        </p:txBody>
      </p:sp>
      <p:sp>
        <p:nvSpPr>
          <p:cNvPr id="5" name="Rectangle 4"/>
          <p:cNvSpPr/>
          <p:nvPr/>
        </p:nvSpPr>
        <p:spPr>
          <a:xfrm>
            <a:off x="184029" y="1484784"/>
            <a:ext cx="8784976" cy="5693866"/>
          </a:xfrm>
          <a:prstGeom prst="rect">
            <a:avLst/>
          </a:prstGeom>
        </p:spPr>
        <p:txBody>
          <a:bodyPr wrap="square">
            <a:spAutoFit/>
          </a:bodyPr>
          <a:lstStyle/>
          <a:p>
            <a:pPr marL="514350" indent="-514350" algn="just">
              <a:buFont typeface="+mj-lt"/>
              <a:buAutoNum type="arabicPeriod"/>
            </a:pPr>
            <a:r>
              <a:rPr lang="en-US" sz="2400" b="1" dirty="0">
                <a:solidFill>
                  <a:srgbClr val="000000"/>
                </a:solidFill>
                <a:latin typeface="Times New Roman" pitchFamily="18" charset="0"/>
                <a:ea typeface="Times New Roman"/>
                <a:cs typeface="Times New Roman" pitchFamily="18" charset="0"/>
              </a:rPr>
              <a:t>Organization: </a:t>
            </a:r>
            <a:r>
              <a:rPr lang="en-US" sz="2400" dirty="0">
                <a:solidFill>
                  <a:srgbClr val="000000"/>
                </a:solidFill>
                <a:latin typeface="Times New Roman" pitchFamily="18" charset="0"/>
                <a:ea typeface="Times New Roman"/>
                <a:cs typeface="Times New Roman" pitchFamily="18" charset="0"/>
              </a:rPr>
              <a:t>The roles and responsibilities</a:t>
            </a:r>
            <a:r>
              <a:rPr lang="en-US" sz="2400" dirty="0">
                <a:latin typeface="Times New Roman" pitchFamily="18" charset="0"/>
                <a:ea typeface="Times New Roman"/>
                <a:cs typeface="Times New Roman" pitchFamily="18" charset="0"/>
              </a:rPr>
              <a:t> was not clear enough and some activities still overlap.</a:t>
            </a:r>
            <a:endParaRPr lang="en-US" sz="2400" dirty="0">
              <a:solidFill>
                <a:srgbClr val="000000"/>
              </a:solidFill>
              <a:latin typeface="Times New Roman" pitchFamily="18" charset="0"/>
              <a:ea typeface="Times New Roman"/>
              <a:cs typeface="Times New Roman" pitchFamily="18" charset="0"/>
            </a:endParaRPr>
          </a:p>
          <a:p>
            <a:pPr marL="514350" indent="-514350" algn="just">
              <a:buFont typeface="+mj-lt"/>
              <a:buAutoNum type="arabicPeriod"/>
            </a:pPr>
            <a:r>
              <a:rPr lang="en-US" sz="2400" b="1" dirty="0">
                <a:solidFill>
                  <a:srgbClr val="000000"/>
                </a:solidFill>
                <a:latin typeface="Times New Roman" pitchFamily="18" charset="0"/>
                <a:ea typeface="Times New Roman"/>
                <a:cs typeface="Times New Roman" pitchFamily="18" charset="0"/>
              </a:rPr>
              <a:t>Functioning</a:t>
            </a:r>
            <a:r>
              <a:rPr lang="en-US" sz="2400" dirty="0">
                <a:solidFill>
                  <a:srgbClr val="000000"/>
                </a:solidFill>
                <a:latin typeface="Times New Roman" pitchFamily="18" charset="0"/>
                <a:ea typeface="Times New Roman"/>
                <a:cs typeface="Times New Roman" pitchFamily="18" charset="0"/>
              </a:rPr>
              <a:t>: The coordination among involved line ministries remains difficulty. The operational procedures involved several steps and were not uniform. There are no standard operating procedures (SOPs) such as: forms, service processes. The reporting, monitoring and evaluation remain  are irregular.</a:t>
            </a:r>
          </a:p>
          <a:p>
            <a:pPr marL="514350" indent="-514350" algn="just">
              <a:buFont typeface="+mj-lt"/>
              <a:buAutoNum type="arabicPeriod"/>
            </a:pPr>
            <a:r>
              <a:rPr lang="en-US" sz="2400" b="1" dirty="0">
                <a:solidFill>
                  <a:srgbClr val="000000"/>
                </a:solidFill>
                <a:latin typeface="Times New Roman" pitchFamily="18" charset="0"/>
                <a:ea typeface="Times New Roman"/>
                <a:cs typeface="Times New Roman" pitchFamily="18" charset="0"/>
              </a:rPr>
              <a:t>Service Delivery: </a:t>
            </a:r>
            <a:r>
              <a:rPr lang="en-US" sz="2400" dirty="0">
                <a:latin typeface="Times New Roman" pitchFamily="18" charset="0"/>
                <a:ea typeface="Times New Roman"/>
                <a:cs typeface="Times New Roman" pitchFamily="18" charset="0"/>
              </a:rPr>
              <a:t>processes are multistep, complicated, expensive, and time consuming.</a:t>
            </a:r>
          </a:p>
          <a:p>
            <a:pPr marL="514350" indent="-514350" algn="just">
              <a:buFont typeface="+mj-lt"/>
              <a:buAutoNum type="arabicPeriod"/>
            </a:pPr>
            <a:r>
              <a:rPr lang="en-US" sz="2400" b="1" dirty="0">
                <a:solidFill>
                  <a:srgbClr val="000000"/>
                </a:solidFill>
                <a:latin typeface="Times New Roman" pitchFamily="18" charset="0"/>
                <a:ea typeface="Times New Roman"/>
                <a:cs typeface="Times New Roman" pitchFamily="18" charset="0"/>
              </a:rPr>
              <a:t>Community awareness: </a:t>
            </a:r>
            <a:r>
              <a:rPr lang="en-US" sz="2400" dirty="0">
                <a:solidFill>
                  <a:srgbClr val="000000"/>
                </a:solidFill>
                <a:latin typeface="Times New Roman" pitchFamily="18" charset="0"/>
                <a:ea typeface="Times New Roman"/>
                <a:cs typeface="Times New Roman" pitchFamily="18" charset="0"/>
              </a:rPr>
              <a:t>A large part of the population does not know about the benefits of civil registration and certification.</a:t>
            </a:r>
          </a:p>
          <a:p>
            <a:pPr marL="514350" indent="-514350" algn="just">
              <a:buFont typeface="+mj-lt"/>
              <a:buAutoNum type="arabicPeriod"/>
            </a:pPr>
            <a:r>
              <a:rPr lang="en-US" sz="2400" dirty="0">
                <a:solidFill>
                  <a:srgbClr val="000000"/>
                </a:solidFill>
                <a:latin typeface="Cambria"/>
                <a:ea typeface="Times New Roman"/>
                <a:cs typeface="Times New Roman"/>
              </a:rPr>
              <a:t>Budgets provided were limited and could not answer yet the needs for the implementation of the activity </a:t>
            </a:r>
            <a:endParaRPr lang="en-US" sz="2400" dirty="0">
              <a:latin typeface="Calibri"/>
              <a:ea typeface="Times New Roman"/>
              <a:cs typeface="Cordia New"/>
            </a:endParaRPr>
          </a:p>
          <a:p>
            <a:pPr marL="514350" indent="-514350" algn="just">
              <a:buFont typeface="+mj-lt"/>
              <a:buAutoNum type="arabicPeriod"/>
            </a:pPr>
            <a:endParaRPr lang="en-US" sz="2400" b="1" dirty="0">
              <a:solidFill>
                <a:srgbClr val="000000"/>
              </a:solidFill>
              <a:latin typeface="Times New Roman" pitchFamily="18" charset="0"/>
              <a:ea typeface="Times New Roman"/>
              <a:cs typeface="Times New Roman" pitchFamily="18" charset="0"/>
            </a:endParaRPr>
          </a:p>
          <a:p>
            <a:pPr marL="514350" indent="-514350" algn="just">
              <a:buFont typeface="+mj-lt"/>
              <a:buAutoNum type="arabicPeriod"/>
            </a:pPr>
            <a:endParaRPr lang="en-US"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84662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84976" cy="1268760"/>
          </a:xfrm>
        </p:spPr>
        <p:txBody>
          <a:bodyPr/>
          <a:lstStyle/>
          <a:p>
            <a:pPr marL="0" indent="0" algn="just">
              <a:buNone/>
            </a:pPr>
            <a:r>
              <a:rPr lang="en-US" sz="3000" dirty="0">
                <a:latin typeface="Times New Roman" pitchFamily="18" charset="0"/>
                <a:cs typeface="Times New Roman" pitchFamily="18" charset="0"/>
              </a:rPr>
              <a:t>The main obstacles for compiling vital statistics based on civil registration data as the main source</a:t>
            </a:r>
            <a:endParaRPr lang="th-TH" sz="3000" dirty="0">
              <a:latin typeface="Times New Roman" pitchFamily="18" charset="0"/>
            </a:endParaRPr>
          </a:p>
        </p:txBody>
      </p:sp>
      <p:sp>
        <p:nvSpPr>
          <p:cNvPr id="4" name="Rectangle 3"/>
          <p:cNvSpPr/>
          <p:nvPr/>
        </p:nvSpPr>
        <p:spPr>
          <a:xfrm>
            <a:off x="203176" y="1276756"/>
            <a:ext cx="8784976" cy="4401205"/>
          </a:xfrm>
          <a:prstGeom prst="rect">
            <a:avLst/>
          </a:prstGeom>
        </p:spPr>
        <p:txBody>
          <a:bodyPr wrap="square">
            <a:spAutoFit/>
          </a:bodyPr>
          <a:lstStyle/>
          <a:p>
            <a:pPr marL="514350" indent="-514350" algn="just">
              <a:buFont typeface="+mj-lt"/>
              <a:buAutoNum type="arabicPeriod"/>
            </a:pPr>
            <a:r>
              <a:rPr lang="en-US" dirty="0">
                <a:solidFill>
                  <a:srgbClr val="000000"/>
                </a:solidFill>
                <a:latin typeface="Cambria"/>
                <a:ea typeface="Times New Roman"/>
                <a:cs typeface="Times New Roman"/>
              </a:rPr>
              <a:t>Staffing is insufficient in number and quality. Not all responsible staffs have been properly trained on CRVS.</a:t>
            </a:r>
          </a:p>
          <a:p>
            <a:pPr marL="514350" indent="-514350" algn="just">
              <a:buFont typeface="+mj-lt"/>
              <a:buAutoNum type="arabicPeriod"/>
            </a:pPr>
            <a:r>
              <a:rPr lang="en-US" dirty="0">
                <a:solidFill>
                  <a:srgbClr val="000000"/>
                </a:solidFill>
                <a:latin typeface="Cambria"/>
                <a:ea typeface="Times New Roman"/>
                <a:cs typeface="Times New Roman"/>
              </a:rPr>
              <a:t>Civil registration data is incomplete, fragmented, not integrated and centralized, and thus could not be summarized and reported nationally. </a:t>
            </a:r>
            <a:endParaRPr lang="en-US" dirty="0">
              <a:latin typeface="Calibri"/>
              <a:ea typeface="Times New Roman"/>
              <a:cs typeface="Cordia New"/>
            </a:endParaRPr>
          </a:p>
          <a:p>
            <a:pPr marL="514350" indent="-514350" algn="just">
              <a:buFont typeface="+mj-lt"/>
              <a:buAutoNum type="arabicPeriod"/>
            </a:pPr>
            <a:r>
              <a:rPr lang="en-US" dirty="0">
                <a:solidFill>
                  <a:srgbClr val="000000"/>
                </a:solidFill>
                <a:latin typeface="Cambria"/>
                <a:ea typeface="Times New Roman"/>
                <a:cs typeface="Times New Roman"/>
              </a:rPr>
              <a:t>MOHA, the lead institution for civil registration, civil management, still does not have an electronic management information system.</a:t>
            </a:r>
            <a:endParaRPr lang="en-US" dirty="0">
              <a:latin typeface="Calibri"/>
              <a:ea typeface="Times New Roman"/>
              <a:cs typeface="Cordia New"/>
            </a:endParaRPr>
          </a:p>
          <a:p>
            <a:pPr marL="514350" indent="-514350" algn="just">
              <a:buFont typeface="+mj-lt"/>
              <a:buAutoNum type="arabicPeriod"/>
            </a:pPr>
            <a:endParaRPr lang="en-US"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437521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84976" cy="1268760"/>
          </a:xfrm>
        </p:spPr>
        <p:txBody>
          <a:bodyPr/>
          <a:lstStyle/>
          <a:p>
            <a:pPr marL="0" indent="0" algn="just">
              <a:buNone/>
            </a:pPr>
            <a:r>
              <a:rPr lang="en-US" sz="3000" dirty="0">
                <a:latin typeface="Times New Roman" pitchFamily="18" charset="0"/>
                <a:cs typeface="Times New Roman" pitchFamily="18" charset="0"/>
              </a:rPr>
              <a:t>Effort carried out or underway for assessing the quality of CRVS system</a:t>
            </a:r>
            <a:endParaRPr lang="th-TH" sz="3000" dirty="0">
              <a:latin typeface="Times New Roman" pitchFamily="18" charset="0"/>
            </a:endParaRPr>
          </a:p>
        </p:txBody>
      </p:sp>
      <p:sp>
        <p:nvSpPr>
          <p:cNvPr id="4" name="Rectangle 3"/>
          <p:cNvSpPr/>
          <p:nvPr/>
        </p:nvSpPr>
        <p:spPr>
          <a:xfrm>
            <a:off x="203176" y="1110273"/>
            <a:ext cx="8784976" cy="5747727"/>
          </a:xfrm>
          <a:prstGeom prst="rect">
            <a:avLst/>
          </a:prstGeom>
        </p:spPr>
        <p:txBody>
          <a:bodyPr wrap="square">
            <a:spAutoFit/>
          </a:bodyPr>
          <a:lstStyle/>
          <a:p>
            <a:pPr marL="342900" lvl="0" indent="-342900" algn="just">
              <a:spcBef>
                <a:spcPts val="300"/>
              </a:spcBef>
              <a:spcAft>
                <a:spcPts val="600"/>
              </a:spcAft>
              <a:buFont typeface="Arial" pitchFamily="34" charset="0"/>
              <a:buChar char="•"/>
            </a:pPr>
            <a:r>
              <a:rPr lang="en-GB" sz="2400" dirty="0">
                <a:solidFill>
                  <a:prstClr val="black"/>
                </a:solidFill>
                <a:latin typeface="Times New Roman" pitchFamily="18" charset="0"/>
                <a:ea typeface="Batang"/>
                <a:cs typeface="Times New Roman" pitchFamily="18" charset="0"/>
              </a:rPr>
              <a:t>The CRVS strategy was approved by the Government and endorsed in 2017</a:t>
            </a:r>
            <a:r>
              <a:rPr lang="en-US" sz="2400" dirty="0">
                <a:solidFill>
                  <a:prstClr val="black"/>
                </a:solidFill>
                <a:latin typeface="Times New Roman" pitchFamily="18" charset="0"/>
                <a:cs typeface="Times New Roman" pitchFamily="18" charset="0"/>
              </a:rPr>
              <a:t>. it </a:t>
            </a:r>
            <a:r>
              <a:rPr lang="en-US" sz="2400" dirty="0">
                <a:solidFill>
                  <a:prstClr val="black"/>
                </a:solidFill>
                <a:latin typeface="Times New Roman" pitchFamily="18" charset="0"/>
                <a:ea typeface="Batang"/>
                <a:cs typeface="Times New Roman" pitchFamily="18" charset="0"/>
              </a:rPr>
              <a:t>has three main goals: 1) civil registration of births, deaths, and other vital events is universal; 2) all individuals are provided with legal documentation of civil registration of birth, death, and other vital events, as necessary, to claim identity, civil status, and ensuing rights; and 3) accurate, complete, and timely vital statistics (including causes of deaths), based on registration records, are produced and disseminated.</a:t>
            </a:r>
            <a:endParaRPr lang="en-US" sz="2400" dirty="0">
              <a:latin typeface="Times New Roman" pitchFamily="18" charset="0"/>
              <a:ea typeface="Batang"/>
              <a:cs typeface="Times New Roman" pitchFamily="18" charset="0"/>
            </a:endParaRPr>
          </a:p>
          <a:p>
            <a:pPr marL="342900" lvl="0" indent="-342900" algn="just">
              <a:spcBef>
                <a:spcPts val="300"/>
              </a:spcBef>
              <a:spcAft>
                <a:spcPts val="600"/>
              </a:spcAft>
              <a:buFont typeface="Arial" pitchFamily="34" charset="0"/>
              <a:buChar char="•"/>
            </a:pPr>
            <a:r>
              <a:rPr lang="en-US" sz="2400" dirty="0">
                <a:latin typeface="Times New Roman" pitchFamily="18" charset="0"/>
                <a:ea typeface="Times New Roman"/>
                <a:cs typeface="Times New Roman" pitchFamily="18" charset="0"/>
              </a:rPr>
              <a:t>Law on family registration is amending.</a:t>
            </a:r>
          </a:p>
          <a:p>
            <a:pPr marL="342900" lvl="0" indent="-342900" algn="just">
              <a:spcBef>
                <a:spcPts val="300"/>
              </a:spcBef>
              <a:spcAft>
                <a:spcPts val="600"/>
              </a:spcAft>
              <a:buFont typeface="Arial" pitchFamily="34" charset="0"/>
              <a:buChar char="•"/>
            </a:pPr>
            <a:r>
              <a:rPr lang="en-US" sz="2400" dirty="0">
                <a:latin typeface="Times New Roman" pitchFamily="18" charset="0"/>
                <a:ea typeface="Times New Roman"/>
                <a:cs typeface="Times New Roman" pitchFamily="18" charset="0"/>
              </a:rPr>
              <a:t>Registration forms is revising,</a:t>
            </a:r>
          </a:p>
          <a:p>
            <a:pPr marL="342900" lvl="0" indent="-342900" algn="just">
              <a:spcBef>
                <a:spcPts val="300"/>
              </a:spcBef>
              <a:spcAft>
                <a:spcPts val="600"/>
              </a:spcAft>
              <a:buFont typeface="Arial" pitchFamily="34" charset="0"/>
              <a:buChar char="•"/>
            </a:pPr>
            <a:r>
              <a:rPr lang="en-US" sz="2400" dirty="0">
                <a:latin typeface="Times New Roman" pitchFamily="18" charset="0"/>
                <a:ea typeface="Times New Roman"/>
                <a:cs typeface="Times New Roman" pitchFamily="18" charset="0"/>
              </a:rPr>
              <a:t>Coordination among all involved vertically and horizontally is essential for accurate, complete, and  timely vital statistics- a multi-sector coordinating committee is needed; </a:t>
            </a:r>
          </a:p>
          <a:p>
            <a:pPr marL="514350" indent="-514350" algn="just">
              <a:buFont typeface="+mj-lt"/>
              <a:buAutoNum type="arabicPeriod"/>
            </a:pPr>
            <a:endParaRPr lang="en-US"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750065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560840" cy="1268760"/>
          </a:xfrm>
        </p:spPr>
        <p:txBody>
          <a:bodyPr/>
          <a:lstStyle/>
          <a:p>
            <a:pPr marL="0" indent="0" algn="just">
              <a:buNone/>
            </a:pPr>
            <a:r>
              <a:rPr lang="en-US" sz="3000" dirty="0">
                <a:latin typeface="Times New Roman" pitchFamily="18" charset="0"/>
                <a:cs typeface="Times New Roman" pitchFamily="18" charset="0"/>
              </a:rPr>
              <a:t>Measures taken to improve quality and interoperability of CRVS (1)</a:t>
            </a:r>
            <a:endParaRPr lang="th-TH" sz="3000" dirty="0">
              <a:latin typeface="Times New Roman" pitchFamily="18" charset="0"/>
            </a:endParaRPr>
          </a:p>
        </p:txBody>
      </p:sp>
      <p:sp>
        <p:nvSpPr>
          <p:cNvPr id="3" name="Rectangle 2"/>
          <p:cNvSpPr/>
          <p:nvPr/>
        </p:nvSpPr>
        <p:spPr>
          <a:xfrm>
            <a:off x="0" y="1152993"/>
            <a:ext cx="9036496" cy="5581528"/>
          </a:xfrm>
          <a:prstGeom prst="rect">
            <a:avLst/>
          </a:prstGeom>
        </p:spPr>
        <p:txBody>
          <a:bodyPr wrap="square">
            <a:spAutoFit/>
          </a:bodyPr>
          <a:lstStyle/>
          <a:p>
            <a:pPr marL="523240" indent="-342900" algn="just">
              <a:spcBef>
                <a:spcPts val="300"/>
              </a:spcBef>
              <a:spcAft>
                <a:spcPts val="600"/>
              </a:spcAft>
              <a:buFont typeface="Arial" pitchFamily="34" charset="0"/>
              <a:buChar char="•"/>
            </a:pPr>
            <a:r>
              <a:rPr lang="en-US" sz="2400" dirty="0">
                <a:latin typeface="Times New Roman" pitchFamily="18" charset="0"/>
                <a:ea typeface="Batang"/>
                <a:cs typeface="Times New Roman" pitchFamily="18" charset="0"/>
              </a:rPr>
              <a:t>MOHA is responsible for developing the CMIS which will allow front-ending all the citizen services to incorporate the vital events into ICT-enabled processes and data, and address the interoperability among the administrative registers of several sectors. For instance, the CMIS will be interoperable with the database for the family book and national ID card managed by the MPS or with the (DHIS2) database managed by MOH. Other potential administrative registers such as civil service, social safety nets, pensions, social security, passport, transportation/driver’s license, taxes, finance, education, voter rolls, and immigration.</a:t>
            </a:r>
          </a:p>
          <a:p>
            <a:pPr marL="523240" indent="-342900" algn="just">
              <a:spcBef>
                <a:spcPts val="300"/>
              </a:spcBef>
              <a:spcAft>
                <a:spcPts val="600"/>
              </a:spcAft>
              <a:buFont typeface="Arial" pitchFamily="34" charset="0"/>
              <a:buChar char="•"/>
            </a:pPr>
            <a:r>
              <a:rPr lang="en-US" sz="2400" b="1" dirty="0">
                <a:latin typeface="Times New Roman" pitchFamily="18" charset="0"/>
                <a:ea typeface="Times New Roman"/>
                <a:cs typeface="Times New Roman" pitchFamily="18" charset="0"/>
              </a:rPr>
              <a:t>Generate vital statistics from the civil registration database - </a:t>
            </a:r>
            <a:r>
              <a:rPr lang="en-US" sz="2400" dirty="0">
                <a:latin typeface="Times New Roman" pitchFamily="18" charset="0"/>
                <a:ea typeface="Times New Roman"/>
                <a:cs typeface="Times New Roman" pitchFamily="18" charset="0"/>
              </a:rPr>
              <a:t>Once the centralized database is operational, monthly, quarterly, annual vital statistics will be produced, disseminated and used</a:t>
            </a:r>
            <a:r>
              <a:rPr lang="en-US" sz="2000" dirty="0">
                <a:latin typeface="Times New Roman" pitchFamily="18" charset="0"/>
                <a:ea typeface="Times New Roman"/>
                <a:cs typeface="Times New Roman" pitchFamily="18" charset="0"/>
              </a:rPr>
              <a:t>.      </a:t>
            </a:r>
          </a:p>
          <a:p>
            <a:pPr marL="342900" lvl="0" indent="-342900" algn="just">
              <a:lnSpc>
                <a:spcPct val="115000"/>
              </a:lnSpc>
              <a:spcAft>
                <a:spcPts val="0"/>
              </a:spcAft>
              <a:buFont typeface="Symbol"/>
              <a:buChar char=""/>
            </a:pPr>
            <a:endParaRPr lang="en-US" dirty="0">
              <a:latin typeface="Calibri"/>
              <a:ea typeface="Times New Roman"/>
              <a:cs typeface="Cordia New"/>
            </a:endParaRPr>
          </a:p>
        </p:txBody>
      </p:sp>
    </p:spTree>
    <p:extLst>
      <p:ext uri="{BB962C8B-B14F-4D97-AF65-F5344CB8AC3E}">
        <p14:creationId xmlns:p14="http://schemas.microsoft.com/office/powerpoint/2010/main" val="183172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560840" cy="1268760"/>
          </a:xfrm>
        </p:spPr>
        <p:txBody>
          <a:bodyPr/>
          <a:lstStyle/>
          <a:p>
            <a:pPr marL="0" indent="0" algn="just">
              <a:buNone/>
            </a:pPr>
            <a:r>
              <a:rPr lang="en-US" sz="3000" dirty="0">
                <a:latin typeface="Times New Roman" pitchFamily="18" charset="0"/>
                <a:cs typeface="Times New Roman" pitchFamily="18" charset="0"/>
              </a:rPr>
              <a:t>Measures taken to improve quality and interoperability of CRVS (2)</a:t>
            </a:r>
            <a:endParaRPr lang="th-TH" sz="3000" dirty="0">
              <a:latin typeface="Times New Roman" pitchFamily="18" charset="0"/>
            </a:endParaRPr>
          </a:p>
        </p:txBody>
      </p:sp>
      <p:sp>
        <p:nvSpPr>
          <p:cNvPr id="4" name="Rectangle 3"/>
          <p:cNvSpPr/>
          <p:nvPr/>
        </p:nvSpPr>
        <p:spPr>
          <a:xfrm>
            <a:off x="323528" y="1124744"/>
            <a:ext cx="8496944" cy="5518242"/>
          </a:xfrm>
          <a:prstGeom prst="rect">
            <a:avLst/>
          </a:prstGeom>
        </p:spPr>
        <p:txBody>
          <a:bodyPr wrap="square">
            <a:spAutoFit/>
          </a:bodyPr>
          <a:lstStyle/>
          <a:p>
            <a:pPr marL="457200" indent="-457200" algn="just">
              <a:lnSpc>
                <a:spcPct val="115000"/>
              </a:lnSpc>
              <a:spcBef>
                <a:spcPts val="1000"/>
              </a:spcBef>
              <a:buFont typeface="Arial" pitchFamily="34" charset="0"/>
              <a:buChar char="•"/>
            </a:pPr>
            <a:r>
              <a:rPr lang="en-US" b="1" dirty="0">
                <a:solidFill>
                  <a:srgbClr val="4F81BD"/>
                </a:solidFill>
                <a:latin typeface="Times New Roman" pitchFamily="18" charset="0"/>
                <a:ea typeface="Times New Roman"/>
                <a:cs typeface="Times New Roman" pitchFamily="18" charset="0"/>
              </a:rPr>
              <a:t>Human resource and capacity building-</a:t>
            </a:r>
            <a:r>
              <a:rPr lang="en-US" dirty="0">
                <a:latin typeface="Times New Roman" pitchFamily="18" charset="0"/>
                <a:ea typeface="Times New Roman"/>
                <a:cs typeface="Times New Roman" pitchFamily="18" charset="0"/>
              </a:rPr>
              <a:t>Having adequate numbers of staff to carry out CRVS tasks is important. Regularly training is needed for both central and local staff concerns line ministries  (registrars, statisticians, doctor, midwife </a:t>
            </a:r>
            <a:r>
              <a:rPr lang="en-US" dirty="0" err="1">
                <a:latin typeface="Times New Roman" pitchFamily="18" charset="0"/>
                <a:ea typeface="Times New Roman"/>
                <a:cs typeface="Times New Roman" pitchFamily="18" charset="0"/>
              </a:rPr>
              <a:t>etc</a:t>
            </a:r>
            <a:r>
              <a:rPr lang="en-US" dirty="0">
                <a:latin typeface="Times New Roman" pitchFamily="18" charset="0"/>
                <a:ea typeface="Times New Roman"/>
                <a:cs typeface="Times New Roman" pitchFamily="18" charset="0"/>
              </a:rPr>
              <a:t>)  on ICT, ICD 10 and CRVS.</a:t>
            </a:r>
            <a:endParaRPr lang="en-US" b="1" dirty="0">
              <a:solidFill>
                <a:srgbClr val="4F81BD"/>
              </a:solidFill>
              <a:latin typeface="Times New Roman" pitchFamily="18" charset="0"/>
              <a:ea typeface="Times New Roman"/>
              <a:cs typeface="Times New Roman" pitchFamily="18" charset="0"/>
            </a:endParaRPr>
          </a:p>
          <a:p>
            <a:pPr marL="742950" lvl="1" indent="-285750">
              <a:lnSpc>
                <a:spcPct val="115000"/>
              </a:lnSpc>
              <a:spcBef>
                <a:spcPts val="1000"/>
              </a:spcBef>
              <a:spcAft>
                <a:spcPts val="0"/>
              </a:spcAft>
              <a:buFont typeface="+mj-lt"/>
              <a:buAutoNum type="arabicPeriod"/>
            </a:pPr>
            <a:endParaRPr lang="en-US" b="1" dirty="0">
              <a:solidFill>
                <a:srgbClr val="4F81BD"/>
              </a:solidFill>
              <a:effectLst/>
              <a:latin typeface="Cambria"/>
              <a:ea typeface="Times New Roman"/>
              <a:cs typeface="Angsana New"/>
            </a:endParaRPr>
          </a:p>
          <a:p>
            <a:pPr marL="742950" lvl="1" indent="-285750">
              <a:lnSpc>
                <a:spcPct val="115000"/>
              </a:lnSpc>
              <a:spcBef>
                <a:spcPts val="1000"/>
              </a:spcBef>
              <a:spcAft>
                <a:spcPts val="0"/>
              </a:spcAft>
              <a:buFont typeface="+mj-lt"/>
              <a:buAutoNum type="arabicPeriod"/>
            </a:pPr>
            <a:endParaRPr lang="en-US" b="1" dirty="0">
              <a:solidFill>
                <a:srgbClr val="4F81BD"/>
              </a:solidFill>
              <a:latin typeface="Cambria"/>
              <a:ea typeface="Times New Roman"/>
              <a:cs typeface="Angsana New"/>
            </a:endParaRPr>
          </a:p>
          <a:p>
            <a:pPr marL="742950" lvl="1" indent="-285750">
              <a:lnSpc>
                <a:spcPct val="115000"/>
              </a:lnSpc>
              <a:spcBef>
                <a:spcPts val="1000"/>
              </a:spcBef>
              <a:spcAft>
                <a:spcPts val="0"/>
              </a:spcAft>
              <a:buFont typeface="+mj-lt"/>
              <a:buAutoNum type="arabicPeriod"/>
            </a:pPr>
            <a:endParaRPr lang="en-US" b="1" dirty="0">
              <a:solidFill>
                <a:srgbClr val="4F81BD"/>
              </a:solidFill>
              <a:effectLst/>
              <a:latin typeface="Cambria"/>
              <a:ea typeface="Times New Roman"/>
              <a:cs typeface="Angsana New"/>
            </a:endParaRPr>
          </a:p>
          <a:p>
            <a:pPr marL="742950" lvl="1" indent="-285750">
              <a:lnSpc>
                <a:spcPct val="115000"/>
              </a:lnSpc>
              <a:spcBef>
                <a:spcPts val="1000"/>
              </a:spcBef>
              <a:spcAft>
                <a:spcPts val="0"/>
              </a:spcAft>
              <a:buFont typeface="+mj-lt"/>
              <a:buAutoNum type="arabicPeriod"/>
            </a:pPr>
            <a:endParaRPr lang="en-US" b="1" dirty="0">
              <a:solidFill>
                <a:srgbClr val="4F81BD"/>
              </a:solidFill>
              <a:effectLst/>
              <a:latin typeface="Cambria"/>
              <a:ea typeface="Times New Roman"/>
              <a:cs typeface="Angsana New"/>
            </a:endParaRPr>
          </a:p>
        </p:txBody>
      </p:sp>
    </p:spTree>
    <p:extLst>
      <p:ext uri="{BB962C8B-B14F-4D97-AF65-F5344CB8AC3E}">
        <p14:creationId xmlns:p14="http://schemas.microsoft.com/office/powerpoint/2010/main" val="12548522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2368</TotalTime>
  <Words>1001</Words>
  <Application>Microsoft Office PowerPoint</Application>
  <PresentationFormat>On-screen Show (4:3)</PresentationFormat>
  <Paragraphs>48</Paragraphs>
  <Slides>17</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17</vt:i4>
      </vt:variant>
    </vt:vector>
  </HeadingPairs>
  <TitlesOfParts>
    <vt:vector size="32" baseType="lpstr">
      <vt:lpstr>Batang</vt:lpstr>
      <vt:lpstr>SimSun</vt:lpstr>
      <vt:lpstr>Angsana New</vt:lpstr>
      <vt:lpstr>Arial</vt:lpstr>
      <vt:lpstr>Calibri</vt:lpstr>
      <vt:lpstr>Cambria</vt:lpstr>
      <vt:lpstr>Cordia New</vt:lpstr>
      <vt:lpstr>Courier New</vt:lpstr>
      <vt:lpstr>Georgia</vt:lpstr>
      <vt:lpstr>IrisUPC</vt:lpstr>
      <vt:lpstr>Symbol</vt:lpstr>
      <vt:lpstr>Times New Roman</vt:lpstr>
      <vt:lpstr>Trebuchet MS</vt:lpstr>
      <vt:lpstr>Wingdings</vt:lpstr>
      <vt:lpstr>Slipstream</vt:lpstr>
      <vt:lpstr>A strategy for improving CRVS in Lao PDR</vt:lpstr>
      <vt:lpstr>Rationale for improvement of CRVS systems (1)   </vt:lpstr>
      <vt:lpstr>Rationale for improvement of CRVS systems (2)   </vt:lpstr>
      <vt:lpstr>Rationale for improvement of CRVS systems (3)   </vt:lpstr>
      <vt:lpstr>The main obstacles for achieving complete coverage of vital events and for improving accuracy for registered information</vt:lpstr>
      <vt:lpstr>The main obstacles for compiling vital statistics based on civil registration data as the main source</vt:lpstr>
      <vt:lpstr>Effort carried out or underway for assessing the quality of CRVS system</vt:lpstr>
      <vt:lpstr>Measures taken to improve quality and interoperability of CRVS (1)</vt:lpstr>
      <vt:lpstr>Measures taken to improve quality and interoperability of CRVS (2)</vt:lpstr>
      <vt:lpstr>3 Pilot provinces implementation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strategy for improving CRVS in Lao PDR</dc:title>
  <dc:creator>ACER</dc:creator>
  <cp:lastModifiedBy>Maria Isabel Cobos</cp:lastModifiedBy>
  <cp:revision>59</cp:revision>
  <dcterms:created xsi:type="dcterms:W3CDTF">2017-11-14T14:58:17Z</dcterms:created>
  <dcterms:modified xsi:type="dcterms:W3CDTF">2017-11-20T22:45:47Z</dcterms:modified>
</cp:coreProperties>
</file>