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60" r:id="rId3"/>
    <p:sldId id="374" r:id="rId4"/>
    <p:sldId id="322" r:id="rId5"/>
    <p:sldId id="349" r:id="rId6"/>
    <p:sldId id="350" r:id="rId7"/>
    <p:sldId id="351" r:id="rId8"/>
    <p:sldId id="370" r:id="rId9"/>
    <p:sldId id="371" r:id="rId10"/>
    <p:sldId id="372" r:id="rId11"/>
    <p:sldId id="373" r:id="rId12"/>
    <p:sldId id="362" r:id="rId13"/>
    <p:sldId id="364" r:id="rId14"/>
    <p:sldId id="305"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00"/>
    <a:srgbClr val="0000FF"/>
    <a:srgbClr val="FFFF99"/>
    <a:srgbClr val="986FAB"/>
    <a:srgbClr val="20B02E"/>
    <a:srgbClr val="626123"/>
    <a:srgbClr val="738B88"/>
    <a:srgbClr val="4C4B38"/>
    <a:srgbClr val="8E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71" autoAdjust="0"/>
    <p:restoredTop sz="89723" autoAdjust="0"/>
  </p:normalViewPr>
  <p:slideViewPr>
    <p:cSldViewPr>
      <p:cViewPr varScale="1">
        <p:scale>
          <a:sx n="65" d="100"/>
          <a:sy n="65" d="100"/>
        </p:scale>
        <p:origin x="-155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C9A31AF-4248-47B1-AC6D-BE0D20E66CED}" type="datetimeFigureOut">
              <a:rPr lang="en-US" smtClean="0"/>
              <a:pPr/>
              <a:t>11/16/2017</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E549374-3B81-4C0D-A841-3BEE0CA0A200}" type="slidenum">
              <a:rPr lang="en-US" smtClean="0"/>
              <a:pPr/>
              <a:t>‹#›</a:t>
            </a:fld>
            <a:endParaRPr lang="en-US" dirty="0"/>
          </a:p>
        </p:txBody>
      </p:sp>
    </p:spTree>
    <p:extLst>
      <p:ext uri="{BB962C8B-B14F-4D97-AF65-F5344CB8AC3E}">
        <p14:creationId xmlns:p14="http://schemas.microsoft.com/office/powerpoint/2010/main" xmlns="" val="26743859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cs typeface="+mn-cs"/>
              </a:defRPr>
            </a:lvl1pPr>
          </a:lstStyle>
          <a:p>
            <a:pPr>
              <a:defRPr/>
            </a:pPr>
            <a:fld id="{E80D8B85-6A7E-4BDB-84F3-AC40105420F6}" type="datetimeFigureOut">
              <a:rPr lang="en-US"/>
              <a:pPr>
                <a:defRPr/>
              </a:pPr>
              <a:t>11/16/2017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cs typeface="+mn-cs"/>
              </a:defRPr>
            </a:lvl1pPr>
          </a:lstStyle>
          <a:p>
            <a:pPr>
              <a:defRPr/>
            </a:pPr>
            <a:fld id="{8F4AA36C-E840-4329-8358-A6327816ED46}" type="slidenum">
              <a:rPr lang="en-US"/>
              <a:pPr>
                <a:defRPr/>
              </a:pPr>
              <a:t>‹#›</a:t>
            </a:fld>
            <a:endParaRPr lang="en-US" dirty="0"/>
          </a:p>
        </p:txBody>
      </p:sp>
    </p:spTree>
    <p:extLst>
      <p:ext uri="{BB962C8B-B14F-4D97-AF65-F5344CB8AC3E}">
        <p14:creationId xmlns:p14="http://schemas.microsoft.com/office/powerpoint/2010/main" xmlns="" val="35638121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8F4AA36C-E840-4329-8358-A6327816ED46}" type="slidenum">
              <a:rPr lang="en-US" smtClean="0"/>
              <a:pPr>
                <a:defRPr/>
              </a:pPr>
              <a:t>2</a:t>
            </a:fld>
            <a:endParaRPr lang="en-US" dirty="0"/>
          </a:p>
        </p:txBody>
      </p:sp>
    </p:spTree>
    <p:extLst>
      <p:ext uri="{BB962C8B-B14F-4D97-AF65-F5344CB8AC3E}">
        <p14:creationId xmlns:p14="http://schemas.microsoft.com/office/powerpoint/2010/main" xmlns="" val="3050817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F4AA36C-E840-4329-8358-A6327816ED46}" type="slidenum">
              <a:rPr lang="en-US" smtClean="0"/>
              <a:pPr>
                <a:defRPr/>
              </a:pPr>
              <a:t>12</a:t>
            </a:fld>
            <a:endParaRPr lang="en-US" dirty="0"/>
          </a:p>
        </p:txBody>
      </p:sp>
    </p:spTree>
    <p:extLst>
      <p:ext uri="{BB962C8B-B14F-4D97-AF65-F5344CB8AC3E}">
        <p14:creationId xmlns:p14="http://schemas.microsoft.com/office/powerpoint/2010/main" xmlns="" val="147122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F4AA36C-E840-4329-8358-A6327816ED46}" type="slidenum">
              <a:rPr lang="en-US" smtClean="0"/>
              <a:pPr>
                <a:defRPr/>
              </a:pPr>
              <a:t>13</a:t>
            </a:fld>
            <a:endParaRPr lang="en-US" dirty="0"/>
          </a:p>
        </p:txBody>
      </p:sp>
    </p:spTree>
    <p:extLst>
      <p:ext uri="{BB962C8B-B14F-4D97-AF65-F5344CB8AC3E}">
        <p14:creationId xmlns:p14="http://schemas.microsoft.com/office/powerpoint/2010/main" xmlns="" val="22023268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 Id="rId5" Type="http://schemas.openxmlformats.org/officeDocument/2006/relationships/image" Target="../media/image8.jpeg"/><Relationship Id="rId4" Type="http://schemas.openxmlformats.org/officeDocument/2006/relationships/image" Target="../media/image7.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4"/>
          <p:cNvSpPr>
            <a:spLocks noChangeArrowheads="1"/>
          </p:cNvSpPr>
          <p:nvPr/>
        </p:nvSpPr>
        <p:spPr bwMode="auto">
          <a:xfrm>
            <a:off x="0" y="3527425"/>
            <a:ext cx="9144000" cy="3357563"/>
          </a:xfrm>
          <a:prstGeom prst="rect">
            <a:avLst/>
          </a:prstGeom>
          <a:solidFill>
            <a:schemeClr val="accent2"/>
          </a:solidFill>
          <a:ln w="9525">
            <a:noFill/>
            <a:miter lim="800000"/>
            <a:headEnd/>
            <a:tailEnd/>
          </a:ln>
          <a:effectLst/>
        </p:spPr>
        <p:txBody>
          <a:bodyPr wrap="none" anchor="ctr"/>
          <a:lstStyle/>
          <a:p>
            <a:pPr>
              <a:defRPr/>
            </a:pPr>
            <a:endParaRPr lang="en-US" dirty="0">
              <a:cs typeface="+mn-cs"/>
            </a:endParaRPr>
          </a:p>
        </p:txBody>
      </p:sp>
      <p:sp>
        <p:nvSpPr>
          <p:cNvPr id="5" name="Oval 25"/>
          <p:cNvSpPr>
            <a:spLocks noChangeArrowheads="1"/>
          </p:cNvSpPr>
          <p:nvPr/>
        </p:nvSpPr>
        <p:spPr bwMode="ltGray">
          <a:xfrm>
            <a:off x="1258888" y="4508500"/>
            <a:ext cx="4248150" cy="1800225"/>
          </a:xfrm>
          <a:prstGeom prst="ellipse">
            <a:avLst/>
          </a:prstGeom>
          <a:gradFill rotWithShape="1">
            <a:gsLst>
              <a:gs pos="0">
                <a:schemeClr val="accent2"/>
              </a:gs>
              <a:gs pos="100000">
                <a:schemeClr val="accent2">
                  <a:gamma/>
                  <a:shade val="46275"/>
                  <a:invGamma/>
                </a:schemeClr>
              </a:gs>
            </a:gsLst>
            <a:lin ang="5400000" scaled="1"/>
          </a:gradFill>
          <a:ln w="9525">
            <a:noFill/>
            <a:round/>
            <a:headEnd/>
            <a:tailEnd/>
          </a:ln>
          <a:effectLst/>
        </p:spPr>
        <p:txBody>
          <a:bodyPr wrap="none" anchor="ctr"/>
          <a:lstStyle/>
          <a:p>
            <a:pPr>
              <a:defRPr/>
            </a:pPr>
            <a:endParaRPr lang="en-US" dirty="0">
              <a:cs typeface="+mn-cs"/>
            </a:endParaRPr>
          </a:p>
        </p:txBody>
      </p:sp>
      <p:sp>
        <p:nvSpPr>
          <p:cNvPr id="6" name="Rectangle 17"/>
          <p:cNvSpPr>
            <a:spLocks noChangeArrowheads="1"/>
          </p:cNvSpPr>
          <p:nvPr/>
        </p:nvSpPr>
        <p:spPr bwMode="gray">
          <a:xfrm>
            <a:off x="0" y="3141663"/>
            <a:ext cx="9144000" cy="431800"/>
          </a:xfrm>
          <a:prstGeom prst="rect">
            <a:avLst/>
          </a:prstGeom>
          <a:solidFill>
            <a:schemeClr val="tx1"/>
          </a:solidFill>
          <a:ln w="9525">
            <a:solidFill>
              <a:schemeClr val="tx1"/>
            </a:solidFill>
            <a:miter lim="800000"/>
            <a:headEnd/>
            <a:tailEnd/>
          </a:ln>
          <a:effectLst/>
        </p:spPr>
        <p:txBody>
          <a:bodyPr wrap="none" anchor="ctr"/>
          <a:lstStyle/>
          <a:p>
            <a:pPr>
              <a:defRPr/>
            </a:pPr>
            <a:endParaRPr lang="en-US" dirty="0">
              <a:cs typeface="+mn-cs"/>
            </a:endParaRPr>
          </a:p>
        </p:txBody>
      </p:sp>
      <p:sp>
        <p:nvSpPr>
          <p:cNvPr id="7" name="Oval 18"/>
          <p:cNvSpPr>
            <a:spLocks noChangeArrowheads="1"/>
          </p:cNvSpPr>
          <p:nvPr/>
        </p:nvSpPr>
        <p:spPr bwMode="gray">
          <a:xfrm>
            <a:off x="276225" y="1255713"/>
            <a:ext cx="4656138" cy="4837112"/>
          </a:xfrm>
          <a:prstGeom prst="ellipse">
            <a:avLst/>
          </a:prstGeom>
          <a:solidFill>
            <a:schemeClr val="bg1"/>
          </a:solidFill>
          <a:ln w="9525">
            <a:noFill/>
            <a:round/>
            <a:headEnd/>
            <a:tailEnd/>
          </a:ln>
          <a:effectLst>
            <a:outerShdw dist="172739" dir="3238358" algn="ctr" rotWithShape="0">
              <a:schemeClr val="tx1"/>
            </a:outerShdw>
          </a:effectLst>
        </p:spPr>
        <p:txBody>
          <a:bodyPr wrap="none" anchor="ctr"/>
          <a:lstStyle/>
          <a:p>
            <a:pPr>
              <a:defRPr/>
            </a:pPr>
            <a:endParaRPr lang="en-US" dirty="0">
              <a:cs typeface="+mn-cs"/>
            </a:endParaRPr>
          </a:p>
        </p:txBody>
      </p:sp>
      <p:sp>
        <p:nvSpPr>
          <p:cNvPr id="8" name="Freeform 20" descr="1"/>
          <p:cNvSpPr>
            <a:spLocks/>
          </p:cNvSpPr>
          <p:nvPr/>
        </p:nvSpPr>
        <p:spPr bwMode="gray">
          <a:xfrm>
            <a:off x="1130300" y="1416050"/>
            <a:ext cx="2873375" cy="2182813"/>
          </a:xfrm>
          <a:custGeom>
            <a:avLst/>
            <a:gdLst/>
            <a:ahLst/>
            <a:cxnLst>
              <a:cxn ang="0">
                <a:pos x="905" y="1375"/>
              </a:cxn>
              <a:cxn ang="0">
                <a:pos x="1810" y="395"/>
              </a:cxn>
              <a:cxn ang="0">
                <a:pos x="876" y="24"/>
              </a:cxn>
              <a:cxn ang="0">
                <a:pos x="0" y="396"/>
              </a:cxn>
              <a:cxn ang="0">
                <a:pos x="905" y="1375"/>
              </a:cxn>
            </a:cxnLst>
            <a:rect l="0" t="0" r="r" b="b"/>
            <a:pathLst>
              <a:path w="1810" h="1375">
                <a:moveTo>
                  <a:pt x="905" y="1375"/>
                </a:moveTo>
                <a:lnTo>
                  <a:pt x="1810" y="395"/>
                </a:lnTo>
                <a:cubicBezTo>
                  <a:pt x="1612" y="176"/>
                  <a:pt x="1300" y="0"/>
                  <a:pt x="876" y="24"/>
                </a:cubicBezTo>
                <a:cubicBezTo>
                  <a:pt x="452" y="48"/>
                  <a:pt x="252" y="149"/>
                  <a:pt x="0" y="396"/>
                </a:cubicBezTo>
                <a:lnTo>
                  <a:pt x="905" y="1375"/>
                </a:lnTo>
                <a:close/>
              </a:path>
            </a:pathLst>
          </a:custGeom>
          <a:blipFill dpi="0" rotWithShape="1">
            <a:blip r:embed="rId2" cstate="print"/>
            <a:srcRect/>
            <a:stretch>
              <a:fillRect/>
            </a:stretch>
          </a:blipFill>
          <a:ln w="76200" cmpd="sng">
            <a:noFill/>
            <a:round/>
            <a:headEnd/>
            <a:tailEnd/>
          </a:ln>
          <a:effectLst/>
        </p:spPr>
        <p:txBody>
          <a:bodyPr/>
          <a:lstStyle/>
          <a:p>
            <a:pPr>
              <a:defRPr/>
            </a:pPr>
            <a:endParaRPr lang="en-US" dirty="0">
              <a:cs typeface="+mn-cs"/>
            </a:endParaRPr>
          </a:p>
        </p:txBody>
      </p:sp>
      <p:sp>
        <p:nvSpPr>
          <p:cNvPr id="9" name="Freeform 21" descr="2"/>
          <p:cNvSpPr>
            <a:spLocks/>
          </p:cNvSpPr>
          <p:nvPr/>
        </p:nvSpPr>
        <p:spPr bwMode="gray">
          <a:xfrm>
            <a:off x="376238" y="2147888"/>
            <a:ext cx="2103437" cy="3032125"/>
          </a:xfrm>
          <a:custGeom>
            <a:avLst/>
            <a:gdLst/>
            <a:ahLst/>
            <a:cxnLst>
              <a:cxn ang="0">
                <a:pos x="1325" y="960"/>
              </a:cxn>
              <a:cxn ang="0">
                <a:pos x="414" y="0"/>
              </a:cxn>
              <a:cxn ang="0">
                <a:pos x="27" y="1014"/>
              </a:cxn>
              <a:cxn ang="0">
                <a:pos x="402" y="1910"/>
              </a:cxn>
              <a:cxn ang="0">
                <a:pos x="1325" y="960"/>
              </a:cxn>
            </a:cxnLst>
            <a:rect l="0" t="0" r="r" b="b"/>
            <a:pathLst>
              <a:path w="1325" h="1910">
                <a:moveTo>
                  <a:pt x="1325" y="960"/>
                </a:moveTo>
                <a:lnTo>
                  <a:pt x="414" y="0"/>
                </a:lnTo>
                <a:cubicBezTo>
                  <a:pt x="238" y="162"/>
                  <a:pt x="0" y="570"/>
                  <a:pt x="27" y="1014"/>
                </a:cubicBezTo>
                <a:cubicBezTo>
                  <a:pt x="53" y="1458"/>
                  <a:pt x="233" y="1748"/>
                  <a:pt x="402" y="1910"/>
                </a:cubicBezTo>
                <a:lnTo>
                  <a:pt x="1325" y="960"/>
                </a:lnTo>
                <a:close/>
              </a:path>
            </a:pathLst>
          </a:custGeom>
          <a:blipFill dpi="0" rotWithShape="1">
            <a:blip r:embed="rId3" cstate="print"/>
            <a:srcRect/>
            <a:stretch>
              <a:fillRect/>
            </a:stretch>
          </a:blipFill>
          <a:ln w="76200" cmpd="sng">
            <a:noFill/>
            <a:round/>
            <a:headEnd/>
            <a:tailEnd/>
          </a:ln>
          <a:effectLst/>
        </p:spPr>
        <p:txBody>
          <a:bodyPr/>
          <a:lstStyle/>
          <a:p>
            <a:pPr>
              <a:defRPr/>
            </a:pPr>
            <a:endParaRPr lang="en-US" dirty="0">
              <a:cs typeface="+mn-cs"/>
            </a:endParaRPr>
          </a:p>
        </p:txBody>
      </p:sp>
      <p:sp>
        <p:nvSpPr>
          <p:cNvPr id="10" name="Freeform 22" descr="55282"/>
          <p:cNvSpPr>
            <a:spLocks/>
          </p:cNvSpPr>
          <p:nvPr/>
        </p:nvSpPr>
        <p:spPr bwMode="gray">
          <a:xfrm>
            <a:off x="1085850" y="3730625"/>
            <a:ext cx="2962275" cy="2219325"/>
          </a:xfrm>
          <a:custGeom>
            <a:avLst/>
            <a:gdLst/>
            <a:ahLst/>
            <a:cxnLst>
              <a:cxn ang="0">
                <a:pos x="927" y="0"/>
              </a:cxn>
              <a:cxn ang="0">
                <a:pos x="0" y="975"/>
              </a:cxn>
              <a:cxn ang="0">
                <a:pos x="996" y="1387"/>
              </a:cxn>
              <a:cxn ang="0">
                <a:pos x="1866" y="996"/>
              </a:cxn>
              <a:cxn ang="0">
                <a:pos x="927" y="0"/>
              </a:cxn>
            </a:cxnLst>
            <a:rect l="0" t="0" r="r" b="b"/>
            <a:pathLst>
              <a:path w="1866" h="1398">
                <a:moveTo>
                  <a:pt x="927" y="0"/>
                </a:moveTo>
                <a:lnTo>
                  <a:pt x="0" y="975"/>
                </a:lnTo>
                <a:cubicBezTo>
                  <a:pt x="203" y="1204"/>
                  <a:pt x="607" y="1398"/>
                  <a:pt x="996" y="1387"/>
                </a:cubicBezTo>
                <a:cubicBezTo>
                  <a:pt x="1385" y="1375"/>
                  <a:pt x="1707" y="1159"/>
                  <a:pt x="1866" y="996"/>
                </a:cubicBezTo>
                <a:lnTo>
                  <a:pt x="927" y="0"/>
                </a:lnTo>
                <a:close/>
              </a:path>
            </a:pathLst>
          </a:custGeom>
          <a:blipFill dpi="0" rotWithShape="1">
            <a:blip r:embed="rId4" cstate="print"/>
            <a:srcRect/>
            <a:stretch>
              <a:fillRect/>
            </a:stretch>
          </a:blipFill>
          <a:ln w="76200" cmpd="sng">
            <a:noFill/>
            <a:round/>
            <a:headEnd/>
            <a:tailEnd/>
          </a:ln>
          <a:effectLst/>
        </p:spPr>
        <p:txBody>
          <a:bodyPr/>
          <a:lstStyle/>
          <a:p>
            <a:pPr>
              <a:defRPr/>
            </a:pPr>
            <a:endParaRPr lang="en-US" dirty="0">
              <a:cs typeface="+mn-cs"/>
            </a:endParaRPr>
          </a:p>
        </p:txBody>
      </p:sp>
      <p:sp>
        <p:nvSpPr>
          <p:cNvPr id="11" name="Freeform 19" descr="4"/>
          <p:cNvSpPr>
            <a:spLocks/>
          </p:cNvSpPr>
          <p:nvPr/>
        </p:nvSpPr>
        <p:spPr bwMode="gray">
          <a:xfrm>
            <a:off x="2625725" y="2119313"/>
            <a:ext cx="2139950" cy="3116262"/>
          </a:xfrm>
          <a:custGeom>
            <a:avLst/>
            <a:gdLst/>
            <a:ahLst/>
            <a:cxnLst>
              <a:cxn ang="0">
                <a:pos x="951" y="1963"/>
              </a:cxn>
              <a:cxn ang="0">
                <a:pos x="1338" y="977"/>
              </a:cxn>
              <a:cxn ang="0">
                <a:pos x="905" y="0"/>
              </a:cxn>
              <a:cxn ang="0">
                <a:pos x="0" y="987"/>
              </a:cxn>
              <a:cxn ang="0">
                <a:pos x="951" y="1963"/>
              </a:cxn>
            </a:cxnLst>
            <a:rect l="0" t="0" r="r" b="b"/>
            <a:pathLst>
              <a:path w="1348" h="1963">
                <a:moveTo>
                  <a:pt x="951" y="1963"/>
                </a:moveTo>
                <a:cubicBezTo>
                  <a:pt x="1244" y="1689"/>
                  <a:pt x="1348" y="1323"/>
                  <a:pt x="1338" y="977"/>
                </a:cubicBezTo>
                <a:cubicBezTo>
                  <a:pt x="1329" y="629"/>
                  <a:pt x="1132" y="226"/>
                  <a:pt x="905" y="0"/>
                </a:cubicBezTo>
                <a:lnTo>
                  <a:pt x="0" y="987"/>
                </a:lnTo>
                <a:lnTo>
                  <a:pt x="951" y="1963"/>
                </a:lnTo>
                <a:close/>
              </a:path>
            </a:pathLst>
          </a:custGeom>
          <a:blipFill dpi="0" rotWithShape="1">
            <a:blip r:embed="rId5" cstate="print"/>
            <a:srcRect/>
            <a:stretch>
              <a:fillRect/>
            </a:stretch>
          </a:blipFill>
          <a:ln w="76200" cmpd="sng">
            <a:noFill/>
            <a:round/>
            <a:headEnd/>
            <a:tailEnd/>
          </a:ln>
          <a:effectLst/>
        </p:spPr>
        <p:txBody>
          <a:bodyPr/>
          <a:lstStyle/>
          <a:p>
            <a:pPr>
              <a:defRPr/>
            </a:pPr>
            <a:endParaRPr lang="en-US" dirty="0">
              <a:cs typeface="+mn-cs"/>
            </a:endParaRPr>
          </a:p>
        </p:txBody>
      </p:sp>
      <p:sp>
        <p:nvSpPr>
          <p:cNvPr id="12" name="Oval 23"/>
          <p:cNvSpPr>
            <a:spLocks noChangeArrowheads="1"/>
          </p:cNvSpPr>
          <p:nvPr/>
        </p:nvSpPr>
        <p:spPr bwMode="gray">
          <a:xfrm>
            <a:off x="1806575" y="2954338"/>
            <a:ext cx="1655763" cy="1655762"/>
          </a:xfrm>
          <a:prstGeom prst="ellipse">
            <a:avLst/>
          </a:prstGeom>
          <a:solidFill>
            <a:schemeClr val="bg1"/>
          </a:solidFill>
          <a:ln w="9525">
            <a:noFill/>
            <a:round/>
            <a:headEnd/>
            <a:tailEnd/>
          </a:ln>
          <a:effectLst/>
        </p:spPr>
        <p:txBody>
          <a:bodyPr wrap="none" anchor="ctr"/>
          <a:lstStyle/>
          <a:p>
            <a:pPr>
              <a:defRPr/>
            </a:pPr>
            <a:endParaRPr lang="en-US" dirty="0">
              <a:cs typeface="+mn-cs"/>
            </a:endParaRPr>
          </a:p>
        </p:txBody>
      </p:sp>
      <p:sp>
        <p:nvSpPr>
          <p:cNvPr id="13" name="Text Box 14"/>
          <p:cNvSpPr txBox="1">
            <a:spLocks noChangeArrowheads="1"/>
          </p:cNvSpPr>
          <p:nvPr/>
        </p:nvSpPr>
        <p:spPr bwMode="auto">
          <a:xfrm>
            <a:off x="1981200" y="3505200"/>
            <a:ext cx="1308100" cy="519113"/>
          </a:xfrm>
          <a:prstGeom prst="rect">
            <a:avLst/>
          </a:prstGeom>
          <a:noFill/>
          <a:ln w="9525">
            <a:noFill/>
            <a:miter lim="800000"/>
            <a:headEnd/>
            <a:tailEnd/>
          </a:ln>
          <a:effectLst/>
        </p:spPr>
        <p:txBody>
          <a:bodyPr>
            <a:spAutoFit/>
          </a:bodyPr>
          <a:lstStyle/>
          <a:p>
            <a:pPr>
              <a:defRPr/>
            </a:pPr>
            <a:r>
              <a:rPr lang="en-US" sz="2800" b="1" dirty="0">
                <a:latin typeface="Verdana" pitchFamily="34" charset="0"/>
                <a:cs typeface="+mn-cs"/>
              </a:rPr>
              <a:t>LOGO</a:t>
            </a:r>
          </a:p>
        </p:txBody>
      </p:sp>
      <p:sp>
        <p:nvSpPr>
          <p:cNvPr id="3074" name="Rectangle 2"/>
          <p:cNvSpPr>
            <a:spLocks noGrp="1" noChangeArrowheads="1"/>
          </p:cNvSpPr>
          <p:nvPr>
            <p:ph type="ctrTitle"/>
          </p:nvPr>
        </p:nvSpPr>
        <p:spPr>
          <a:xfrm>
            <a:off x="3124200" y="762000"/>
            <a:ext cx="5715000" cy="1828800"/>
          </a:xfrm>
        </p:spPr>
        <p:txBody>
          <a:bodyPr/>
          <a:lstStyle>
            <a:lvl1pPr algn="r">
              <a:defRPr sz="4400">
                <a:solidFill>
                  <a:schemeClr val="tx1"/>
                </a:solidFill>
                <a:effectLst>
                  <a:outerShdw blurRad="38100" dist="38100" dir="2700000" algn="tl">
                    <a:srgbClr val="C0C0C0"/>
                  </a:outerShdw>
                </a:effectLst>
              </a:defRPr>
            </a:lvl1pPr>
          </a:lstStyle>
          <a:p>
            <a:r>
              <a:rPr lang="en-US" smtClean="0"/>
              <a:t>Click to edit Master title style</a:t>
            </a:r>
            <a:endParaRPr lang="en-US"/>
          </a:p>
        </p:txBody>
      </p:sp>
      <p:sp>
        <p:nvSpPr>
          <p:cNvPr id="3075" name="Rectangle 3"/>
          <p:cNvSpPr>
            <a:spLocks noGrp="1" noChangeArrowheads="1"/>
          </p:cNvSpPr>
          <p:nvPr>
            <p:ph type="subTitle" idx="1"/>
          </p:nvPr>
        </p:nvSpPr>
        <p:spPr bwMode="white">
          <a:xfrm>
            <a:off x="4343400" y="3178175"/>
            <a:ext cx="4572000" cy="381000"/>
          </a:xfrm>
        </p:spPr>
        <p:txBody>
          <a:bodyPr/>
          <a:lstStyle>
            <a:lvl1pPr marL="0" indent="0" algn="r">
              <a:buFont typeface="Wingdings" pitchFamily="2" charset="2"/>
              <a:buNone/>
              <a:defRPr sz="1600" b="0">
                <a:solidFill>
                  <a:schemeClr val="bg1"/>
                </a:solidFill>
              </a:defRPr>
            </a:lvl1pPr>
          </a:lstStyle>
          <a:p>
            <a:r>
              <a:rPr lang="en-US" smtClean="0"/>
              <a:t>Click to edit Master subtitle style</a:t>
            </a:r>
            <a:endParaRPr lang="en-US"/>
          </a:p>
        </p:txBody>
      </p:sp>
      <p:sp>
        <p:nvSpPr>
          <p:cNvPr id="14" name="Rectangle 4"/>
          <p:cNvSpPr>
            <a:spLocks noGrp="1" noChangeArrowheads="1"/>
          </p:cNvSpPr>
          <p:nvPr>
            <p:ph type="dt" sz="half" idx="10"/>
          </p:nvPr>
        </p:nvSpPr>
        <p:spPr bwMode="auto">
          <a:xfrm>
            <a:off x="457200" y="6486525"/>
            <a:ext cx="2133600" cy="168275"/>
          </a:xfrm>
        </p:spPr>
        <p:txBody>
          <a:bodyPr/>
          <a:lstStyle>
            <a:lvl1pPr>
              <a:defRPr sz="1200" b="0">
                <a:latin typeface="Arial" charset="0"/>
              </a:defRPr>
            </a:lvl1pPr>
          </a:lstStyle>
          <a:p>
            <a:pPr>
              <a:defRPr/>
            </a:pPr>
            <a:endParaRPr lang="en-US" dirty="0"/>
          </a:p>
        </p:txBody>
      </p:sp>
      <p:sp>
        <p:nvSpPr>
          <p:cNvPr id="15" name="Rectangle 5"/>
          <p:cNvSpPr>
            <a:spLocks noGrp="1" noChangeArrowheads="1"/>
          </p:cNvSpPr>
          <p:nvPr>
            <p:ph type="ftr" sz="quarter" idx="11"/>
          </p:nvPr>
        </p:nvSpPr>
        <p:spPr>
          <a:xfrm>
            <a:off x="3124200" y="6486525"/>
            <a:ext cx="2895600" cy="168275"/>
          </a:xfrm>
        </p:spPr>
        <p:txBody>
          <a:bodyPr/>
          <a:lstStyle>
            <a:lvl1pPr algn="ctr">
              <a:defRPr sz="1200" b="0">
                <a:solidFill>
                  <a:schemeClr val="bg1"/>
                </a:solidFill>
                <a:latin typeface="Arial" charset="0"/>
              </a:defRPr>
            </a:lvl1pPr>
          </a:lstStyle>
          <a:p>
            <a:pPr>
              <a:defRPr/>
            </a:pPr>
            <a:endParaRPr lang="en-US" dirty="0"/>
          </a:p>
        </p:txBody>
      </p:sp>
      <p:sp>
        <p:nvSpPr>
          <p:cNvPr id="16" name="Rectangle 6"/>
          <p:cNvSpPr>
            <a:spLocks noGrp="1" noChangeArrowheads="1"/>
          </p:cNvSpPr>
          <p:nvPr>
            <p:ph type="sldNum" sz="quarter" idx="12"/>
          </p:nvPr>
        </p:nvSpPr>
        <p:spPr>
          <a:xfrm>
            <a:off x="6553200" y="6486525"/>
            <a:ext cx="2133600" cy="168275"/>
          </a:xfrm>
        </p:spPr>
        <p:txBody>
          <a:bodyPr/>
          <a:lstStyle>
            <a:lvl1pPr>
              <a:defRPr sz="1200">
                <a:solidFill>
                  <a:schemeClr val="bg1"/>
                </a:solidFill>
              </a:defRPr>
            </a:lvl1pPr>
          </a:lstStyle>
          <a:p>
            <a:pPr>
              <a:defRPr/>
            </a:pPr>
            <a:fld id="{9EFB7DEF-6DE6-44D0-9349-0A2CD254715F}"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5"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6"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7" name="Rectangle 6"/>
          <p:cNvSpPr>
            <a:spLocks noGrp="1" noChangeArrowheads="1"/>
          </p:cNvSpPr>
          <p:nvPr>
            <p:ph type="sldNum" sz="quarter" idx="13"/>
          </p:nvPr>
        </p:nvSpPr>
        <p:spPr/>
        <p:txBody>
          <a:bodyPr/>
          <a:lstStyle>
            <a:lvl1pPr>
              <a:defRPr/>
            </a:lvl1pPr>
          </a:lstStyle>
          <a:p>
            <a:pPr>
              <a:defRPr/>
            </a:pPr>
            <a:fld id="{A1B33838-F48F-45C1-B634-BB3636B41BA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52400"/>
            <a:ext cx="2076450" cy="6337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52400"/>
            <a:ext cx="6076950" cy="6337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5"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6"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7" name="Rectangle 6"/>
          <p:cNvSpPr>
            <a:spLocks noGrp="1" noChangeArrowheads="1"/>
          </p:cNvSpPr>
          <p:nvPr>
            <p:ph type="sldNum" sz="quarter" idx="13"/>
          </p:nvPr>
        </p:nvSpPr>
        <p:spPr/>
        <p:txBody>
          <a:bodyPr/>
          <a:lstStyle>
            <a:lvl1pPr>
              <a:defRPr/>
            </a:lvl1pPr>
          </a:lstStyle>
          <a:p>
            <a:pPr>
              <a:defRPr/>
            </a:pPr>
            <a:fld id="{2DF9C2D3-4806-458E-922F-59606D680BA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391400" cy="5635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41425"/>
            <a:ext cx="8229600" cy="5248275"/>
          </a:xfrm>
        </p:spPr>
        <p:txBody>
          <a:bodyPr/>
          <a:lstStyle/>
          <a:p>
            <a:pPr lvl="0"/>
            <a:r>
              <a:rPr lang="en-US" noProof="0" dirty="0" smtClean="0"/>
              <a:t>Click icon to add table</a:t>
            </a:r>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5"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6"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7" name="Rectangle 6"/>
          <p:cNvSpPr>
            <a:spLocks noGrp="1" noChangeArrowheads="1"/>
          </p:cNvSpPr>
          <p:nvPr>
            <p:ph type="sldNum" sz="quarter" idx="13"/>
          </p:nvPr>
        </p:nvSpPr>
        <p:spPr/>
        <p:txBody>
          <a:bodyPr/>
          <a:lstStyle>
            <a:lvl1pPr>
              <a:defRPr/>
            </a:lvl1pPr>
          </a:lstStyle>
          <a:p>
            <a:pPr>
              <a:defRPr/>
            </a:pPr>
            <a:fld id="{AA01E3B6-D90B-4D1F-B9BD-36728F99746F}"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7391400" cy="563563"/>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241425"/>
            <a:ext cx="8229600" cy="5248275"/>
          </a:xfrm>
        </p:spPr>
        <p:txBody>
          <a:bodyPr/>
          <a:lstStyle/>
          <a:p>
            <a:pPr lvl="0"/>
            <a:r>
              <a:rPr lang="en-US" noProof="0" dirty="0" smtClean="0"/>
              <a:t>Click icon to add chart</a:t>
            </a:r>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5"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6"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7" name="Rectangle 6"/>
          <p:cNvSpPr>
            <a:spLocks noGrp="1" noChangeArrowheads="1"/>
          </p:cNvSpPr>
          <p:nvPr>
            <p:ph type="sldNum" sz="quarter" idx="13"/>
          </p:nvPr>
        </p:nvSpPr>
        <p:spPr/>
        <p:txBody>
          <a:bodyPr/>
          <a:lstStyle>
            <a:lvl1pPr>
              <a:defRPr/>
            </a:lvl1pPr>
          </a:lstStyle>
          <a:p>
            <a:pPr>
              <a:defRPr/>
            </a:pPr>
            <a:fld id="{E806702B-1C1E-48E5-A10F-15565B2B642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5"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6"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7" name="Rectangle 6"/>
          <p:cNvSpPr>
            <a:spLocks noGrp="1" noChangeArrowheads="1"/>
          </p:cNvSpPr>
          <p:nvPr>
            <p:ph type="sldNum" sz="quarter" idx="13"/>
          </p:nvPr>
        </p:nvSpPr>
        <p:spPr/>
        <p:txBody>
          <a:bodyPr/>
          <a:lstStyle>
            <a:lvl1pPr>
              <a:defRPr/>
            </a:lvl1pPr>
          </a:lstStyle>
          <a:p>
            <a:pPr>
              <a:defRPr/>
            </a:pPr>
            <a:fld id="{29564564-F82F-461A-A727-6FC4376C41A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5"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6"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7" name="Rectangle 6"/>
          <p:cNvSpPr>
            <a:spLocks noGrp="1" noChangeArrowheads="1"/>
          </p:cNvSpPr>
          <p:nvPr>
            <p:ph type="sldNum" sz="quarter" idx="13"/>
          </p:nvPr>
        </p:nvSpPr>
        <p:spPr/>
        <p:txBody>
          <a:bodyPr/>
          <a:lstStyle>
            <a:lvl1pPr>
              <a:defRPr/>
            </a:lvl1pPr>
          </a:lstStyle>
          <a:p>
            <a:pPr>
              <a:defRPr/>
            </a:pPr>
            <a:fld id="{ABB48234-D31A-4F29-B623-D8EF601ABB36}"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14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414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6"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7"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8" name="Rectangle 6"/>
          <p:cNvSpPr>
            <a:spLocks noGrp="1" noChangeArrowheads="1"/>
          </p:cNvSpPr>
          <p:nvPr>
            <p:ph type="sldNum" sz="quarter" idx="13"/>
          </p:nvPr>
        </p:nvSpPr>
        <p:spPr/>
        <p:txBody>
          <a:bodyPr/>
          <a:lstStyle>
            <a:lvl1pPr>
              <a:defRPr/>
            </a:lvl1pPr>
          </a:lstStyle>
          <a:p>
            <a:pPr>
              <a:defRPr/>
            </a:pPr>
            <a:fld id="{C864175C-388D-4C51-B359-F75B10BEBE7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8"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9"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10" name="Rectangle 6"/>
          <p:cNvSpPr>
            <a:spLocks noGrp="1" noChangeArrowheads="1"/>
          </p:cNvSpPr>
          <p:nvPr>
            <p:ph type="sldNum" sz="quarter" idx="13"/>
          </p:nvPr>
        </p:nvSpPr>
        <p:spPr/>
        <p:txBody>
          <a:bodyPr/>
          <a:lstStyle>
            <a:lvl1pPr>
              <a:defRPr/>
            </a:lvl1pPr>
          </a:lstStyle>
          <a:p>
            <a:pPr>
              <a:defRPr/>
            </a:pPr>
            <a:fld id="{CE257DE4-1526-4CBE-B24F-FAEB4895E64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4"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5"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6" name="Rectangle 6"/>
          <p:cNvSpPr>
            <a:spLocks noGrp="1" noChangeArrowheads="1"/>
          </p:cNvSpPr>
          <p:nvPr>
            <p:ph type="sldNum" sz="quarter" idx="13"/>
          </p:nvPr>
        </p:nvSpPr>
        <p:spPr/>
        <p:txBody>
          <a:bodyPr/>
          <a:lstStyle>
            <a:lvl1pPr>
              <a:defRPr/>
            </a:lvl1pPr>
          </a:lstStyle>
          <a:p>
            <a:pPr>
              <a:defRPr/>
            </a:pPr>
            <a:fld id="{66AB0AD7-E942-4B0E-9D41-1969AA4BF93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3"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4"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5" name="Rectangle 6"/>
          <p:cNvSpPr>
            <a:spLocks noGrp="1" noChangeArrowheads="1"/>
          </p:cNvSpPr>
          <p:nvPr>
            <p:ph type="sldNum" sz="quarter" idx="13"/>
          </p:nvPr>
        </p:nvSpPr>
        <p:spPr/>
        <p:txBody>
          <a:bodyPr/>
          <a:lstStyle>
            <a:lvl1pPr>
              <a:defRPr/>
            </a:lvl1pPr>
          </a:lstStyle>
          <a:p>
            <a:pPr>
              <a:defRPr/>
            </a:pPr>
            <a:fld id="{6E66371A-F368-4861-8B43-C7B042431A2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6"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7"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8" name="Rectangle 6"/>
          <p:cNvSpPr>
            <a:spLocks noGrp="1" noChangeArrowheads="1"/>
          </p:cNvSpPr>
          <p:nvPr>
            <p:ph type="sldNum" sz="quarter" idx="13"/>
          </p:nvPr>
        </p:nvSpPr>
        <p:spPr/>
        <p:txBody>
          <a:bodyPr/>
          <a:lstStyle>
            <a:lvl1pPr>
              <a:defRPr/>
            </a:lvl1pPr>
          </a:lstStyle>
          <a:p>
            <a:pPr>
              <a:defRPr/>
            </a:pPr>
            <a:fld id="{64A5248E-CB39-4143-96CF-375E90E9C07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a:t>___ ____________ ___</a:t>
            </a:r>
          </a:p>
        </p:txBody>
      </p:sp>
      <p:sp>
        <p:nvSpPr>
          <p:cNvPr id="6" name="Rectangle 4"/>
          <p:cNvSpPr>
            <a:spLocks noGrp="1" noChangeArrowheads="1"/>
          </p:cNvSpPr>
          <p:nvPr>
            <p:ph type="dt" sz="half" idx="11"/>
          </p:nvPr>
        </p:nvSpPr>
        <p:spPr/>
        <p:txBody>
          <a:bodyPr/>
          <a:lstStyle>
            <a:lvl1pPr>
              <a:defRPr/>
            </a:lvl1pPr>
          </a:lstStyle>
          <a:p>
            <a:pPr>
              <a:defRPr/>
            </a:pPr>
            <a:r>
              <a:rPr lang="en-US" dirty="0"/>
              <a:t>www.thmemgallery.com</a:t>
            </a:r>
          </a:p>
        </p:txBody>
      </p:sp>
      <p:sp>
        <p:nvSpPr>
          <p:cNvPr id="7" name="Rectangle 5"/>
          <p:cNvSpPr>
            <a:spLocks noGrp="1" noChangeArrowheads="1"/>
          </p:cNvSpPr>
          <p:nvPr>
            <p:ph type="ftr" sz="quarter" idx="12"/>
          </p:nvPr>
        </p:nvSpPr>
        <p:spPr/>
        <p:txBody>
          <a:bodyPr/>
          <a:lstStyle>
            <a:lvl1pPr>
              <a:defRPr/>
            </a:lvl1pPr>
          </a:lstStyle>
          <a:p>
            <a:pPr>
              <a:defRPr/>
            </a:pPr>
            <a:r>
              <a:rPr lang="en-US" dirty="0"/>
              <a:t>Company Logo</a:t>
            </a:r>
          </a:p>
        </p:txBody>
      </p:sp>
      <p:sp>
        <p:nvSpPr>
          <p:cNvPr id="8" name="Rectangle 6"/>
          <p:cNvSpPr>
            <a:spLocks noGrp="1" noChangeArrowheads="1"/>
          </p:cNvSpPr>
          <p:nvPr>
            <p:ph type="sldNum" sz="quarter" idx="13"/>
          </p:nvPr>
        </p:nvSpPr>
        <p:spPr/>
        <p:txBody>
          <a:bodyPr/>
          <a:lstStyle>
            <a:lvl1pPr>
              <a:defRPr/>
            </a:lvl1pPr>
          </a:lstStyle>
          <a:p>
            <a:pPr>
              <a:defRPr/>
            </a:pPr>
            <a:fld id="{EC54DDFA-4F4F-4737-A011-C9DAD176933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0" y="798513"/>
            <a:ext cx="9144000" cy="312737"/>
          </a:xfrm>
          <a:prstGeom prst="rect">
            <a:avLst/>
          </a:prstGeom>
          <a:solidFill>
            <a:schemeClr val="tx1"/>
          </a:solidFill>
          <a:ln w="9525">
            <a:noFill/>
            <a:miter lim="800000"/>
            <a:headEnd/>
            <a:tailEnd/>
          </a:ln>
          <a:effectLst/>
        </p:spPr>
        <p:txBody>
          <a:bodyPr wrap="none" anchor="ctr"/>
          <a:lstStyle/>
          <a:p>
            <a:pPr>
              <a:defRPr/>
            </a:pPr>
            <a:endParaRPr lang="en-US" dirty="0">
              <a:cs typeface="+mn-cs"/>
            </a:endParaRPr>
          </a:p>
        </p:txBody>
      </p:sp>
      <p:sp>
        <p:nvSpPr>
          <p:cNvPr id="1040" name="Rectangle 16"/>
          <p:cNvSpPr>
            <a:spLocks noChangeArrowheads="1"/>
          </p:cNvSpPr>
          <p:nvPr/>
        </p:nvSpPr>
        <p:spPr bwMode="white">
          <a:xfrm>
            <a:off x="0" y="0"/>
            <a:ext cx="9144000" cy="836613"/>
          </a:xfrm>
          <a:prstGeom prst="rect">
            <a:avLst/>
          </a:prstGeom>
          <a:solidFill>
            <a:schemeClr val="accent2"/>
          </a:solidFill>
          <a:ln w="9525">
            <a:noFill/>
            <a:miter lim="800000"/>
            <a:headEnd/>
            <a:tailEnd/>
          </a:ln>
          <a:effectLst/>
        </p:spPr>
        <p:txBody>
          <a:bodyPr wrap="none" anchor="ctr"/>
          <a:lstStyle/>
          <a:p>
            <a:pPr>
              <a:defRPr/>
            </a:pPr>
            <a:endParaRPr lang="en-US" dirty="0">
              <a:cs typeface="+mn-cs"/>
            </a:endParaRPr>
          </a:p>
        </p:txBody>
      </p:sp>
      <p:sp>
        <p:nvSpPr>
          <p:cNvPr id="25604" name="Rectangle 3"/>
          <p:cNvSpPr>
            <a:spLocks noGrp="1" noChangeArrowheads="1"/>
          </p:cNvSpPr>
          <p:nvPr>
            <p:ph type="body" idx="1"/>
          </p:nvPr>
        </p:nvSpPr>
        <p:spPr bwMode="auto">
          <a:xfrm>
            <a:off x="457200" y="1241425"/>
            <a:ext cx="8229600" cy="52482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white">
          <a:xfrm>
            <a:off x="381000" y="838200"/>
            <a:ext cx="5943600" cy="25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chemeClr val="bg1"/>
                </a:solidFill>
                <a:latin typeface="+mn-lt"/>
                <a:cs typeface="+mn-cs"/>
              </a:defRPr>
            </a:lvl1pPr>
          </a:lstStyle>
          <a:p>
            <a:pPr>
              <a:defRPr/>
            </a:pPr>
            <a:r>
              <a:rPr lang="en-US" dirty="0"/>
              <a:t>___ ____________ ___</a:t>
            </a:r>
          </a:p>
        </p:txBody>
      </p:sp>
      <p:sp>
        <p:nvSpPr>
          <p:cNvPr id="3" name="Rectangle 4"/>
          <p:cNvSpPr>
            <a:spLocks noGrp="1" noChangeArrowheads="1"/>
          </p:cNvSpPr>
          <p:nvPr>
            <p:ph type="dt" sz="half" idx="2"/>
          </p:nvPr>
        </p:nvSpPr>
        <p:spPr bwMode="white">
          <a:xfrm>
            <a:off x="381000" y="838200"/>
            <a:ext cx="5943600" cy="254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000" b="1">
                <a:solidFill>
                  <a:schemeClr val="bg1"/>
                </a:solidFill>
                <a:latin typeface="+mn-lt"/>
                <a:cs typeface="+mn-cs"/>
              </a:defRPr>
            </a:lvl1pPr>
          </a:lstStyle>
          <a:p>
            <a:pPr>
              <a:defRPr/>
            </a:pPr>
            <a:r>
              <a:rPr lang="en-US" dirty="0"/>
              <a:t>www.thmemgallery.com</a:t>
            </a:r>
          </a:p>
        </p:txBody>
      </p:sp>
      <p:sp>
        <p:nvSpPr>
          <p:cNvPr id="1029" name="Rectangle 5"/>
          <p:cNvSpPr>
            <a:spLocks noGrp="1" noChangeArrowheads="1"/>
          </p:cNvSpPr>
          <p:nvPr>
            <p:ph type="ftr" sz="quarter" idx="3"/>
          </p:nvPr>
        </p:nvSpPr>
        <p:spPr bwMode="auto">
          <a:xfrm>
            <a:off x="6324600" y="6564313"/>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atin typeface="+mn-lt"/>
                <a:cs typeface="+mn-cs"/>
              </a:defRPr>
            </a:lvl1pPr>
          </a:lstStyle>
          <a:p>
            <a:pPr>
              <a:defRPr/>
            </a:pPr>
            <a:r>
              <a:rPr lang="en-US" dirty="0"/>
              <a:t>Company Logo</a:t>
            </a:r>
          </a:p>
        </p:txBody>
      </p:sp>
      <p:sp>
        <p:nvSpPr>
          <p:cNvPr id="1030" name="Rectangle 6"/>
          <p:cNvSpPr>
            <a:spLocks noGrp="1" noChangeArrowheads="1"/>
          </p:cNvSpPr>
          <p:nvPr>
            <p:ph type="sldNum" sz="quarter" idx="4"/>
          </p:nvPr>
        </p:nvSpPr>
        <p:spPr bwMode="auto">
          <a:xfrm>
            <a:off x="3124200" y="6553200"/>
            <a:ext cx="2133600" cy="2349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628F3EF1-BA9B-413D-A72C-FA1EFC739111}" type="slidenum">
              <a:rPr lang="en-US"/>
              <a:pPr>
                <a:defRPr/>
              </a:pPr>
              <a:t>‹#›</a:t>
            </a:fld>
            <a:endParaRPr lang="en-US" dirty="0"/>
          </a:p>
        </p:txBody>
      </p:sp>
      <p:sp>
        <p:nvSpPr>
          <p:cNvPr id="25609" name="Rectangle 2"/>
          <p:cNvSpPr>
            <a:spLocks noGrp="1" noChangeArrowheads="1"/>
          </p:cNvSpPr>
          <p:nvPr>
            <p:ph type="title"/>
          </p:nvPr>
        </p:nvSpPr>
        <p:spPr bwMode="black">
          <a:xfrm>
            <a:off x="381000" y="152400"/>
            <a:ext cx="7391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grpSp>
        <p:nvGrpSpPr>
          <p:cNvPr id="25610" name="Group 17"/>
          <p:cNvGrpSpPr>
            <a:grpSpLocks/>
          </p:cNvGrpSpPr>
          <p:nvPr/>
        </p:nvGrpSpPr>
        <p:grpSpPr bwMode="auto">
          <a:xfrm>
            <a:off x="7308850" y="188913"/>
            <a:ext cx="1665288" cy="1512887"/>
            <a:chOff x="4604" y="119"/>
            <a:chExt cx="1049" cy="953"/>
          </a:xfrm>
        </p:grpSpPr>
        <p:sp>
          <p:nvSpPr>
            <p:cNvPr id="1042" name="Oval 18"/>
            <p:cNvSpPr>
              <a:spLocks noChangeArrowheads="1"/>
            </p:cNvSpPr>
            <p:nvPr userDrawn="1"/>
          </p:nvSpPr>
          <p:spPr bwMode="gray">
            <a:xfrm>
              <a:off x="4921" y="845"/>
              <a:ext cx="732" cy="227"/>
            </a:xfrm>
            <a:prstGeom prst="ellipse">
              <a:avLst/>
            </a:prstGeom>
            <a:gradFill rotWithShape="1">
              <a:gsLst>
                <a:gs pos="0">
                  <a:schemeClr val="tx1"/>
                </a:gs>
                <a:gs pos="100000">
                  <a:schemeClr val="tx1">
                    <a:gamma/>
                    <a:tint val="0"/>
                    <a:invGamma/>
                  </a:schemeClr>
                </a:gs>
              </a:gsLst>
              <a:lin ang="18900000" scaled="1"/>
            </a:gradFill>
            <a:ln w="9525">
              <a:noFill/>
              <a:round/>
              <a:headEnd/>
              <a:tailEnd/>
            </a:ln>
            <a:effectLst/>
          </p:spPr>
          <p:txBody>
            <a:bodyPr wrap="none" anchor="ctr"/>
            <a:lstStyle/>
            <a:p>
              <a:pPr>
                <a:defRPr/>
              </a:pPr>
              <a:endParaRPr lang="en-US" dirty="0">
                <a:cs typeface="+mn-cs"/>
              </a:endParaRPr>
            </a:p>
          </p:txBody>
        </p:sp>
        <p:sp>
          <p:nvSpPr>
            <p:cNvPr id="1043" name="Oval 19"/>
            <p:cNvSpPr>
              <a:spLocks noChangeArrowheads="1"/>
            </p:cNvSpPr>
            <p:nvPr userDrawn="1"/>
          </p:nvSpPr>
          <p:spPr bwMode="gray">
            <a:xfrm>
              <a:off x="4604" y="119"/>
              <a:ext cx="932" cy="911"/>
            </a:xfrm>
            <a:prstGeom prst="ellipse">
              <a:avLst/>
            </a:prstGeom>
            <a:solidFill>
              <a:schemeClr val="bg1"/>
            </a:solidFill>
            <a:ln w="9525">
              <a:noFill/>
              <a:round/>
              <a:headEnd/>
              <a:tailEnd/>
            </a:ln>
            <a:effectLst>
              <a:outerShdw dist="63500" dir="2212194" algn="ctr" rotWithShape="0">
                <a:schemeClr val="tx1"/>
              </a:outerShdw>
            </a:effectLst>
          </p:spPr>
          <p:txBody>
            <a:bodyPr wrap="none" anchor="ctr"/>
            <a:lstStyle/>
            <a:p>
              <a:pPr>
                <a:defRPr/>
              </a:pPr>
              <a:endParaRPr lang="en-US" dirty="0">
                <a:cs typeface="+mn-cs"/>
              </a:endParaRPr>
            </a:p>
          </p:txBody>
        </p:sp>
        <p:sp>
          <p:nvSpPr>
            <p:cNvPr id="1044" name="Freeform 20" descr="4"/>
            <p:cNvSpPr>
              <a:spLocks/>
            </p:cNvSpPr>
            <p:nvPr userDrawn="1"/>
          </p:nvSpPr>
          <p:spPr bwMode="gray">
            <a:xfrm>
              <a:off x="5077" y="281"/>
              <a:ext cx="426" cy="588"/>
            </a:xfrm>
            <a:custGeom>
              <a:avLst/>
              <a:gdLst/>
              <a:ahLst/>
              <a:cxnLst>
                <a:cxn ang="0">
                  <a:pos x="951" y="1963"/>
                </a:cxn>
                <a:cxn ang="0">
                  <a:pos x="1338" y="977"/>
                </a:cxn>
                <a:cxn ang="0">
                  <a:pos x="905" y="0"/>
                </a:cxn>
                <a:cxn ang="0">
                  <a:pos x="0" y="987"/>
                </a:cxn>
                <a:cxn ang="0">
                  <a:pos x="951" y="1963"/>
                </a:cxn>
              </a:cxnLst>
              <a:rect l="0" t="0" r="r" b="b"/>
              <a:pathLst>
                <a:path w="1348" h="1963">
                  <a:moveTo>
                    <a:pt x="951" y="1963"/>
                  </a:moveTo>
                  <a:cubicBezTo>
                    <a:pt x="1244" y="1689"/>
                    <a:pt x="1348" y="1323"/>
                    <a:pt x="1338" y="977"/>
                  </a:cubicBezTo>
                  <a:cubicBezTo>
                    <a:pt x="1329" y="629"/>
                    <a:pt x="1132" y="226"/>
                    <a:pt x="905" y="0"/>
                  </a:cubicBezTo>
                  <a:lnTo>
                    <a:pt x="0" y="987"/>
                  </a:lnTo>
                  <a:lnTo>
                    <a:pt x="951" y="1963"/>
                  </a:lnTo>
                  <a:close/>
                </a:path>
              </a:pathLst>
            </a:custGeom>
            <a:blipFill dpi="0" rotWithShape="1">
              <a:blip r:embed="rId15" cstate="print"/>
              <a:srcRect/>
              <a:stretch>
                <a:fillRect/>
              </a:stretch>
            </a:blipFill>
            <a:ln w="76200" cmpd="sng">
              <a:noFill/>
              <a:round/>
              <a:headEnd/>
              <a:tailEnd/>
            </a:ln>
            <a:effectLst/>
          </p:spPr>
          <p:txBody>
            <a:bodyPr/>
            <a:lstStyle/>
            <a:p>
              <a:pPr>
                <a:defRPr/>
              </a:pPr>
              <a:endParaRPr lang="en-US" dirty="0">
                <a:cs typeface="+mn-cs"/>
              </a:endParaRPr>
            </a:p>
          </p:txBody>
        </p:sp>
        <p:sp>
          <p:nvSpPr>
            <p:cNvPr id="1045" name="Freeform 21" descr="1"/>
            <p:cNvSpPr>
              <a:spLocks/>
            </p:cNvSpPr>
            <p:nvPr userDrawn="1"/>
          </p:nvSpPr>
          <p:spPr bwMode="gray">
            <a:xfrm>
              <a:off x="4779" y="144"/>
              <a:ext cx="572" cy="416"/>
            </a:xfrm>
            <a:custGeom>
              <a:avLst/>
              <a:gdLst/>
              <a:ahLst/>
              <a:cxnLst>
                <a:cxn ang="0">
                  <a:pos x="905" y="1388"/>
                </a:cxn>
                <a:cxn ang="0">
                  <a:pos x="1810" y="408"/>
                </a:cxn>
                <a:cxn ang="0">
                  <a:pos x="874" y="40"/>
                </a:cxn>
                <a:cxn ang="0">
                  <a:pos x="0" y="409"/>
                </a:cxn>
                <a:cxn ang="0">
                  <a:pos x="905" y="1388"/>
                </a:cxn>
              </a:cxnLst>
              <a:rect l="0" t="0" r="r" b="b"/>
              <a:pathLst>
                <a:path w="1810" h="1388">
                  <a:moveTo>
                    <a:pt x="905" y="1388"/>
                  </a:moveTo>
                  <a:lnTo>
                    <a:pt x="1810" y="408"/>
                  </a:lnTo>
                  <a:cubicBezTo>
                    <a:pt x="1612" y="189"/>
                    <a:pt x="1272" y="0"/>
                    <a:pt x="874" y="40"/>
                  </a:cubicBezTo>
                  <a:cubicBezTo>
                    <a:pt x="541" y="52"/>
                    <a:pt x="252" y="162"/>
                    <a:pt x="0" y="409"/>
                  </a:cubicBezTo>
                  <a:lnTo>
                    <a:pt x="905" y="1388"/>
                  </a:lnTo>
                  <a:close/>
                </a:path>
              </a:pathLst>
            </a:custGeom>
            <a:blipFill dpi="0" rotWithShape="1">
              <a:blip r:embed="rId16" cstate="print"/>
              <a:srcRect/>
              <a:stretch>
                <a:fillRect/>
              </a:stretch>
            </a:blipFill>
            <a:ln w="76200" cmpd="sng">
              <a:noFill/>
              <a:round/>
              <a:headEnd/>
              <a:tailEnd/>
            </a:ln>
            <a:effectLst/>
          </p:spPr>
          <p:txBody>
            <a:bodyPr/>
            <a:lstStyle/>
            <a:p>
              <a:pPr>
                <a:defRPr/>
              </a:pPr>
              <a:endParaRPr lang="en-US" dirty="0">
                <a:cs typeface="+mn-cs"/>
              </a:endParaRPr>
            </a:p>
          </p:txBody>
        </p:sp>
        <p:sp>
          <p:nvSpPr>
            <p:cNvPr id="1046" name="Freeform 22" descr="2"/>
            <p:cNvSpPr>
              <a:spLocks/>
            </p:cNvSpPr>
            <p:nvPr userDrawn="1"/>
          </p:nvSpPr>
          <p:spPr bwMode="gray">
            <a:xfrm>
              <a:off x="4629" y="286"/>
              <a:ext cx="419" cy="572"/>
            </a:xfrm>
            <a:custGeom>
              <a:avLst/>
              <a:gdLst/>
              <a:ahLst/>
              <a:cxnLst>
                <a:cxn ang="0">
                  <a:pos x="1325" y="960"/>
                </a:cxn>
                <a:cxn ang="0">
                  <a:pos x="414" y="0"/>
                </a:cxn>
                <a:cxn ang="0">
                  <a:pos x="27" y="1014"/>
                </a:cxn>
                <a:cxn ang="0">
                  <a:pos x="402" y="1910"/>
                </a:cxn>
                <a:cxn ang="0">
                  <a:pos x="1325" y="960"/>
                </a:cxn>
              </a:cxnLst>
              <a:rect l="0" t="0" r="r" b="b"/>
              <a:pathLst>
                <a:path w="1325" h="1910">
                  <a:moveTo>
                    <a:pt x="1325" y="960"/>
                  </a:moveTo>
                  <a:lnTo>
                    <a:pt x="414" y="0"/>
                  </a:lnTo>
                  <a:cubicBezTo>
                    <a:pt x="238" y="162"/>
                    <a:pt x="0" y="570"/>
                    <a:pt x="27" y="1014"/>
                  </a:cubicBezTo>
                  <a:cubicBezTo>
                    <a:pt x="53" y="1458"/>
                    <a:pt x="233" y="1748"/>
                    <a:pt x="402" y="1910"/>
                  </a:cubicBezTo>
                  <a:lnTo>
                    <a:pt x="1325" y="960"/>
                  </a:lnTo>
                  <a:close/>
                </a:path>
              </a:pathLst>
            </a:custGeom>
            <a:blipFill dpi="0" rotWithShape="1">
              <a:blip r:embed="rId17" cstate="print"/>
              <a:srcRect/>
              <a:stretch>
                <a:fillRect/>
              </a:stretch>
            </a:blipFill>
            <a:ln w="76200" cmpd="sng">
              <a:noFill/>
              <a:round/>
              <a:headEnd/>
              <a:tailEnd/>
            </a:ln>
            <a:effectLst/>
          </p:spPr>
          <p:txBody>
            <a:bodyPr/>
            <a:lstStyle/>
            <a:p>
              <a:pPr>
                <a:defRPr/>
              </a:pPr>
              <a:endParaRPr lang="en-US" dirty="0">
                <a:cs typeface="+mn-cs"/>
              </a:endParaRPr>
            </a:p>
          </p:txBody>
        </p:sp>
        <p:sp>
          <p:nvSpPr>
            <p:cNvPr id="1047" name="Freeform 23" descr="55282"/>
            <p:cNvSpPr>
              <a:spLocks/>
            </p:cNvSpPr>
            <p:nvPr userDrawn="1"/>
          </p:nvSpPr>
          <p:spPr bwMode="gray">
            <a:xfrm>
              <a:off x="4770" y="585"/>
              <a:ext cx="590" cy="418"/>
            </a:xfrm>
            <a:custGeom>
              <a:avLst/>
              <a:gdLst/>
              <a:ahLst/>
              <a:cxnLst>
                <a:cxn ang="0">
                  <a:pos x="927" y="0"/>
                </a:cxn>
                <a:cxn ang="0">
                  <a:pos x="0" y="975"/>
                </a:cxn>
                <a:cxn ang="0">
                  <a:pos x="996" y="1387"/>
                </a:cxn>
                <a:cxn ang="0">
                  <a:pos x="1866" y="996"/>
                </a:cxn>
                <a:cxn ang="0">
                  <a:pos x="927" y="0"/>
                </a:cxn>
              </a:cxnLst>
              <a:rect l="0" t="0" r="r" b="b"/>
              <a:pathLst>
                <a:path w="1866" h="1398">
                  <a:moveTo>
                    <a:pt x="927" y="0"/>
                  </a:moveTo>
                  <a:lnTo>
                    <a:pt x="0" y="975"/>
                  </a:lnTo>
                  <a:cubicBezTo>
                    <a:pt x="203" y="1204"/>
                    <a:pt x="607" y="1398"/>
                    <a:pt x="996" y="1387"/>
                  </a:cubicBezTo>
                  <a:cubicBezTo>
                    <a:pt x="1385" y="1375"/>
                    <a:pt x="1707" y="1159"/>
                    <a:pt x="1866" y="996"/>
                  </a:cubicBezTo>
                  <a:lnTo>
                    <a:pt x="927" y="0"/>
                  </a:lnTo>
                  <a:close/>
                </a:path>
              </a:pathLst>
            </a:custGeom>
            <a:blipFill dpi="0" rotWithShape="1">
              <a:blip r:embed="rId18" cstate="print"/>
              <a:srcRect/>
              <a:stretch>
                <a:fillRect/>
              </a:stretch>
            </a:blipFill>
            <a:ln w="76200" cmpd="sng">
              <a:noFill/>
              <a:round/>
              <a:headEnd/>
              <a:tailEnd/>
            </a:ln>
            <a:effectLst/>
          </p:spPr>
          <p:txBody>
            <a:bodyPr/>
            <a:lstStyle/>
            <a:p>
              <a:pPr>
                <a:defRPr/>
              </a:pPr>
              <a:endParaRPr lang="en-US" dirty="0">
                <a:cs typeface="+mn-cs"/>
              </a:endParaRPr>
            </a:p>
          </p:txBody>
        </p:sp>
        <p:sp>
          <p:nvSpPr>
            <p:cNvPr id="1048" name="Oval 24"/>
            <p:cNvSpPr>
              <a:spLocks noChangeArrowheads="1"/>
            </p:cNvSpPr>
            <p:nvPr userDrawn="1"/>
          </p:nvSpPr>
          <p:spPr bwMode="gray">
            <a:xfrm>
              <a:off x="4914" y="438"/>
              <a:ext cx="329" cy="313"/>
            </a:xfrm>
            <a:prstGeom prst="ellipse">
              <a:avLst/>
            </a:prstGeom>
            <a:solidFill>
              <a:schemeClr val="bg1"/>
            </a:solidFill>
            <a:ln w="9525">
              <a:noFill/>
              <a:round/>
              <a:headEnd/>
              <a:tailEnd/>
            </a:ln>
            <a:effectLst/>
          </p:spPr>
          <p:txBody>
            <a:bodyPr wrap="none" anchor="ctr"/>
            <a:lstStyle/>
            <a:p>
              <a:pPr>
                <a:defRPr/>
              </a:pPr>
              <a:endParaRPr lang="en-US" dirty="0">
                <a:cs typeface="+mn-cs"/>
              </a:endParaRPr>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sldNum="0" hdr="0"/>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Verdana" pitchFamily="34" charset="0"/>
        </a:defRPr>
      </a:lvl2pPr>
      <a:lvl3pPr algn="l" rtl="0" eaLnBrk="0" fontAlgn="base" hangingPunct="0">
        <a:spcBef>
          <a:spcPct val="0"/>
        </a:spcBef>
        <a:spcAft>
          <a:spcPct val="0"/>
        </a:spcAft>
        <a:defRPr sz="3200" b="1">
          <a:solidFill>
            <a:schemeClr val="bg1"/>
          </a:solidFill>
          <a:latin typeface="Verdana" pitchFamily="34" charset="0"/>
        </a:defRPr>
      </a:lvl3pPr>
      <a:lvl4pPr algn="l" rtl="0" eaLnBrk="0" fontAlgn="base" hangingPunct="0">
        <a:spcBef>
          <a:spcPct val="0"/>
        </a:spcBef>
        <a:spcAft>
          <a:spcPct val="0"/>
        </a:spcAft>
        <a:defRPr sz="3200" b="1">
          <a:solidFill>
            <a:schemeClr val="bg1"/>
          </a:solidFill>
          <a:latin typeface="Verdana" pitchFamily="34" charset="0"/>
        </a:defRPr>
      </a:lvl4pPr>
      <a:lvl5pPr algn="l" rtl="0" eaLnBrk="0" fontAlgn="base" hangingPunct="0">
        <a:spcBef>
          <a:spcPct val="0"/>
        </a:spcBef>
        <a:spcAft>
          <a:spcPct val="0"/>
        </a:spcAft>
        <a:defRPr sz="3200" b="1">
          <a:solidFill>
            <a:schemeClr val="bg1"/>
          </a:solidFill>
          <a:latin typeface="Verdana" pitchFamily="34" charset="0"/>
        </a:defRPr>
      </a:lvl5pPr>
      <a:lvl6pPr marL="457200" algn="l" rtl="0" eaLnBrk="1" fontAlgn="base" hangingPunct="1">
        <a:spcBef>
          <a:spcPct val="0"/>
        </a:spcBef>
        <a:spcAft>
          <a:spcPct val="0"/>
        </a:spcAft>
        <a:defRPr sz="3200" b="1">
          <a:solidFill>
            <a:schemeClr val="bg1"/>
          </a:solidFill>
          <a:latin typeface="Verdana" pitchFamily="34" charset="0"/>
        </a:defRPr>
      </a:lvl6pPr>
      <a:lvl7pPr marL="914400" algn="l" rtl="0" eaLnBrk="1" fontAlgn="base" hangingPunct="1">
        <a:spcBef>
          <a:spcPct val="0"/>
        </a:spcBef>
        <a:spcAft>
          <a:spcPct val="0"/>
        </a:spcAft>
        <a:defRPr sz="3200" b="1">
          <a:solidFill>
            <a:schemeClr val="bg1"/>
          </a:solidFill>
          <a:latin typeface="Verdana" pitchFamily="34" charset="0"/>
        </a:defRPr>
      </a:lvl7pPr>
      <a:lvl8pPr marL="1371600" algn="l" rtl="0" eaLnBrk="1" fontAlgn="base" hangingPunct="1">
        <a:spcBef>
          <a:spcPct val="0"/>
        </a:spcBef>
        <a:spcAft>
          <a:spcPct val="0"/>
        </a:spcAft>
        <a:defRPr sz="3200" b="1">
          <a:solidFill>
            <a:schemeClr val="bg1"/>
          </a:solidFill>
          <a:latin typeface="Verdana" pitchFamily="34" charset="0"/>
        </a:defRPr>
      </a:lvl8pPr>
      <a:lvl9pPr marL="1828800" algn="l"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2800" b="1">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0" fontAlgn="base" hangingPunct="0">
        <a:spcBef>
          <a:spcPct val="20000"/>
        </a:spcBef>
        <a:spcAft>
          <a:spcPct val="0"/>
        </a:spcAft>
        <a:buClr>
          <a:schemeClr val="tx1"/>
        </a:buClr>
        <a:buChar char="•"/>
        <a:defRPr sz="2400">
          <a:solidFill>
            <a:schemeClr val="tx1"/>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0.jpeg"/><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6" descr="Logo_Chinhthuc"/>
          <p:cNvPicPr>
            <a:picLocks noChangeAspect="1" noChangeArrowheads="1"/>
          </p:cNvPicPr>
          <p:nvPr/>
        </p:nvPicPr>
        <p:blipFill>
          <a:blip r:embed="rId2" cstate="print"/>
          <a:srcRect/>
          <a:stretch>
            <a:fillRect/>
          </a:stretch>
        </p:blipFill>
        <p:spPr bwMode="auto">
          <a:xfrm>
            <a:off x="2047875" y="3181350"/>
            <a:ext cx="1195388" cy="1195388"/>
          </a:xfrm>
          <a:prstGeom prst="rect">
            <a:avLst/>
          </a:prstGeom>
          <a:noFill/>
          <a:ln w="9525">
            <a:noFill/>
            <a:miter lim="800000"/>
            <a:headEnd/>
            <a:tailEnd/>
          </a:ln>
        </p:spPr>
      </p:pic>
      <p:sp>
        <p:nvSpPr>
          <p:cNvPr id="4" name="Rectangle 2"/>
          <p:cNvSpPr txBox="1">
            <a:spLocks noChangeArrowheads="1"/>
          </p:cNvSpPr>
          <p:nvPr/>
        </p:nvSpPr>
        <p:spPr bwMode="black">
          <a:xfrm>
            <a:off x="-1295400" y="304800"/>
            <a:ext cx="106680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rtl="0" eaLnBrk="0" fontAlgn="base" hangingPunct="0">
              <a:spcBef>
                <a:spcPct val="0"/>
              </a:spcBef>
              <a:spcAft>
                <a:spcPct val="0"/>
              </a:spcAft>
              <a:defRPr sz="4400" b="1">
                <a:solidFill>
                  <a:schemeClr val="tx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200" b="1">
                <a:solidFill>
                  <a:schemeClr val="bg1"/>
                </a:solidFill>
                <a:latin typeface="Verdana" pitchFamily="34" charset="0"/>
              </a:defRPr>
            </a:lvl2pPr>
            <a:lvl3pPr algn="l" rtl="0" eaLnBrk="0" fontAlgn="base" hangingPunct="0">
              <a:spcBef>
                <a:spcPct val="0"/>
              </a:spcBef>
              <a:spcAft>
                <a:spcPct val="0"/>
              </a:spcAft>
              <a:defRPr sz="3200" b="1">
                <a:solidFill>
                  <a:schemeClr val="bg1"/>
                </a:solidFill>
                <a:latin typeface="Verdana" pitchFamily="34" charset="0"/>
              </a:defRPr>
            </a:lvl3pPr>
            <a:lvl4pPr algn="l" rtl="0" eaLnBrk="0" fontAlgn="base" hangingPunct="0">
              <a:spcBef>
                <a:spcPct val="0"/>
              </a:spcBef>
              <a:spcAft>
                <a:spcPct val="0"/>
              </a:spcAft>
              <a:defRPr sz="3200" b="1">
                <a:solidFill>
                  <a:schemeClr val="bg1"/>
                </a:solidFill>
                <a:latin typeface="Verdana" pitchFamily="34" charset="0"/>
              </a:defRPr>
            </a:lvl4pPr>
            <a:lvl5pPr algn="l" rtl="0" eaLnBrk="0" fontAlgn="base" hangingPunct="0">
              <a:spcBef>
                <a:spcPct val="0"/>
              </a:spcBef>
              <a:spcAft>
                <a:spcPct val="0"/>
              </a:spcAft>
              <a:defRPr sz="3200" b="1">
                <a:solidFill>
                  <a:schemeClr val="bg1"/>
                </a:solidFill>
                <a:latin typeface="Verdana" pitchFamily="34" charset="0"/>
              </a:defRPr>
            </a:lvl5pPr>
            <a:lvl6pPr marL="457200" algn="l" rtl="0" eaLnBrk="1" fontAlgn="base" hangingPunct="1">
              <a:spcBef>
                <a:spcPct val="0"/>
              </a:spcBef>
              <a:spcAft>
                <a:spcPct val="0"/>
              </a:spcAft>
              <a:defRPr sz="3200" b="1">
                <a:solidFill>
                  <a:schemeClr val="bg1"/>
                </a:solidFill>
                <a:latin typeface="Verdana" pitchFamily="34" charset="0"/>
              </a:defRPr>
            </a:lvl6pPr>
            <a:lvl7pPr marL="914400" algn="l" rtl="0" eaLnBrk="1" fontAlgn="base" hangingPunct="1">
              <a:spcBef>
                <a:spcPct val="0"/>
              </a:spcBef>
              <a:spcAft>
                <a:spcPct val="0"/>
              </a:spcAft>
              <a:defRPr sz="3200" b="1">
                <a:solidFill>
                  <a:schemeClr val="bg1"/>
                </a:solidFill>
                <a:latin typeface="Verdana" pitchFamily="34" charset="0"/>
              </a:defRPr>
            </a:lvl7pPr>
            <a:lvl8pPr marL="1371600" algn="l" rtl="0" eaLnBrk="1" fontAlgn="base" hangingPunct="1">
              <a:spcBef>
                <a:spcPct val="0"/>
              </a:spcBef>
              <a:spcAft>
                <a:spcPct val="0"/>
              </a:spcAft>
              <a:defRPr sz="3200" b="1">
                <a:solidFill>
                  <a:schemeClr val="bg1"/>
                </a:solidFill>
                <a:latin typeface="Verdana" pitchFamily="34" charset="0"/>
              </a:defRPr>
            </a:lvl8pPr>
            <a:lvl9pPr marL="1828800" algn="l" rtl="0" eaLnBrk="1" fontAlgn="base" hangingPunct="1">
              <a:spcBef>
                <a:spcPct val="0"/>
              </a:spcBef>
              <a:spcAft>
                <a:spcPct val="0"/>
              </a:spcAft>
              <a:defRPr sz="3200" b="1">
                <a:solidFill>
                  <a:schemeClr val="bg1"/>
                </a:solidFill>
                <a:latin typeface="Verdana" pitchFamily="34" charset="0"/>
              </a:defRPr>
            </a:lvl9pPr>
          </a:lstStyle>
          <a:p>
            <a:pPr marL="1819656" lvl="8" algn="ctr"/>
            <a:r>
              <a:rPr lang="en-US" sz="2600" kern="0" dirty="0" smtClean="0">
                <a:solidFill>
                  <a:srgbClr val="0000FF"/>
                </a:solidFill>
                <a:latin typeface="Arial" panose="020B0604020202020204" pitchFamily="34" charset="0"/>
                <a:cs typeface="Arial" panose="020B0604020202020204" pitchFamily="34" charset="0"/>
              </a:rPr>
              <a:t>CURRENT </a:t>
            </a:r>
            <a:r>
              <a:rPr lang="en-US" sz="2600" kern="0" smtClean="0">
                <a:solidFill>
                  <a:srgbClr val="0000FF"/>
                </a:solidFill>
                <a:latin typeface="Arial" panose="020B0604020202020204" pitchFamily="34" charset="0"/>
                <a:cs typeface="Arial" panose="020B0604020202020204" pitchFamily="34" charset="0"/>
              </a:rPr>
              <a:t>SITUATION OF CIVIL </a:t>
            </a:r>
            <a:r>
              <a:rPr lang="en-US" sz="2600" kern="0" dirty="0" smtClean="0">
                <a:solidFill>
                  <a:srgbClr val="0000FF"/>
                </a:solidFill>
                <a:latin typeface="Arial" panose="020B0604020202020204" pitchFamily="34" charset="0"/>
                <a:cs typeface="Arial" panose="020B0604020202020204" pitchFamily="34" charset="0"/>
              </a:rPr>
              <a:t>REGISTRATION AND VITAL STATISTICS (CRVS) IN VIETNAM</a:t>
            </a:r>
            <a:r>
              <a:rPr lang="en-US" sz="2800" kern="0" dirty="0" smtClean="0">
                <a:solidFill>
                  <a:srgbClr val="0000FF"/>
                </a:solidFill>
                <a:latin typeface="Arial" panose="020B0604020202020204" pitchFamily="34" charset="0"/>
                <a:cs typeface="Arial" panose="020B0604020202020204" pitchFamily="34" charset="0"/>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sources (cont)</a:t>
            </a:r>
            <a:endParaRPr lang="en-US"/>
          </a:p>
        </p:txBody>
      </p:sp>
      <p:sp>
        <p:nvSpPr>
          <p:cNvPr id="3" name="Content Placeholder 2"/>
          <p:cNvSpPr>
            <a:spLocks noGrp="1"/>
          </p:cNvSpPr>
          <p:nvPr>
            <p:ph idx="1"/>
          </p:nvPr>
        </p:nvSpPr>
        <p:spPr>
          <a:xfrm>
            <a:off x="228600" y="1241425"/>
            <a:ext cx="8458200" cy="5387975"/>
          </a:xfrm>
        </p:spPr>
        <p:txBody>
          <a:bodyPr/>
          <a:lstStyle/>
          <a:p>
            <a:pPr>
              <a:buNone/>
            </a:pPr>
            <a:r>
              <a:rPr lang="en-US" sz="3200" smtClean="0">
                <a:solidFill>
                  <a:srgbClr val="FF9900"/>
                </a:solidFill>
                <a:latin typeface="Times New Roman" pitchFamily="18" charset="0"/>
                <a:cs typeface="Times New Roman" pitchFamily="18" charset="0"/>
              </a:rPr>
              <a:t>For Ministry of Justice (MOJ)</a:t>
            </a:r>
          </a:p>
          <a:p>
            <a:pPr>
              <a:buNone/>
            </a:pPr>
            <a:endParaRPr lang="en-US" sz="3200" smtClean="0">
              <a:solidFill>
                <a:srgbClr val="FF9900"/>
              </a:solidFill>
              <a:latin typeface="Times New Roman" pitchFamily="18" charset="0"/>
              <a:cs typeface="Times New Roman" pitchFamily="18" charset="0"/>
            </a:endParaRPr>
          </a:p>
          <a:p>
            <a:r>
              <a:rPr lang="en-US" b="0" smtClean="0">
                <a:solidFill>
                  <a:srgbClr val="000000"/>
                </a:solidFill>
                <a:latin typeface="Times New Roman" pitchFamily="18" charset="0"/>
                <a:cs typeface="Times New Roman" pitchFamily="18" charset="0"/>
              </a:rPr>
              <a:t>Ministry of Justice is responsible to do civil registration for purposes of administrative management of MOJ and for statistical activity </a:t>
            </a:r>
          </a:p>
          <a:p>
            <a:r>
              <a:rPr lang="en-US" b="0" smtClean="0">
                <a:solidFill>
                  <a:srgbClr val="000000"/>
                </a:solidFill>
                <a:latin typeface="Times New Roman" pitchFamily="18" charset="0"/>
                <a:cs typeface="Times New Roman" pitchFamily="18" charset="0"/>
              </a:rPr>
              <a:t>MOJ established a net of agencies from commune level to central</a:t>
            </a:r>
          </a:p>
          <a:p>
            <a:r>
              <a:rPr lang="en-US" b="0" smtClean="0">
                <a:solidFill>
                  <a:srgbClr val="000000"/>
                </a:solidFill>
                <a:latin typeface="Times New Roman" pitchFamily="18" charset="0"/>
                <a:cs typeface="Times New Roman" pitchFamily="18" charset="0"/>
              </a:rPr>
              <a:t>Civil registration law in 2014</a:t>
            </a:r>
            <a:endParaRPr lang="en-US" b="0">
              <a:solidFill>
                <a:srgbClr val="000000"/>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r>
              <a:rPr lang="en-US" smtClean="0"/>
              <a:t>___ ____________ ___</a:t>
            </a:r>
            <a:endParaRPr lang="en-US" dirty="0"/>
          </a:p>
        </p:txBody>
      </p:sp>
      <p:sp>
        <p:nvSpPr>
          <p:cNvPr id="5" name="Date Placeholder 4"/>
          <p:cNvSpPr>
            <a:spLocks noGrp="1"/>
          </p:cNvSpPr>
          <p:nvPr>
            <p:ph type="dt" sz="half" idx="11"/>
          </p:nvPr>
        </p:nvSpPr>
        <p:spPr/>
        <p:txBody>
          <a:bodyPr/>
          <a:lstStyle/>
          <a:p>
            <a:pPr>
              <a:defRPr/>
            </a:pPr>
            <a:r>
              <a:rPr lang="en-US" smtClean="0"/>
              <a:t>www.thmemgallery.com</a:t>
            </a:r>
            <a:endParaRPr lang="en-US" dirty="0"/>
          </a:p>
        </p:txBody>
      </p:sp>
      <p:sp>
        <p:nvSpPr>
          <p:cNvPr id="6" name="Footer Placeholder 5"/>
          <p:cNvSpPr>
            <a:spLocks noGrp="1"/>
          </p:cNvSpPr>
          <p:nvPr>
            <p:ph type="ftr" sz="quarter" idx="12"/>
          </p:nvPr>
        </p:nvSpPr>
        <p:spPr/>
        <p:txBody>
          <a:bodyPr/>
          <a:lstStyle/>
          <a:p>
            <a:pPr>
              <a:defRPr/>
            </a:pPr>
            <a:r>
              <a:rPr lang="en-US" smtClean="0"/>
              <a:t>Company Logo</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sources (cont)</a:t>
            </a:r>
            <a:endParaRPr lang="en-US"/>
          </a:p>
        </p:txBody>
      </p:sp>
      <p:sp>
        <p:nvSpPr>
          <p:cNvPr id="3" name="Content Placeholder 2"/>
          <p:cNvSpPr>
            <a:spLocks noGrp="1"/>
          </p:cNvSpPr>
          <p:nvPr>
            <p:ph idx="1"/>
          </p:nvPr>
        </p:nvSpPr>
        <p:spPr>
          <a:xfrm>
            <a:off x="228600" y="1219201"/>
            <a:ext cx="8686800" cy="5410200"/>
          </a:xfrm>
        </p:spPr>
        <p:txBody>
          <a:bodyPr/>
          <a:lstStyle/>
          <a:p>
            <a:pPr>
              <a:buNone/>
            </a:pPr>
            <a:r>
              <a:rPr lang="en-US" sz="3200" smtClean="0">
                <a:solidFill>
                  <a:srgbClr val="FF9900"/>
                </a:solidFill>
                <a:latin typeface="Times New Roman" pitchFamily="18" charset="0"/>
                <a:cs typeface="Times New Roman" pitchFamily="18" charset="0"/>
              </a:rPr>
              <a:t>For Ministry of Heathcare</a:t>
            </a:r>
          </a:p>
          <a:p>
            <a:pPr marL="0" indent="0" algn="just">
              <a:spcBef>
                <a:spcPts val="1200"/>
              </a:spcBef>
            </a:pPr>
            <a:r>
              <a:rPr lang="en-US" b="0" smtClean="0">
                <a:solidFill>
                  <a:srgbClr val="000000"/>
                </a:solidFill>
                <a:latin typeface="Times New Roman" pitchFamily="18" charset="0"/>
                <a:cs typeface="Times New Roman" pitchFamily="18" charset="0"/>
              </a:rPr>
              <a:t> General population office under Ministry of Healthcare also collect information on population and birh and death, causes of death for administrative management of the ministry and construct population programe such as: population and family planning programe</a:t>
            </a:r>
          </a:p>
          <a:p>
            <a:pPr marL="0" indent="0" algn="just">
              <a:spcBef>
                <a:spcPts val="1200"/>
              </a:spcBef>
            </a:pPr>
            <a:r>
              <a:rPr lang="en-US" b="0" smtClean="0">
                <a:solidFill>
                  <a:srgbClr val="000000"/>
                </a:solidFill>
                <a:latin typeface="Times New Roman" pitchFamily="18" charset="0"/>
                <a:cs typeface="Times New Roman" pitchFamily="18" charset="0"/>
              </a:rPr>
              <a:t>MOH had a net of agencies from village to central. </a:t>
            </a:r>
          </a:p>
          <a:p>
            <a:pPr marL="0" indent="0" algn="just">
              <a:spcBef>
                <a:spcPts val="1200"/>
              </a:spcBef>
              <a:buNone/>
            </a:pPr>
            <a:r>
              <a:rPr lang="en-US" b="0" smtClean="0">
                <a:solidFill>
                  <a:srgbClr val="000000"/>
                </a:solidFill>
                <a:latin typeface="Times New Roman" pitchFamily="18" charset="0"/>
                <a:cs typeface="Times New Roman" pitchFamily="18" charset="0"/>
              </a:rPr>
              <a:t>    - Every village has at least one population staff </a:t>
            </a:r>
          </a:p>
          <a:p>
            <a:pPr marL="0" indent="0" algn="just">
              <a:spcBef>
                <a:spcPts val="1200"/>
              </a:spcBef>
              <a:buNone/>
            </a:pPr>
            <a:r>
              <a:rPr lang="en-US" b="0" smtClean="0">
                <a:solidFill>
                  <a:srgbClr val="000000"/>
                </a:solidFill>
                <a:latin typeface="Times New Roman" pitchFamily="18" charset="0"/>
                <a:cs typeface="Times New Roman" pitchFamily="18" charset="0"/>
              </a:rPr>
              <a:t>    - Every commune has one population official</a:t>
            </a:r>
            <a:endParaRPr lang="en-US" b="0">
              <a:solidFill>
                <a:srgbClr val="000000"/>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r>
              <a:rPr lang="en-US" smtClean="0"/>
              <a:t>___ ____________ ___</a:t>
            </a:r>
            <a:endParaRPr lang="en-US" dirty="0"/>
          </a:p>
        </p:txBody>
      </p:sp>
      <p:sp>
        <p:nvSpPr>
          <p:cNvPr id="5" name="Date Placeholder 4"/>
          <p:cNvSpPr>
            <a:spLocks noGrp="1"/>
          </p:cNvSpPr>
          <p:nvPr>
            <p:ph type="dt" sz="half" idx="11"/>
          </p:nvPr>
        </p:nvSpPr>
        <p:spPr/>
        <p:txBody>
          <a:bodyPr/>
          <a:lstStyle/>
          <a:p>
            <a:pPr>
              <a:defRPr/>
            </a:pPr>
            <a:r>
              <a:rPr lang="en-US" smtClean="0"/>
              <a:t>www.thmemgallery.com</a:t>
            </a:r>
            <a:endParaRPr lang="en-US" dirty="0"/>
          </a:p>
        </p:txBody>
      </p:sp>
      <p:sp>
        <p:nvSpPr>
          <p:cNvPr id="6" name="Footer Placeholder 5"/>
          <p:cNvSpPr>
            <a:spLocks noGrp="1"/>
          </p:cNvSpPr>
          <p:nvPr>
            <p:ph type="ftr" sz="quarter" idx="12"/>
          </p:nvPr>
        </p:nvSpPr>
        <p:spPr/>
        <p:txBody>
          <a:bodyPr/>
          <a:lstStyle/>
          <a:p>
            <a:pPr>
              <a:defRPr/>
            </a:pPr>
            <a:r>
              <a:rPr lang="en-US" smtClean="0"/>
              <a:t>Company Logo</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smtClean="0">
                <a:latin typeface="Arial" panose="020B0604020202020204" pitchFamily="34" charset="0"/>
                <a:cs typeface="Arial" panose="020B0604020202020204" pitchFamily="34" charset="0"/>
              </a:rPr>
              <a:t>Current situation of CRVS in Viet Nam </a:t>
            </a:r>
            <a:endParaRPr lang="en-US" sz="2000" dirty="0"/>
          </a:p>
        </p:txBody>
      </p:sp>
      <p:pic>
        <p:nvPicPr>
          <p:cNvPr id="7" name="Picture 50" descr="Logo_Chinhthuc"/>
          <p:cNvPicPr>
            <a:picLocks noChangeAspect="1" noChangeArrowheads="1"/>
          </p:cNvPicPr>
          <p:nvPr/>
        </p:nvPicPr>
        <p:blipFill>
          <a:blip r:embed="rId3" cstate="print"/>
          <a:srcRect/>
          <a:stretch>
            <a:fillRect/>
          </a:stretch>
        </p:blipFill>
        <p:spPr bwMode="auto">
          <a:xfrm>
            <a:off x="7848600" y="742950"/>
            <a:ext cx="409575" cy="409575"/>
          </a:xfrm>
          <a:prstGeom prst="rect">
            <a:avLst/>
          </a:prstGeom>
          <a:noFill/>
          <a:ln w="9525">
            <a:noFill/>
            <a:miter lim="800000"/>
            <a:headEnd/>
            <a:tailEnd/>
          </a:ln>
        </p:spPr>
      </p:pic>
      <p:sp>
        <p:nvSpPr>
          <p:cNvPr id="6" name="Content Placeholder 3"/>
          <p:cNvSpPr>
            <a:spLocks noGrp="1"/>
          </p:cNvSpPr>
          <p:nvPr>
            <p:ph idx="1"/>
          </p:nvPr>
        </p:nvSpPr>
        <p:spPr>
          <a:xfrm>
            <a:off x="204569" y="1143000"/>
            <a:ext cx="8526079" cy="5432426"/>
          </a:xfrm>
        </p:spPr>
        <p:txBody>
          <a:bodyPr>
            <a:noAutofit/>
          </a:bodyPr>
          <a:lstStyle/>
          <a:p>
            <a:pPr marL="0" algn="just">
              <a:spcBef>
                <a:spcPts val="1200"/>
              </a:spcBef>
            </a:pPr>
            <a:r>
              <a:rPr lang="en-US" b="0" smtClean="0">
                <a:solidFill>
                  <a:srgbClr val="000000"/>
                </a:solidFill>
                <a:latin typeface="Times New Roman" pitchFamily="18" charset="0"/>
                <a:cs typeface="Times New Roman" pitchFamily="18" charset="0"/>
              </a:rPr>
              <a:t>There is diffirence about data of population and birth and death between GSO and MOH and MOJ</a:t>
            </a:r>
          </a:p>
          <a:p>
            <a:pPr marL="0" algn="just">
              <a:spcBef>
                <a:spcPts val="1200"/>
              </a:spcBef>
            </a:pPr>
            <a:r>
              <a:rPr lang="en-US" b="0" smtClean="0">
                <a:solidFill>
                  <a:srgbClr val="000000"/>
                </a:solidFill>
                <a:latin typeface="Times New Roman" pitchFamily="18" charset="0"/>
                <a:cs typeface="Times New Roman" pitchFamily="18" charset="0"/>
              </a:rPr>
              <a:t>Data on population of GSO is used for distribution of budget for all provinces and districts</a:t>
            </a:r>
          </a:p>
          <a:p>
            <a:pPr marL="0" algn="just">
              <a:spcBef>
                <a:spcPts val="1200"/>
              </a:spcBef>
            </a:pPr>
            <a:r>
              <a:rPr lang="en-US" b="0" smtClean="0">
                <a:solidFill>
                  <a:srgbClr val="000000"/>
                </a:solidFill>
                <a:latin typeface="Times New Roman" pitchFamily="18" charset="0"/>
                <a:cs typeface="Times New Roman" pitchFamily="18" charset="0"/>
              </a:rPr>
              <a:t>Data on birth and death of GSO is considered as legal and official data for making socio-economic policies</a:t>
            </a:r>
          </a:p>
          <a:p>
            <a:pPr marL="0" algn="just">
              <a:spcBef>
                <a:spcPts val="1200"/>
              </a:spcBef>
              <a:buNone/>
            </a:pPr>
            <a:endParaRPr lang="en-US" b="0" dirty="0">
              <a:solidFill>
                <a:srgbClr val="000000"/>
              </a:solidFill>
              <a:latin typeface="Times New Roman" pitchFamily="18" charset="0"/>
              <a:cs typeface="Times New Roman" pitchFamily="18" charset="0"/>
            </a:endParaRPr>
          </a:p>
          <a:p>
            <a:pPr marL="0" algn="just">
              <a:spcBef>
                <a:spcPts val="1200"/>
              </a:spcBef>
            </a:pPr>
            <a:endParaRPr lang="en-US" b="0" dirty="0" smtClean="0">
              <a:solidFill>
                <a:srgbClr val="000000"/>
              </a:solidFill>
              <a:latin typeface="Times New Roman" pitchFamily="18" charset="0"/>
              <a:cs typeface="Times New Roman" pitchFamily="18" charset="0"/>
            </a:endParaRPr>
          </a:p>
          <a:p>
            <a:pPr marL="0" algn="just">
              <a:spcBef>
                <a:spcPts val="1200"/>
              </a:spcBef>
            </a:pPr>
            <a:endParaRPr lang="en-US" b="0" dirty="0" smtClean="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679600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569" y="114993"/>
            <a:ext cx="7391400" cy="563563"/>
          </a:xfrm>
        </p:spPr>
        <p:txBody>
          <a:bodyPr/>
          <a:lstStyle/>
          <a:p>
            <a:r>
              <a:rPr lang="en-US" sz="2800" dirty="0">
                <a:latin typeface="Arial" panose="020B0604020202020204" pitchFamily="34" charset="0"/>
                <a:cs typeface="Arial" panose="020B0604020202020204" pitchFamily="34" charset="0"/>
              </a:rPr>
              <a:t>Difficulties and Challenges </a:t>
            </a:r>
            <a:endParaRPr lang="en-US" sz="2000" dirty="0"/>
          </a:p>
        </p:txBody>
      </p:sp>
      <p:pic>
        <p:nvPicPr>
          <p:cNvPr id="7" name="Picture 50" descr="Logo_Chinhthuc"/>
          <p:cNvPicPr>
            <a:picLocks noChangeAspect="1" noChangeArrowheads="1"/>
          </p:cNvPicPr>
          <p:nvPr/>
        </p:nvPicPr>
        <p:blipFill>
          <a:blip r:embed="rId3" cstate="print"/>
          <a:srcRect/>
          <a:stretch>
            <a:fillRect/>
          </a:stretch>
        </p:blipFill>
        <p:spPr bwMode="auto">
          <a:xfrm>
            <a:off x="7848600" y="742950"/>
            <a:ext cx="409575" cy="409575"/>
          </a:xfrm>
          <a:prstGeom prst="rect">
            <a:avLst/>
          </a:prstGeom>
          <a:noFill/>
          <a:ln w="9525">
            <a:noFill/>
            <a:miter lim="800000"/>
            <a:headEnd/>
            <a:tailEnd/>
          </a:ln>
        </p:spPr>
      </p:pic>
      <p:sp>
        <p:nvSpPr>
          <p:cNvPr id="6" name="Content Placeholder 3"/>
          <p:cNvSpPr>
            <a:spLocks noGrp="1"/>
          </p:cNvSpPr>
          <p:nvPr>
            <p:ph idx="1"/>
          </p:nvPr>
        </p:nvSpPr>
        <p:spPr>
          <a:xfrm>
            <a:off x="204569" y="1143000"/>
            <a:ext cx="8526079" cy="5432426"/>
          </a:xfrm>
        </p:spPr>
        <p:txBody>
          <a:bodyPr>
            <a:noAutofit/>
          </a:bodyPr>
          <a:lstStyle/>
          <a:p>
            <a:pPr algn="just">
              <a:spcBef>
                <a:spcPts val="1200"/>
              </a:spcBef>
              <a:buFont typeface="Wingdings" panose="05000000000000000000" pitchFamily="2" charset="2"/>
              <a:buChar char="ü"/>
            </a:pPr>
            <a:r>
              <a:rPr lang="en-US" b="0" smtClean="0">
                <a:solidFill>
                  <a:srgbClr val="000000"/>
                </a:solidFill>
                <a:latin typeface="Arial" panose="020B0604020202020204" pitchFamily="34" charset="0"/>
                <a:cs typeface="Arial" panose="020B0604020202020204" pitchFamily="34" charset="0"/>
              </a:rPr>
              <a:t>Civil registration system is thinked that uncomplete, especially data on birth and death</a:t>
            </a:r>
          </a:p>
          <a:p>
            <a:pPr algn="just">
              <a:spcBef>
                <a:spcPts val="1200"/>
              </a:spcBef>
              <a:buFont typeface="Wingdings" panose="05000000000000000000" pitchFamily="2" charset="2"/>
              <a:buChar char="ü"/>
            </a:pPr>
            <a:r>
              <a:rPr lang="en-US" b="0" smtClean="0">
                <a:solidFill>
                  <a:srgbClr val="000000"/>
                </a:solidFill>
                <a:latin typeface="Arial" panose="020B0604020202020204" pitchFamily="34" charset="0"/>
                <a:cs typeface="Arial" panose="020B0604020202020204" pitchFamily="34" charset="0"/>
              </a:rPr>
              <a:t>Almost newborns and die few hours and few days after giving birth are not registered</a:t>
            </a:r>
            <a:endParaRPr lang="en-US" b="0" dirty="0">
              <a:solidFill>
                <a:srgbClr val="000000"/>
              </a:solidFill>
              <a:latin typeface="Arial" panose="020B0604020202020204" pitchFamily="34" charset="0"/>
              <a:cs typeface="Arial" panose="020B0604020202020204" pitchFamily="34" charset="0"/>
            </a:endParaRPr>
          </a:p>
          <a:p>
            <a:pPr algn="just">
              <a:spcBef>
                <a:spcPts val="1200"/>
              </a:spcBef>
              <a:buFont typeface="Wingdings" panose="05000000000000000000" pitchFamily="2" charset="2"/>
              <a:buChar char="ü"/>
            </a:pPr>
            <a:r>
              <a:rPr lang="en-US" b="0" dirty="0">
                <a:solidFill>
                  <a:srgbClr val="000000"/>
                </a:solidFill>
                <a:latin typeface="Arial" panose="020B0604020202020204" pitchFamily="34" charset="0"/>
                <a:cs typeface="Arial" panose="020B0604020202020204" pitchFamily="34" charset="0"/>
              </a:rPr>
              <a:t>Coordination and sharing </a:t>
            </a:r>
            <a:r>
              <a:rPr lang="en-US" b="0">
                <a:solidFill>
                  <a:srgbClr val="000000"/>
                </a:solidFill>
                <a:latin typeface="Arial" panose="020B0604020202020204" pitchFamily="34" charset="0"/>
                <a:cs typeface="Arial" panose="020B0604020202020204" pitchFamily="34" charset="0"/>
              </a:rPr>
              <a:t>of </a:t>
            </a:r>
            <a:r>
              <a:rPr lang="en-US" b="0" smtClean="0">
                <a:solidFill>
                  <a:srgbClr val="000000"/>
                </a:solidFill>
                <a:latin typeface="Arial" panose="020B0604020202020204" pitchFamily="34" charset="0"/>
                <a:cs typeface="Arial" panose="020B0604020202020204" pitchFamily="34" charset="0"/>
              </a:rPr>
              <a:t>data </a:t>
            </a:r>
            <a:r>
              <a:rPr lang="en-US" b="0" dirty="0">
                <a:solidFill>
                  <a:srgbClr val="000000"/>
                </a:solidFill>
                <a:latin typeface="Arial" panose="020B0604020202020204" pitchFamily="34" charset="0"/>
                <a:cs typeface="Arial" panose="020B0604020202020204" pitchFamily="34" charset="0"/>
              </a:rPr>
              <a:t>among ministries and branches in </a:t>
            </a:r>
            <a:r>
              <a:rPr lang="en-US" b="0" dirty="0" smtClean="0">
                <a:solidFill>
                  <a:srgbClr val="000000"/>
                </a:solidFill>
                <a:latin typeface="Arial" panose="020B0604020202020204" pitchFamily="34" charset="0"/>
                <a:cs typeface="Arial" panose="020B0604020202020204" pitchFamily="34" charset="0"/>
              </a:rPr>
              <a:t>CRVS </a:t>
            </a:r>
            <a:r>
              <a:rPr lang="en-US" b="0" dirty="0">
                <a:solidFill>
                  <a:srgbClr val="000000"/>
                </a:solidFill>
                <a:latin typeface="Arial" panose="020B0604020202020204" pitchFamily="34" charset="0"/>
                <a:cs typeface="Arial" panose="020B0604020202020204" pitchFamily="34" charset="0"/>
              </a:rPr>
              <a:t>are still limited</a:t>
            </a:r>
          </a:p>
          <a:p>
            <a:pPr algn="just">
              <a:spcBef>
                <a:spcPts val="1200"/>
              </a:spcBef>
              <a:buFont typeface="Wingdings" panose="05000000000000000000" pitchFamily="2" charset="2"/>
              <a:buChar char="ü"/>
            </a:pPr>
            <a:r>
              <a:rPr lang="en-US" b="0" smtClean="0">
                <a:solidFill>
                  <a:srgbClr val="000000"/>
                </a:solidFill>
                <a:latin typeface="Arial" panose="020B0604020202020204" pitchFamily="34" charset="0"/>
                <a:cs typeface="Arial" panose="020B0604020202020204" pitchFamily="34" charset="0"/>
              </a:rPr>
              <a:t>Evaluating completeness and reliability of data from civil registration is limited</a:t>
            </a:r>
            <a:endParaRPr lang="en-US" b="0" dirty="0">
              <a:solidFill>
                <a:srgbClr val="000000"/>
              </a:solidFill>
              <a:latin typeface="Arial" panose="020B0604020202020204" pitchFamily="34" charset="0"/>
              <a:cs typeface="Arial" panose="020B0604020202020204" pitchFamily="34" charset="0"/>
            </a:endParaRPr>
          </a:p>
          <a:p>
            <a:pPr algn="just">
              <a:spcBef>
                <a:spcPts val="1200"/>
              </a:spcBef>
              <a:buFont typeface="Wingdings" panose="05000000000000000000" pitchFamily="2" charset="2"/>
              <a:buChar char="ü"/>
            </a:pPr>
            <a:endParaRPr lang="en-US" b="0" dirty="0">
              <a:solidFill>
                <a:srgbClr val="000000"/>
              </a:solidFill>
              <a:latin typeface="Arial" panose="020B0604020202020204" pitchFamily="34" charset="0"/>
              <a:cs typeface="Arial" panose="020B0604020202020204" pitchFamily="34" charset="0"/>
            </a:endParaRPr>
          </a:p>
          <a:p>
            <a:pPr algn="just">
              <a:spcBef>
                <a:spcPts val="1200"/>
              </a:spcBef>
              <a:buFont typeface="Wingdings" panose="05000000000000000000" pitchFamily="2" charset="2"/>
              <a:buChar char="ü"/>
            </a:pPr>
            <a:endParaRPr lang="en-US" b="0" dirty="0" smtClean="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177473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6000" r="-6000"/>
          </a:stretch>
        </a:blipFill>
        <a:effectLst/>
      </p:bgPr>
    </p:bg>
    <p:spTree>
      <p:nvGrpSpPr>
        <p:cNvPr id="1" name=""/>
        <p:cNvGrpSpPr/>
        <p:nvPr/>
      </p:nvGrpSpPr>
      <p:grpSpPr>
        <a:xfrm>
          <a:off x="0" y="0"/>
          <a:ext cx="0" cy="0"/>
          <a:chOff x="0" y="0"/>
          <a:chExt cx="0" cy="0"/>
        </a:xfrm>
      </p:grpSpPr>
      <p:sp>
        <p:nvSpPr>
          <p:cNvPr id="86021" name="WordArt 5"/>
          <p:cNvSpPr>
            <a:spLocks noChangeArrowheads="1" noChangeShapeType="1" noTextEdit="1"/>
          </p:cNvSpPr>
          <p:nvPr/>
        </p:nvSpPr>
        <p:spPr bwMode="gray">
          <a:xfrm>
            <a:off x="4932363" y="2349500"/>
            <a:ext cx="3887787" cy="647700"/>
          </a:xfrm>
          <a:prstGeom prst="rect">
            <a:avLst/>
          </a:prstGeom>
        </p:spPr>
        <p:txBody>
          <a:bodyPr wrap="none" fromWordArt="1">
            <a:prstTxWarp prst="textDeflate">
              <a:avLst>
                <a:gd name="adj" fmla="val 0"/>
              </a:avLst>
            </a:prstTxWarp>
          </a:bodyPr>
          <a:lstStyle/>
          <a:p>
            <a:pPr algn="ctr"/>
            <a:r>
              <a:rPr lang="en-US" sz="3600" b="1" kern="10" dirty="0" smtClean="0">
                <a:ln w="19050">
                  <a:solidFill>
                    <a:schemeClr val="bg1"/>
                  </a:solidFill>
                  <a:round/>
                  <a:headEnd/>
                  <a:tailEnd/>
                </a:ln>
                <a:gradFill rotWithShape="1">
                  <a:gsLst>
                    <a:gs pos="0">
                      <a:schemeClr val="tx2"/>
                    </a:gs>
                    <a:gs pos="100000">
                      <a:schemeClr val="hlink"/>
                    </a:gs>
                  </a:gsLst>
                  <a:lin ang="0" scaled="1"/>
                </a:gradFill>
                <a:effectLst>
                  <a:outerShdw dist="63500" dir="2212194" algn="ctr" rotWithShape="0">
                    <a:srgbClr val="868686">
                      <a:alpha val="50000"/>
                    </a:srgbClr>
                  </a:outerShdw>
                </a:effectLst>
                <a:latin typeface="Arial"/>
                <a:cs typeface="Arial"/>
              </a:rPr>
              <a:t>Thank you for your attention</a:t>
            </a:r>
            <a:endParaRPr lang="en-US" sz="3600" b="1" kern="10" dirty="0">
              <a:ln w="19050">
                <a:solidFill>
                  <a:schemeClr val="bg1"/>
                </a:solidFill>
                <a:round/>
                <a:headEnd/>
                <a:tailEnd/>
              </a:ln>
              <a:gradFill rotWithShape="1">
                <a:gsLst>
                  <a:gs pos="0">
                    <a:schemeClr val="tx2"/>
                  </a:gs>
                  <a:gs pos="100000">
                    <a:schemeClr val="hlink"/>
                  </a:gs>
                </a:gsLst>
                <a:lin ang="0" scaled="1"/>
              </a:gradFill>
              <a:effectLst>
                <a:outerShdw dist="63500" dir="2212194" algn="ctr" rotWithShape="0">
                  <a:srgbClr val="868686">
                    <a:alpha val="50000"/>
                  </a:srgbClr>
                </a:outerShdw>
              </a:effectLst>
              <a:latin typeface="Arial"/>
              <a:cs typeface="Arial"/>
            </a:endParaRPr>
          </a:p>
        </p:txBody>
      </p:sp>
      <p:pic>
        <p:nvPicPr>
          <p:cNvPr id="35844" name="Picture 6" descr="Logo_Chinhthuc"/>
          <p:cNvPicPr>
            <a:picLocks noChangeAspect="1" noChangeArrowheads="1"/>
          </p:cNvPicPr>
          <p:nvPr/>
        </p:nvPicPr>
        <p:blipFill>
          <a:blip r:embed="rId3" cstate="print"/>
          <a:srcRect/>
          <a:stretch>
            <a:fillRect/>
          </a:stretch>
        </p:blipFill>
        <p:spPr bwMode="auto">
          <a:xfrm>
            <a:off x="2047875" y="3181350"/>
            <a:ext cx="1195388" cy="1195388"/>
          </a:xfrm>
          <a:prstGeom prst="rect">
            <a:avLst/>
          </a:prstGeom>
          <a:noFill/>
          <a:ln w="9525">
            <a:noFill/>
            <a:miter lim="800000"/>
            <a:headEnd/>
            <a:tailEnd/>
          </a:ln>
        </p:spPr>
      </p:pic>
      <p:pic>
        <p:nvPicPr>
          <p:cNvPr id="4" name="Content Placeholder 4" descr="zSDJ0.jpg"/>
          <p:cNvPicPr>
            <a:picLocks noChangeAspect="1"/>
          </p:cNvPicPr>
          <p:nvPr/>
        </p:nvPicPr>
        <p:blipFill>
          <a:blip r:embed="rId4" cstate="print">
            <a:extLst>
              <a:ext uri="{28A0092B-C50C-407E-A947-70E740481C1C}">
                <a14:useLocalDpi xmlns:a14="http://schemas.microsoft.com/office/drawing/2010/main" xmlns="" val="0"/>
              </a:ext>
            </a:extLst>
          </a:blip>
          <a:srcRect/>
          <a:stretch>
            <a:fillRect/>
          </a:stretch>
        </p:blipFill>
        <p:spPr bwMode="white">
          <a:xfrm>
            <a:off x="0" y="0"/>
            <a:ext cx="9144000" cy="6858000"/>
          </a:xfrm>
          <a:prstGeom prst="rect">
            <a:avLst/>
          </a:prstGeom>
          <a:noFill/>
          <a:ln w="9525">
            <a:noFill/>
            <a:miter lim="800000"/>
            <a:headEnd/>
            <a:tailEnd/>
          </a:ln>
        </p:spPr>
      </p:pic>
      <p:sp>
        <p:nvSpPr>
          <p:cNvPr id="5" name="Content Placeholder 2"/>
          <p:cNvSpPr txBox="1">
            <a:spLocks/>
          </p:cNvSpPr>
          <p:nvPr/>
        </p:nvSpPr>
        <p:spPr bwMode="auto">
          <a:xfrm>
            <a:off x="1600200" y="1752600"/>
            <a:ext cx="4953000" cy="2438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ea typeface="MS PGothic" panose="020B0600070205080204" pitchFamily="34" charset="-128"/>
              </a:defRPr>
            </a:lvl1pPr>
            <a:lvl2pPr marL="742950" indent="-285750">
              <a:spcBef>
                <a:spcPct val="20000"/>
              </a:spcBef>
              <a:buClr>
                <a:schemeClr val="tx1"/>
              </a:buClr>
              <a:buSzPct val="75000"/>
              <a:buChar char="–"/>
              <a:defRPr sz="2400">
                <a:solidFill>
                  <a:schemeClr val="tx1"/>
                </a:solidFill>
                <a:latin typeface="Arial" panose="020B0604020202020204" pitchFamily="34" charset="0"/>
                <a:ea typeface="MS PGothic" panose="020B0600070205080204" pitchFamily="34" charset="-128"/>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ea typeface="MS PGothic" panose="020B0600070205080204" pitchFamily="34" charset="-128"/>
              </a:defRPr>
            </a:lvl3pPr>
            <a:lvl4pPr marL="1600200" indent="-228600">
              <a:spcBef>
                <a:spcPct val="20000"/>
              </a:spcBef>
              <a:buClr>
                <a:schemeClr val="tx1"/>
              </a:buClr>
              <a:buSzPct val="80000"/>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lr>
                <a:schemeClr val="tx1"/>
              </a:buClr>
              <a:buSzPct val="65000"/>
              <a:buFont typeface="Wingdings" panose="05000000000000000000" pitchFamily="2" charset="2"/>
              <a:buChar char="l"/>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sz="2000">
                <a:solidFill>
                  <a:schemeClr val="tx1"/>
                </a:solidFill>
                <a:latin typeface="Arial" panose="020B0604020202020204" pitchFamily="34" charset="0"/>
                <a:ea typeface="MS PGothic" panose="020B0600070205080204" pitchFamily="34" charset="-128"/>
              </a:defRPr>
            </a:lvl9pPr>
          </a:lstStyle>
          <a:p>
            <a:pPr>
              <a:buFont typeface="Wingdings" panose="05000000000000000000" pitchFamily="2" charset="2"/>
              <a:buNone/>
            </a:pPr>
            <a:endParaRPr lang="en-US" altLang="en-US" dirty="0"/>
          </a:p>
          <a:p>
            <a:pPr>
              <a:buFont typeface="Wingdings" panose="05000000000000000000" pitchFamily="2" charset="2"/>
              <a:buNone/>
            </a:pPr>
            <a:endParaRPr lang="en-US" altLang="en-US" dirty="0"/>
          </a:p>
          <a:p>
            <a:pPr algn="ctr">
              <a:buFont typeface="Wingdings" panose="05000000000000000000" pitchFamily="2" charset="2"/>
              <a:buNone/>
            </a:pPr>
            <a:r>
              <a:rPr lang="en-US" altLang="en-US" sz="3200" b="1" i="1" dirty="0" smtClean="0">
                <a:solidFill>
                  <a:srgbClr val="00B050"/>
                </a:solidFill>
              </a:rPr>
              <a:t>THANKS!</a:t>
            </a:r>
            <a:endParaRPr lang="en-US" altLang="en-US" sz="3200" b="1" i="1" dirty="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6021"/>
                                        </p:tgtEl>
                                        <p:attrNameLst>
                                          <p:attrName>style.visibility</p:attrName>
                                        </p:attrNameLst>
                                      </p:cBhvr>
                                      <p:to>
                                        <p:strVal val="visible"/>
                                      </p:to>
                                    </p:set>
                                    <p:anim calcmode="lin" valueType="num">
                                      <p:cBhvr>
                                        <p:cTn id="7" dur="500" fill="hold"/>
                                        <p:tgtEl>
                                          <p:spTgt spid="86021"/>
                                        </p:tgtEl>
                                        <p:attrNameLst>
                                          <p:attrName>ppt_w</p:attrName>
                                        </p:attrNameLst>
                                      </p:cBhvr>
                                      <p:tavLst>
                                        <p:tav tm="0">
                                          <p:val>
                                            <p:fltVal val="0"/>
                                          </p:val>
                                        </p:tav>
                                        <p:tav tm="100000">
                                          <p:val>
                                            <p:strVal val="#ppt_w"/>
                                          </p:val>
                                        </p:tav>
                                      </p:tavLst>
                                    </p:anim>
                                    <p:anim calcmode="lin" valueType="num">
                                      <p:cBhvr>
                                        <p:cTn id="8" dur="500" fill="hold"/>
                                        <p:tgtEl>
                                          <p:spTgt spid="86021"/>
                                        </p:tgtEl>
                                        <p:attrNameLst>
                                          <p:attrName>ppt_h</p:attrName>
                                        </p:attrNameLst>
                                      </p:cBhvr>
                                      <p:tavLst>
                                        <p:tav tm="0">
                                          <p:val>
                                            <p:fltVal val="0"/>
                                          </p:val>
                                        </p:tav>
                                        <p:tav tm="100000">
                                          <p:val>
                                            <p:strVal val="#ppt_h"/>
                                          </p:val>
                                        </p:tav>
                                      </p:tavLst>
                                    </p:anim>
                                    <p:animEffect transition="in" filter="fade">
                                      <p:cBhvr>
                                        <p:cTn id="9" dur="500"/>
                                        <p:tgtEl>
                                          <p:spTgt spid="86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6000" r="-6000"/>
          </a:stretch>
        </a:blipFill>
        <a:effectLst/>
      </p:bgPr>
    </p:bg>
    <p:spTree>
      <p:nvGrpSpPr>
        <p:cNvPr id="1" name=""/>
        <p:cNvGrpSpPr/>
        <p:nvPr/>
      </p:nvGrpSpPr>
      <p:grpSpPr>
        <a:xfrm>
          <a:off x="0" y="0"/>
          <a:ext cx="0" cy="0"/>
          <a:chOff x="0" y="0"/>
          <a:chExt cx="0" cy="0"/>
        </a:xfrm>
      </p:grpSpPr>
      <p:sp>
        <p:nvSpPr>
          <p:cNvPr id="69639" name="Freeform 7"/>
          <p:cNvSpPr>
            <a:spLocks/>
          </p:cNvSpPr>
          <p:nvPr/>
        </p:nvSpPr>
        <p:spPr bwMode="gray">
          <a:xfrm>
            <a:off x="1371600" y="2057400"/>
            <a:ext cx="1066800" cy="1371600"/>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gs>
              <a:gs pos="100000">
                <a:schemeClr val="accent2">
                  <a:gamma/>
                  <a:tint val="63529"/>
                  <a:invGamma/>
                </a:schemeClr>
              </a:gs>
            </a:gsLst>
            <a:lin ang="0" scaled="1"/>
          </a:gradFill>
          <a:ln w="0">
            <a:noFill/>
            <a:prstDash val="solid"/>
            <a:round/>
            <a:headEnd/>
            <a:tailEnd/>
          </a:ln>
        </p:spPr>
        <p:txBody>
          <a:bodyPr/>
          <a:lstStyle/>
          <a:p>
            <a:pPr>
              <a:defRPr/>
            </a:pPr>
            <a:endParaRPr lang="en-US" dirty="0">
              <a:cs typeface="+mn-cs"/>
            </a:endParaRPr>
          </a:p>
        </p:txBody>
      </p:sp>
      <p:sp>
        <p:nvSpPr>
          <p:cNvPr id="18436" name="Rectangle 2"/>
          <p:cNvSpPr>
            <a:spLocks noGrp="1" noChangeArrowheads="1"/>
          </p:cNvSpPr>
          <p:nvPr>
            <p:ph type="title"/>
          </p:nvPr>
        </p:nvSpPr>
        <p:spPr>
          <a:xfrm>
            <a:off x="152400" y="152400"/>
            <a:ext cx="7391400" cy="563563"/>
          </a:xfrm>
        </p:spPr>
        <p:txBody>
          <a:bodyPr/>
          <a:lstStyle/>
          <a:p>
            <a:pPr eaLnBrk="1" hangingPunct="1"/>
            <a:r>
              <a:rPr lang="en-US" sz="3600" dirty="0" smtClean="0"/>
              <a:t>Main content</a:t>
            </a:r>
          </a:p>
        </p:txBody>
      </p:sp>
      <p:sp>
        <p:nvSpPr>
          <p:cNvPr id="18437" name="AutoShape 3"/>
          <p:cNvSpPr>
            <a:spLocks noChangeArrowheads="1"/>
          </p:cNvSpPr>
          <p:nvPr/>
        </p:nvSpPr>
        <p:spPr bwMode="auto">
          <a:xfrm>
            <a:off x="5493664" y="3276600"/>
            <a:ext cx="1209972" cy="2667000"/>
          </a:xfrm>
          <a:prstGeom prst="roundRect">
            <a:avLst>
              <a:gd name="adj" fmla="val 16667"/>
            </a:avLst>
          </a:prstGeom>
          <a:noFill/>
          <a:ln w="38100">
            <a:solidFill>
              <a:schemeClr val="tx1"/>
            </a:solidFill>
            <a:round/>
            <a:headEnd/>
            <a:tailEnd/>
          </a:ln>
        </p:spPr>
        <p:txBody>
          <a:bodyPr wrap="none" anchor="ctr"/>
          <a:lstStyle/>
          <a:p>
            <a:pPr algn="ctr" eaLnBrk="0" hangingPunct="0"/>
            <a:endParaRPr lang="en-US" dirty="0">
              <a:latin typeface="Verdana" pitchFamily="34" charset="0"/>
            </a:endParaRPr>
          </a:p>
        </p:txBody>
      </p:sp>
      <p:sp>
        <p:nvSpPr>
          <p:cNvPr id="18438" name="AutoShape 5"/>
          <p:cNvSpPr>
            <a:spLocks noChangeArrowheads="1"/>
          </p:cNvSpPr>
          <p:nvPr/>
        </p:nvSpPr>
        <p:spPr bwMode="auto">
          <a:xfrm>
            <a:off x="2222500" y="3288093"/>
            <a:ext cx="1243351" cy="2693193"/>
          </a:xfrm>
          <a:prstGeom prst="roundRect">
            <a:avLst>
              <a:gd name="adj" fmla="val 16667"/>
            </a:avLst>
          </a:prstGeom>
          <a:noFill/>
          <a:ln w="38100">
            <a:solidFill>
              <a:schemeClr val="tx1"/>
            </a:solidFill>
            <a:round/>
            <a:headEnd/>
            <a:tailEnd/>
          </a:ln>
        </p:spPr>
        <p:txBody>
          <a:bodyPr wrap="none" anchor="ctr"/>
          <a:lstStyle/>
          <a:p>
            <a:pPr algn="ctr" eaLnBrk="0" hangingPunct="0"/>
            <a:endParaRPr lang="en-US" dirty="0">
              <a:latin typeface="Verdana" pitchFamily="34" charset="0"/>
            </a:endParaRPr>
          </a:p>
        </p:txBody>
      </p:sp>
      <p:sp>
        <p:nvSpPr>
          <p:cNvPr id="18439" name="AutoShape 8"/>
          <p:cNvSpPr>
            <a:spLocks noChangeAspect="1" noChangeArrowheads="1" noTextEdit="1"/>
          </p:cNvSpPr>
          <p:nvPr/>
        </p:nvSpPr>
        <p:spPr bwMode="gray">
          <a:xfrm flipH="1">
            <a:off x="4868863" y="2843213"/>
            <a:ext cx="909637" cy="1244600"/>
          </a:xfrm>
          <a:prstGeom prst="rect">
            <a:avLst/>
          </a:prstGeom>
          <a:noFill/>
          <a:ln w="9525">
            <a:noFill/>
            <a:miter lim="800000"/>
            <a:headEnd/>
            <a:tailEnd/>
          </a:ln>
        </p:spPr>
        <p:txBody>
          <a:bodyPr/>
          <a:lstStyle/>
          <a:p>
            <a:endParaRPr lang="en-US" dirty="0"/>
          </a:p>
        </p:txBody>
      </p:sp>
      <p:sp>
        <p:nvSpPr>
          <p:cNvPr id="69641" name="Freeform 9"/>
          <p:cNvSpPr>
            <a:spLocks/>
          </p:cNvSpPr>
          <p:nvPr/>
        </p:nvSpPr>
        <p:spPr bwMode="gray">
          <a:xfrm flipH="1">
            <a:off x="6629400" y="2286000"/>
            <a:ext cx="903288" cy="1241425"/>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w="0">
            <a:noFill/>
            <a:prstDash val="solid"/>
            <a:round/>
            <a:headEnd/>
            <a:tailEnd/>
          </a:ln>
        </p:spPr>
        <p:txBody>
          <a:bodyPr/>
          <a:lstStyle/>
          <a:p>
            <a:pPr>
              <a:defRPr/>
            </a:pPr>
            <a:endParaRPr lang="en-US" dirty="0">
              <a:cs typeface="+mn-cs"/>
            </a:endParaRPr>
          </a:p>
        </p:txBody>
      </p:sp>
      <p:grpSp>
        <p:nvGrpSpPr>
          <p:cNvPr id="18441" name="Group 10"/>
          <p:cNvGrpSpPr>
            <a:grpSpLocks/>
          </p:cNvGrpSpPr>
          <p:nvPr/>
        </p:nvGrpSpPr>
        <p:grpSpPr bwMode="auto">
          <a:xfrm>
            <a:off x="2324100" y="1225550"/>
            <a:ext cx="5105400" cy="1601788"/>
            <a:chOff x="1997" y="1314"/>
            <a:chExt cx="1889" cy="1009"/>
          </a:xfrm>
        </p:grpSpPr>
        <p:grpSp>
          <p:nvGrpSpPr>
            <p:cNvPr id="18449" name="Group 11"/>
            <p:cNvGrpSpPr>
              <a:grpSpLocks/>
            </p:cNvGrpSpPr>
            <p:nvPr/>
          </p:nvGrpSpPr>
          <p:grpSpPr bwMode="auto">
            <a:xfrm>
              <a:off x="1997" y="1404"/>
              <a:ext cx="1889" cy="919"/>
              <a:chOff x="1973" y="1027"/>
              <a:chExt cx="1926" cy="937"/>
            </a:xfrm>
          </p:grpSpPr>
          <p:sp>
            <p:nvSpPr>
              <p:cNvPr id="69644" name="Oval 12"/>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w="9525">
                <a:noFill/>
                <a:round/>
                <a:headEnd/>
                <a:tailEnd/>
              </a:ln>
              <a:effectLst/>
            </p:spPr>
            <p:txBody>
              <a:bodyPr wrap="none" anchor="ctr"/>
              <a:lstStyle/>
              <a:p>
                <a:pPr>
                  <a:defRPr/>
                </a:pPr>
                <a:endParaRPr lang="en-US" dirty="0">
                  <a:cs typeface="+mn-cs"/>
                </a:endParaRPr>
              </a:p>
            </p:txBody>
          </p:sp>
          <p:sp>
            <p:nvSpPr>
              <p:cNvPr id="69645" name="Oval 13"/>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w="9525">
                <a:noFill/>
                <a:round/>
                <a:headEnd/>
                <a:tailEnd/>
              </a:ln>
              <a:effectLst/>
            </p:spPr>
            <p:txBody>
              <a:bodyPr wrap="none" anchor="ctr"/>
              <a:lstStyle/>
              <a:p>
                <a:pPr>
                  <a:defRPr/>
                </a:pPr>
                <a:endParaRPr lang="en-US" dirty="0">
                  <a:cs typeface="+mn-cs"/>
                </a:endParaRPr>
              </a:p>
            </p:txBody>
          </p:sp>
        </p:grpSp>
        <p:sp>
          <p:nvSpPr>
            <p:cNvPr id="69646" name="Oval 14"/>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w="9525" algn="ctr">
              <a:noFill/>
              <a:round/>
              <a:headEnd/>
              <a:tailEnd/>
            </a:ln>
            <a:effectLst/>
          </p:spPr>
          <p:txBody>
            <a:bodyPr vert="eaVert" wrap="none" anchor="ctr"/>
            <a:lstStyle/>
            <a:p>
              <a:pPr>
                <a:defRPr/>
              </a:pPr>
              <a:endParaRPr lang="en-US" dirty="0">
                <a:cs typeface="+mn-cs"/>
              </a:endParaRPr>
            </a:p>
          </p:txBody>
        </p:sp>
        <p:sp>
          <p:nvSpPr>
            <p:cNvPr id="69647" name="Oval 15"/>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w="9525" algn="ctr">
              <a:noFill/>
              <a:round/>
              <a:headEnd/>
              <a:tailEnd/>
            </a:ln>
            <a:effectLst/>
          </p:spPr>
          <p:txBody>
            <a:bodyPr vert="eaVert" wrap="none" anchor="ctr"/>
            <a:lstStyle/>
            <a:p>
              <a:pPr>
                <a:defRPr/>
              </a:pPr>
              <a:endParaRPr lang="en-US" dirty="0">
                <a:cs typeface="+mn-cs"/>
              </a:endParaRPr>
            </a:p>
          </p:txBody>
        </p:sp>
        <p:sp>
          <p:nvSpPr>
            <p:cNvPr id="69648" name="Oval 16"/>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w="9525" algn="ctr">
              <a:noFill/>
              <a:round/>
              <a:headEnd/>
              <a:tailEnd/>
            </a:ln>
            <a:effectLst/>
          </p:spPr>
          <p:txBody>
            <a:bodyPr vert="eaVert" wrap="none" anchor="ctr"/>
            <a:lstStyle/>
            <a:p>
              <a:pPr>
                <a:defRPr/>
              </a:pPr>
              <a:endParaRPr lang="en-US" dirty="0">
                <a:cs typeface="+mn-cs"/>
              </a:endParaRPr>
            </a:p>
          </p:txBody>
        </p:sp>
        <p:sp>
          <p:nvSpPr>
            <p:cNvPr id="69649" name="Oval 17"/>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w="9525" algn="ctr">
              <a:noFill/>
              <a:round/>
              <a:headEnd/>
              <a:tailEnd/>
            </a:ln>
            <a:effectLst/>
          </p:spPr>
          <p:txBody>
            <a:bodyPr vert="eaVert" wrap="none" anchor="ctr"/>
            <a:lstStyle/>
            <a:p>
              <a:pPr>
                <a:defRPr/>
              </a:pPr>
              <a:endParaRPr lang="en-US" dirty="0">
                <a:cs typeface="+mn-cs"/>
              </a:endParaRPr>
            </a:p>
          </p:txBody>
        </p:sp>
      </p:grpSp>
      <p:sp>
        <p:nvSpPr>
          <p:cNvPr id="18442" name="Text Box 18"/>
          <p:cNvSpPr txBox="1">
            <a:spLocks noChangeArrowheads="1"/>
          </p:cNvSpPr>
          <p:nvPr/>
        </p:nvSpPr>
        <p:spPr bwMode="auto">
          <a:xfrm>
            <a:off x="3578254" y="1623851"/>
            <a:ext cx="2698750" cy="584775"/>
          </a:xfrm>
          <a:prstGeom prst="rect">
            <a:avLst/>
          </a:prstGeom>
          <a:noFill/>
          <a:ln w="9525" algn="ctr">
            <a:noFill/>
            <a:miter lim="800000"/>
            <a:headEnd/>
            <a:tailEnd/>
          </a:ln>
        </p:spPr>
        <p:txBody>
          <a:bodyPr>
            <a:spAutoFit/>
          </a:bodyPr>
          <a:lstStyle/>
          <a:p>
            <a:pPr algn="ctr" eaLnBrk="0" hangingPunct="0"/>
            <a:r>
              <a:rPr lang="en-US" sz="3200" b="1" dirty="0" smtClean="0">
                <a:solidFill>
                  <a:srgbClr val="002060"/>
                </a:solidFill>
              </a:rPr>
              <a:t>Components</a:t>
            </a:r>
            <a:endParaRPr lang="en-US" sz="3200" b="1" dirty="0">
              <a:solidFill>
                <a:srgbClr val="002060"/>
              </a:solidFill>
            </a:endParaRPr>
          </a:p>
        </p:txBody>
      </p:sp>
      <p:sp>
        <p:nvSpPr>
          <p:cNvPr id="18443" name="Text Box 19"/>
          <p:cNvSpPr txBox="1">
            <a:spLocks noChangeArrowheads="1"/>
          </p:cNvSpPr>
          <p:nvPr/>
        </p:nvSpPr>
        <p:spPr bwMode="auto">
          <a:xfrm>
            <a:off x="3829724" y="4198233"/>
            <a:ext cx="1354874" cy="923330"/>
          </a:xfrm>
          <a:prstGeom prst="rect">
            <a:avLst/>
          </a:prstGeom>
          <a:noFill/>
          <a:ln w="9525">
            <a:noFill/>
            <a:miter lim="800000"/>
            <a:headEnd/>
            <a:tailEnd/>
          </a:ln>
        </p:spPr>
        <p:txBody>
          <a:bodyPr wrap="square">
            <a:spAutoFit/>
          </a:bodyPr>
          <a:lstStyle/>
          <a:p>
            <a:pPr algn="ctr" eaLnBrk="0" hangingPunct="0"/>
            <a:r>
              <a:rPr lang="en-US" b="1" dirty="0" smtClean="0">
                <a:solidFill>
                  <a:srgbClr val="000000"/>
                </a:solidFill>
              </a:rPr>
              <a:t>Resources of data		</a:t>
            </a:r>
            <a:endParaRPr lang="en-US" dirty="0"/>
          </a:p>
        </p:txBody>
      </p:sp>
      <p:sp>
        <p:nvSpPr>
          <p:cNvPr id="18445" name="AutoShape 5"/>
          <p:cNvSpPr>
            <a:spLocks noChangeArrowheads="1"/>
          </p:cNvSpPr>
          <p:nvPr/>
        </p:nvSpPr>
        <p:spPr bwMode="auto">
          <a:xfrm>
            <a:off x="617756" y="3314809"/>
            <a:ext cx="1206500" cy="2667000"/>
          </a:xfrm>
          <a:prstGeom prst="roundRect">
            <a:avLst>
              <a:gd name="adj" fmla="val 16667"/>
            </a:avLst>
          </a:prstGeom>
          <a:noFill/>
          <a:ln w="38100">
            <a:solidFill>
              <a:schemeClr val="tx1"/>
            </a:solidFill>
            <a:round/>
            <a:headEnd/>
            <a:tailEnd/>
          </a:ln>
        </p:spPr>
        <p:txBody>
          <a:bodyPr wrap="none" anchor="ctr"/>
          <a:lstStyle/>
          <a:p>
            <a:pPr algn="ctr" eaLnBrk="0" hangingPunct="0"/>
            <a:endParaRPr lang="en-US" dirty="0">
              <a:latin typeface="Verdana" pitchFamily="34" charset="0"/>
            </a:endParaRPr>
          </a:p>
        </p:txBody>
      </p:sp>
      <p:sp>
        <p:nvSpPr>
          <p:cNvPr id="18446" name="Text Box 19"/>
          <p:cNvSpPr txBox="1">
            <a:spLocks noChangeArrowheads="1"/>
          </p:cNvSpPr>
          <p:nvPr/>
        </p:nvSpPr>
        <p:spPr bwMode="auto">
          <a:xfrm>
            <a:off x="475667" y="4071265"/>
            <a:ext cx="1519177" cy="677108"/>
          </a:xfrm>
          <a:prstGeom prst="rect">
            <a:avLst/>
          </a:prstGeom>
          <a:noFill/>
          <a:ln w="9525">
            <a:noFill/>
            <a:miter lim="800000"/>
            <a:headEnd/>
            <a:tailEnd/>
          </a:ln>
        </p:spPr>
        <p:txBody>
          <a:bodyPr wrap="square">
            <a:spAutoFit/>
          </a:bodyPr>
          <a:lstStyle/>
          <a:p>
            <a:pPr algn="ctr" eaLnBrk="0" hangingPunct="0"/>
            <a:r>
              <a:rPr lang="en-US" b="1" smtClean="0">
                <a:solidFill>
                  <a:srgbClr val="000000"/>
                </a:solidFill>
              </a:rPr>
              <a:t>Background </a:t>
            </a:r>
            <a:endParaRPr lang="en-US" smtClean="0"/>
          </a:p>
          <a:p>
            <a:pPr eaLnBrk="0" hangingPunct="0"/>
            <a:endParaRPr lang="en-US" sz="2000" dirty="0"/>
          </a:p>
        </p:txBody>
      </p:sp>
      <p:sp>
        <p:nvSpPr>
          <p:cNvPr id="18447" name="Text Box 19"/>
          <p:cNvSpPr txBox="1">
            <a:spLocks noChangeArrowheads="1"/>
          </p:cNvSpPr>
          <p:nvPr/>
        </p:nvSpPr>
        <p:spPr bwMode="auto">
          <a:xfrm>
            <a:off x="2133600" y="3995416"/>
            <a:ext cx="1425583" cy="1754326"/>
          </a:xfrm>
          <a:prstGeom prst="rect">
            <a:avLst/>
          </a:prstGeom>
          <a:noFill/>
          <a:ln w="9525">
            <a:noFill/>
            <a:miter lim="800000"/>
            <a:headEnd/>
            <a:tailEnd/>
          </a:ln>
        </p:spPr>
        <p:txBody>
          <a:bodyPr wrap="square">
            <a:spAutoFit/>
          </a:bodyPr>
          <a:lstStyle/>
          <a:p>
            <a:pPr algn="ctr" eaLnBrk="0" hangingPunct="0"/>
            <a:endParaRPr lang="en-US" b="1" dirty="0" smtClean="0">
              <a:solidFill>
                <a:srgbClr val="000000"/>
              </a:solidFill>
            </a:endParaRPr>
          </a:p>
          <a:p>
            <a:pPr algn="ctr" eaLnBrk="0" hangingPunct="0"/>
            <a:r>
              <a:rPr lang="en-US" b="1" smtClean="0">
                <a:solidFill>
                  <a:srgbClr val="000000"/>
                </a:solidFill>
              </a:rPr>
              <a:t>Legal </a:t>
            </a:r>
          </a:p>
          <a:p>
            <a:pPr algn="ctr" eaLnBrk="0" hangingPunct="0"/>
            <a:r>
              <a:rPr lang="en-US" b="1" smtClean="0">
                <a:solidFill>
                  <a:srgbClr val="000000"/>
                </a:solidFill>
              </a:rPr>
              <a:t>Framework</a:t>
            </a:r>
            <a:r>
              <a:rPr lang="en-US" b="1" dirty="0" smtClean="0">
                <a:solidFill>
                  <a:srgbClr val="000000"/>
                </a:solidFill>
              </a:rPr>
              <a:t>	</a:t>
            </a:r>
            <a:endParaRPr lang="en-US" dirty="0" smtClean="0"/>
          </a:p>
          <a:p>
            <a:pPr algn="ctr" eaLnBrk="0" hangingPunct="0"/>
            <a:endParaRPr lang="en-US" b="1" dirty="0" smtClean="0">
              <a:solidFill>
                <a:srgbClr val="000000"/>
              </a:solidFill>
            </a:endParaRPr>
          </a:p>
          <a:p>
            <a:pPr algn="ctr" eaLnBrk="0" hangingPunct="0"/>
            <a:endParaRPr lang="en-US" dirty="0"/>
          </a:p>
        </p:txBody>
      </p:sp>
      <p:pic>
        <p:nvPicPr>
          <p:cNvPr id="18448" name="Picture 50" descr="Logo_Chinhthuc"/>
          <p:cNvPicPr>
            <a:picLocks noChangeAspect="1" noChangeArrowheads="1"/>
          </p:cNvPicPr>
          <p:nvPr/>
        </p:nvPicPr>
        <p:blipFill>
          <a:blip r:embed="rId4" cstate="print"/>
          <a:srcRect/>
          <a:stretch>
            <a:fillRect/>
          </a:stretch>
        </p:blipFill>
        <p:spPr bwMode="auto">
          <a:xfrm>
            <a:off x="7848600" y="742950"/>
            <a:ext cx="409575" cy="409575"/>
          </a:xfrm>
          <a:prstGeom prst="rect">
            <a:avLst/>
          </a:prstGeom>
          <a:noFill/>
          <a:ln w="9525">
            <a:noFill/>
            <a:miter lim="800000"/>
            <a:headEnd/>
            <a:tailEnd/>
          </a:ln>
        </p:spPr>
      </p:pic>
      <p:sp>
        <p:nvSpPr>
          <p:cNvPr id="23" name="Freeform 9"/>
          <p:cNvSpPr>
            <a:spLocks/>
          </p:cNvSpPr>
          <p:nvPr/>
        </p:nvSpPr>
        <p:spPr bwMode="gray">
          <a:xfrm flipH="1">
            <a:off x="4049713" y="2718204"/>
            <a:ext cx="685800" cy="762000"/>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w="0">
            <a:noFill/>
            <a:prstDash val="solid"/>
            <a:round/>
            <a:headEnd/>
            <a:tailEnd/>
          </a:ln>
        </p:spPr>
        <p:txBody>
          <a:bodyPr/>
          <a:lstStyle/>
          <a:p>
            <a:pPr>
              <a:defRPr/>
            </a:pPr>
            <a:endParaRPr lang="en-US" dirty="0">
              <a:cs typeface="+mn-cs"/>
            </a:endParaRPr>
          </a:p>
        </p:txBody>
      </p:sp>
      <p:sp>
        <p:nvSpPr>
          <p:cNvPr id="25" name="AutoShape 3"/>
          <p:cNvSpPr>
            <a:spLocks noChangeArrowheads="1"/>
          </p:cNvSpPr>
          <p:nvPr/>
        </p:nvSpPr>
        <p:spPr bwMode="auto">
          <a:xfrm>
            <a:off x="3844338" y="3314287"/>
            <a:ext cx="1306507" cy="2667000"/>
          </a:xfrm>
          <a:prstGeom prst="roundRect">
            <a:avLst>
              <a:gd name="adj" fmla="val 16667"/>
            </a:avLst>
          </a:prstGeom>
          <a:noFill/>
          <a:ln w="38100">
            <a:solidFill>
              <a:schemeClr val="tx1"/>
            </a:solidFill>
            <a:round/>
            <a:headEnd/>
            <a:tailEnd/>
          </a:ln>
        </p:spPr>
        <p:txBody>
          <a:bodyPr wrap="none" anchor="ctr"/>
          <a:lstStyle/>
          <a:p>
            <a:pPr algn="ctr" eaLnBrk="0" hangingPunct="0"/>
            <a:endParaRPr lang="en-US" dirty="0">
              <a:latin typeface="Verdana" pitchFamily="34" charset="0"/>
            </a:endParaRPr>
          </a:p>
        </p:txBody>
      </p:sp>
      <p:sp>
        <p:nvSpPr>
          <p:cNvPr id="26" name="Freeform 7"/>
          <p:cNvSpPr>
            <a:spLocks/>
          </p:cNvSpPr>
          <p:nvPr/>
        </p:nvSpPr>
        <p:spPr bwMode="gray">
          <a:xfrm>
            <a:off x="3048000" y="2667000"/>
            <a:ext cx="457200" cy="762000"/>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accent2"/>
              </a:gs>
              <a:gs pos="100000">
                <a:schemeClr val="accent2">
                  <a:gamma/>
                  <a:tint val="63529"/>
                  <a:invGamma/>
                </a:schemeClr>
              </a:gs>
            </a:gsLst>
            <a:lin ang="0" scaled="1"/>
          </a:gradFill>
          <a:ln w="0">
            <a:noFill/>
            <a:prstDash val="solid"/>
            <a:round/>
            <a:headEnd/>
            <a:tailEnd/>
          </a:ln>
        </p:spPr>
        <p:txBody>
          <a:bodyPr/>
          <a:lstStyle/>
          <a:p>
            <a:pPr>
              <a:defRPr/>
            </a:pPr>
            <a:endParaRPr lang="en-US" dirty="0">
              <a:cs typeface="+mn-cs"/>
            </a:endParaRPr>
          </a:p>
        </p:txBody>
      </p:sp>
      <p:sp>
        <p:nvSpPr>
          <p:cNvPr id="30" name="Text Box 19"/>
          <p:cNvSpPr txBox="1">
            <a:spLocks noChangeArrowheads="1"/>
          </p:cNvSpPr>
          <p:nvPr/>
        </p:nvSpPr>
        <p:spPr bwMode="auto">
          <a:xfrm>
            <a:off x="5508052" y="3657139"/>
            <a:ext cx="1289869" cy="1477328"/>
          </a:xfrm>
          <a:prstGeom prst="rect">
            <a:avLst/>
          </a:prstGeom>
          <a:noFill/>
          <a:ln w="9525">
            <a:noFill/>
            <a:miter lim="800000"/>
            <a:headEnd/>
            <a:tailEnd/>
          </a:ln>
        </p:spPr>
        <p:txBody>
          <a:bodyPr wrap="square">
            <a:spAutoFit/>
          </a:bodyPr>
          <a:lstStyle/>
          <a:p>
            <a:pPr algn="ctr" eaLnBrk="0" hangingPunct="0"/>
            <a:r>
              <a:rPr lang="en-US" b="1" dirty="0" smtClean="0">
                <a:solidFill>
                  <a:srgbClr val="000000"/>
                </a:solidFill>
              </a:rPr>
              <a:t>Current situation </a:t>
            </a:r>
            <a:r>
              <a:rPr lang="en-US" b="1" smtClean="0">
                <a:solidFill>
                  <a:srgbClr val="000000"/>
                </a:solidFill>
              </a:rPr>
              <a:t>of  </a:t>
            </a:r>
            <a:r>
              <a:rPr lang="en-US" b="1" dirty="0" smtClean="0">
                <a:solidFill>
                  <a:srgbClr val="000000"/>
                </a:solidFill>
              </a:rPr>
              <a:t>CRVS in Vietnam</a:t>
            </a:r>
            <a:endParaRPr lang="en-US" dirty="0"/>
          </a:p>
        </p:txBody>
      </p:sp>
      <p:sp>
        <p:nvSpPr>
          <p:cNvPr id="27" name="Freeform 9"/>
          <p:cNvSpPr>
            <a:spLocks/>
          </p:cNvSpPr>
          <p:nvPr/>
        </p:nvSpPr>
        <p:spPr bwMode="gray">
          <a:xfrm flipH="1">
            <a:off x="5467187" y="2695575"/>
            <a:ext cx="685800" cy="762000"/>
          </a:xfrm>
          <a:custGeom>
            <a:avLst/>
            <a:gdLst/>
            <a:ahLst/>
            <a:cxnLst>
              <a:cxn ang="0">
                <a:pos x="580" y="0"/>
              </a:cxn>
              <a:cxn ang="0">
                <a:pos x="578" y="90"/>
              </a:cxn>
              <a:cxn ang="0">
                <a:pos x="568" y="174"/>
              </a:cxn>
              <a:cxn ang="0">
                <a:pos x="552" y="252"/>
              </a:cxn>
              <a:cxn ang="0">
                <a:pos x="526" y="324"/>
              </a:cxn>
              <a:cxn ang="0">
                <a:pos x="494" y="390"/>
              </a:cxn>
              <a:cxn ang="0">
                <a:pos x="452" y="450"/>
              </a:cxn>
              <a:cxn ang="0">
                <a:pos x="402" y="508"/>
              </a:cxn>
              <a:cxn ang="0">
                <a:pos x="342" y="560"/>
              </a:cxn>
              <a:cxn ang="0">
                <a:pos x="270" y="610"/>
              </a:cxn>
              <a:cxn ang="0">
                <a:pos x="188" y="656"/>
              </a:cxn>
              <a:cxn ang="0">
                <a:pos x="188" y="798"/>
              </a:cxn>
              <a:cxn ang="0">
                <a:pos x="0" y="514"/>
              </a:cxn>
              <a:cxn ang="0">
                <a:pos x="188" y="230"/>
              </a:cxn>
              <a:cxn ang="0">
                <a:pos x="188" y="372"/>
              </a:cxn>
              <a:cxn ang="0">
                <a:pos x="224" y="368"/>
              </a:cxn>
              <a:cxn ang="0">
                <a:pos x="264" y="356"/>
              </a:cxn>
              <a:cxn ang="0">
                <a:pos x="306" y="336"/>
              </a:cxn>
              <a:cxn ang="0">
                <a:pos x="348" y="310"/>
              </a:cxn>
              <a:cxn ang="0">
                <a:pos x="392" y="280"/>
              </a:cxn>
              <a:cxn ang="0">
                <a:pos x="432" y="246"/>
              </a:cxn>
              <a:cxn ang="0">
                <a:pos x="472" y="208"/>
              </a:cxn>
              <a:cxn ang="0">
                <a:pos x="506" y="166"/>
              </a:cxn>
              <a:cxn ang="0">
                <a:pos x="536" y="124"/>
              </a:cxn>
              <a:cxn ang="0">
                <a:pos x="558" y="82"/>
              </a:cxn>
              <a:cxn ang="0">
                <a:pos x="574" y="40"/>
              </a:cxn>
              <a:cxn ang="0">
                <a:pos x="578" y="0"/>
              </a:cxn>
              <a:cxn ang="0">
                <a:pos x="580" y="0"/>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chemeClr val="hlink"/>
              </a:gs>
              <a:gs pos="100000">
                <a:schemeClr val="hlink">
                  <a:gamma/>
                  <a:tint val="31765"/>
                  <a:invGamma/>
                </a:schemeClr>
              </a:gs>
            </a:gsLst>
            <a:lin ang="0" scaled="1"/>
          </a:gradFill>
          <a:ln w="0">
            <a:noFill/>
            <a:prstDash val="solid"/>
            <a:round/>
            <a:headEnd/>
            <a:tailEnd/>
          </a:ln>
        </p:spPr>
        <p:txBody>
          <a:bodyPr/>
          <a:lstStyle/>
          <a:p>
            <a:pPr>
              <a:defRPr/>
            </a:pPr>
            <a:endParaRPr lang="en-US" dirty="0">
              <a:cs typeface="+mn-cs"/>
            </a:endParaRPr>
          </a:p>
        </p:txBody>
      </p:sp>
      <p:sp>
        <p:nvSpPr>
          <p:cNvPr id="28" name="Text Box 19"/>
          <p:cNvSpPr txBox="1">
            <a:spLocks noChangeArrowheads="1"/>
          </p:cNvSpPr>
          <p:nvPr/>
        </p:nvSpPr>
        <p:spPr bwMode="auto">
          <a:xfrm>
            <a:off x="7158499" y="4017193"/>
            <a:ext cx="1426439" cy="923330"/>
          </a:xfrm>
          <a:prstGeom prst="rect">
            <a:avLst/>
          </a:prstGeom>
          <a:noFill/>
          <a:ln w="9525">
            <a:noFill/>
            <a:miter lim="800000"/>
            <a:headEnd/>
            <a:tailEnd/>
          </a:ln>
        </p:spPr>
        <p:txBody>
          <a:bodyPr wrap="square">
            <a:spAutoFit/>
          </a:bodyPr>
          <a:lstStyle/>
          <a:p>
            <a:pPr algn="ctr" eaLnBrk="0" hangingPunct="0"/>
            <a:r>
              <a:rPr lang="en-US" b="1" dirty="0" smtClean="0">
                <a:solidFill>
                  <a:srgbClr val="000000"/>
                </a:solidFill>
              </a:rPr>
              <a:t>Difficulties and challenges</a:t>
            </a:r>
            <a:endParaRPr lang="en-US" dirty="0"/>
          </a:p>
        </p:txBody>
      </p:sp>
      <p:sp>
        <p:nvSpPr>
          <p:cNvPr id="29" name="AutoShape 3"/>
          <p:cNvSpPr>
            <a:spLocks noChangeArrowheads="1"/>
          </p:cNvSpPr>
          <p:nvPr/>
        </p:nvSpPr>
        <p:spPr bwMode="auto">
          <a:xfrm>
            <a:off x="7254054" y="3265710"/>
            <a:ext cx="1209972" cy="2667000"/>
          </a:xfrm>
          <a:prstGeom prst="roundRect">
            <a:avLst>
              <a:gd name="adj" fmla="val 16667"/>
            </a:avLst>
          </a:prstGeom>
          <a:noFill/>
          <a:ln w="38100">
            <a:solidFill>
              <a:schemeClr val="tx1"/>
            </a:solidFill>
            <a:round/>
            <a:headEnd/>
            <a:tailEnd/>
          </a:ln>
        </p:spPr>
        <p:txBody>
          <a:bodyPr wrap="none" anchor="ctr"/>
          <a:lstStyle/>
          <a:p>
            <a:pPr algn="ctr" eaLnBrk="0" hangingPunct="0"/>
            <a:endParaRPr lang="en-US" dirty="0">
              <a:latin typeface="Verdan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___ ____________ ___</a:t>
            </a:r>
            <a:endParaRPr lang="en-US" dirty="0"/>
          </a:p>
        </p:txBody>
      </p:sp>
      <p:sp>
        <p:nvSpPr>
          <p:cNvPr id="3" name="Date Placeholder 2"/>
          <p:cNvSpPr>
            <a:spLocks noGrp="1"/>
          </p:cNvSpPr>
          <p:nvPr>
            <p:ph type="dt" sz="half" idx="11"/>
          </p:nvPr>
        </p:nvSpPr>
        <p:spPr/>
        <p:txBody>
          <a:bodyPr/>
          <a:lstStyle/>
          <a:p>
            <a:pPr>
              <a:defRPr/>
            </a:pPr>
            <a:r>
              <a:rPr lang="en-US" smtClean="0"/>
              <a:t>www.thmemgallery.com</a:t>
            </a:r>
            <a:endParaRPr lang="en-US" dirty="0"/>
          </a:p>
        </p:txBody>
      </p:sp>
      <p:sp>
        <p:nvSpPr>
          <p:cNvPr id="4" name="Footer Placeholder 3"/>
          <p:cNvSpPr>
            <a:spLocks noGrp="1"/>
          </p:cNvSpPr>
          <p:nvPr>
            <p:ph type="ftr" sz="quarter" idx="12"/>
          </p:nvPr>
        </p:nvSpPr>
        <p:spPr/>
        <p:txBody>
          <a:bodyPr/>
          <a:lstStyle/>
          <a:p>
            <a:pPr>
              <a:defRPr/>
            </a:pPr>
            <a:r>
              <a:rPr lang="en-US" smtClean="0"/>
              <a:t>Company Logo</a:t>
            </a:r>
            <a:endParaRPr lang="en-US" dirty="0"/>
          </a:p>
        </p:txBody>
      </p:sp>
      <p:sp>
        <p:nvSpPr>
          <p:cNvPr id="5" name="TextBox 4"/>
          <p:cNvSpPr txBox="1"/>
          <p:nvPr/>
        </p:nvSpPr>
        <p:spPr>
          <a:xfrm>
            <a:off x="457200" y="228600"/>
            <a:ext cx="4953000" cy="646331"/>
          </a:xfrm>
          <a:prstGeom prst="rect">
            <a:avLst/>
          </a:prstGeom>
          <a:noFill/>
        </p:spPr>
        <p:txBody>
          <a:bodyPr wrap="square" rtlCol="0">
            <a:spAutoFit/>
          </a:bodyPr>
          <a:lstStyle/>
          <a:p>
            <a:r>
              <a:rPr lang="en-US" sz="3600" b="1" smtClean="0">
                <a:solidFill>
                  <a:srgbClr val="FF9900"/>
                </a:solidFill>
              </a:rPr>
              <a:t>Background</a:t>
            </a:r>
            <a:endParaRPr lang="en-US" sz="3600" b="1">
              <a:solidFill>
                <a:srgbClr val="FF9900"/>
              </a:solidFill>
            </a:endParaRPr>
          </a:p>
        </p:txBody>
      </p:sp>
      <p:graphicFrame>
        <p:nvGraphicFramePr>
          <p:cNvPr id="6" name="Table 5"/>
          <p:cNvGraphicFramePr>
            <a:graphicFrameLocks noGrp="1"/>
          </p:cNvGraphicFramePr>
          <p:nvPr/>
        </p:nvGraphicFramePr>
        <p:xfrm>
          <a:off x="381000" y="1785248"/>
          <a:ext cx="8458200" cy="4550014"/>
        </p:xfrm>
        <a:graphic>
          <a:graphicData uri="http://schemas.openxmlformats.org/drawingml/2006/table">
            <a:tbl>
              <a:tblPr firstRow="1" bandRow="1">
                <a:tableStyleId>{5C22544A-7EE6-4342-B048-85BDC9FD1C3A}</a:tableStyleId>
              </a:tblPr>
              <a:tblGrid>
                <a:gridCol w="4191000"/>
                <a:gridCol w="1447800"/>
                <a:gridCol w="2819400"/>
              </a:tblGrid>
              <a:tr h="467122">
                <a:tc>
                  <a:txBody>
                    <a:bodyPr/>
                    <a:lstStyle/>
                    <a:p>
                      <a:pPr algn="l"/>
                      <a:r>
                        <a:rPr lang="en-US" smtClean="0"/>
                        <a:t>Indicator</a:t>
                      </a:r>
                      <a:endParaRPr lang="en-US"/>
                    </a:p>
                  </a:txBody>
                  <a:tcPr/>
                </a:tc>
                <a:tc>
                  <a:txBody>
                    <a:bodyPr/>
                    <a:lstStyle/>
                    <a:p>
                      <a:pPr algn="ctr"/>
                      <a:r>
                        <a:rPr lang="en-US" smtClean="0"/>
                        <a:t>Unit</a:t>
                      </a:r>
                      <a:endParaRPr lang="en-US"/>
                    </a:p>
                  </a:txBody>
                  <a:tcPr/>
                </a:tc>
                <a:tc>
                  <a:txBody>
                    <a:bodyPr/>
                    <a:lstStyle/>
                    <a:p>
                      <a:pPr algn="ctr"/>
                      <a:endParaRPr lang="en-US"/>
                    </a:p>
                  </a:txBody>
                  <a:tcPr/>
                </a:tc>
              </a:tr>
              <a:tr h="467122">
                <a:tc>
                  <a:txBody>
                    <a:bodyPr/>
                    <a:lstStyle/>
                    <a:p>
                      <a:pPr algn="l"/>
                      <a:r>
                        <a:rPr lang="en-US" smtClean="0"/>
                        <a:t>Population</a:t>
                      </a:r>
                      <a:endParaRPr lang="en-US"/>
                    </a:p>
                  </a:txBody>
                  <a:tcPr/>
                </a:tc>
                <a:tc>
                  <a:txBody>
                    <a:bodyPr/>
                    <a:lstStyle/>
                    <a:p>
                      <a:pPr algn="ctr"/>
                      <a:r>
                        <a:rPr lang="en-US" smtClean="0"/>
                        <a:t>Million</a:t>
                      </a:r>
                      <a:endParaRPr lang="en-US"/>
                    </a:p>
                  </a:txBody>
                  <a:tcPr/>
                </a:tc>
                <a:tc>
                  <a:txBody>
                    <a:bodyPr/>
                    <a:lstStyle/>
                    <a:p>
                      <a:pPr algn="ctr"/>
                      <a:r>
                        <a:rPr lang="en-US" smtClean="0"/>
                        <a:t>92,7</a:t>
                      </a:r>
                      <a:endParaRPr lang="en-US"/>
                    </a:p>
                  </a:txBody>
                  <a:tcPr/>
                </a:tc>
              </a:tr>
              <a:tr h="467122">
                <a:tc>
                  <a:txBody>
                    <a:bodyPr/>
                    <a:lstStyle/>
                    <a:p>
                      <a:pPr algn="l"/>
                      <a:r>
                        <a:rPr lang="en-US" smtClean="0"/>
                        <a:t>Population</a:t>
                      </a:r>
                      <a:r>
                        <a:rPr lang="en-US" baseline="0" smtClean="0"/>
                        <a:t> g</a:t>
                      </a:r>
                      <a:r>
                        <a:rPr lang="en-US" smtClean="0"/>
                        <a:t>rowth rate </a:t>
                      </a:r>
                      <a:endParaRPr lang="en-US"/>
                    </a:p>
                  </a:txBody>
                  <a:tcPr/>
                </a:tc>
                <a:tc>
                  <a:txBody>
                    <a:bodyPr/>
                    <a:lstStyle/>
                    <a:p>
                      <a:pPr algn="ctr"/>
                      <a:r>
                        <a:rPr lang="en-US" smtClean="0"/>
                        <a:t>%</a:t>
                      </a:r>
                      <a:endParaRPr lang="en-US"/>
                    </a:p>
                  </a:txBody>
                  <a:tcPr/>
                </a:tc>
                <a:tc>
                  <a:txBody>
                    <a:bodyPr/>
                    <a:lstStyle/>
                    <a:p>
                      <a:pPr algn="ctr"/>
                      <a:r>
                        <a:rPr lang="en-US" smtClean="0"/>
                        <a:t>1.07</a:t>
                      </a:r>
                      <a:endParaRPr lang="en-US"/>
                    </a:p>
                  </a:txBody>
                  <a:tcPr/>
                </a:tc>
              </a:tr>
              <a:tr h="467122">
                <a:tc>
                  <a:txBody>
                    <a:bodyPr/>
                    <a:lstStyle/>
                    <a:p>
                      <a:pPr algn="l"/>
                      <a:r>
                        <a:rPr lang="en-US" smtClean="0"/>
                        <a:t>TFR</a:t>
                      </a:r>
                      <a:endParaRPr lang="en-US"/>
                    </a:p>
                  </a:txBody>
                  <a:tcPr/>
                </a:tc>
                <a:tc>
                  <a:txBody>
                    <a:bodyPr/>
                    <a:lstStyle/>
                    <a:p>
                      <a:pPr algn="ctr"/>
                      <a:r>
                        <a:rPr lang="en-US" smtClean="0"/>
                        <a:t>Person</a:t>
                      </a:r>
                      <a:endParaRPr lang="en-US"/>
                    </a:p>
                  </a:txBody>
                  <a:tcPr/>
                </a:tc>
                <a:tc>
                  <a:txBody>
                    <a:bodyPr/>
                    <a:lstStyle/>
                    <a:p>
                      <a:pPr algn="ctr"/>
                      <a:r>
                        <a:rPr lang="en-US" smtClean="0"/>
                        <a:t>2.09</a:t>
                      </a:r>
                      <a:endParaRPr lang="en-US"/>
                    </a:p>
                  </a:txBody>
                  <a:tcPr/>
                </a:tc>
              </a:tr>
              <a:tr h="467122">
                <a:tc>
                  <a:txBody>
                    <a:bodyPr/>
                    <a:lstStyle/>
                    <a:p>
                      <a:pPr algn="l"/>
                      <a:r>
                        <a:rPr lang="en-US" smtClean="0"/>
                        <a:t>CBR</a:t>
                      </a:r>
                      <a:endParaRPr lang="en-US"/>
                    </a:p>
                  </a:txBody>
                  <a:tcPr/>
                </a:tc>
                <a:tc>
                  <a:txBody>
                    <a:bodyPr/>
                    <a:lstStyle/>
                    <a:p>
                      <a:pPr algn="ctr"/>
                      <a:r>
                        <a:rPr lang="en-US" smtClean="0"/>
                        <a:t>%0</a:t>
                      </a:r>
                      <a:endParaRPr lang="en-US"/>
                    </a:p>
                  </a:txBody>
                  <a:tcPr/>
                </a:tc>
                <a:tc>
                  <a:txBody>
                    <a:bodyPr/>
                    <a:lstStyle/>
                    <a:p>
                      <a:pPr algn="ctr"/>
                      <a:r>
                        <a:rPr lang="en-US" smtClean="0"/>
                        <a:t>16.0</a:t>
                      </a:r>
                      <a:endParaRPr lang="en-US"/>
                    </a:p>
                  </a:txBody>
                  <a:tcPr/>
                </a:tc>
              </a:tr>
              <a:tr h="467122">
                <a:tc>
                  <a:txBody>
                    <a:bodyPr/>
                    <a:lstStyle/>
                    <a:p>
                      <a:pPr algn="l"/>
                      <a:r>
                        <a:rPr lang="en-US" smtClean="0"/>
                        <a:t>CDR</a:t>
                      </a:r>
                      <a:endParaRPr lang="en-US"/>
                    </a:p>
                  </a:txBody>
                  <a:tcPr/>
                </a:tc>
                <a:tc>
                  <a:txBody>
                    <a:bodyPr/>
                    <a:lstStyle/>
                    <a:p>
                      <a:pPr algn="ctr"/>
                      <a:r>
                        <a:rPr lang="en-US" smtClean="0"/>
                        <a:t>%0</a:t>
                      </a:r>
                      <a:endParaRPr lang="en-US"/>
                    </a:p>
                  </a:txBody>
                  <a:tcPr/>
                </a:tc>
                <a:tc>
                  <a:txBody>
                    <a:bodyPr/>
                    <a:lstStyle/>
                    <a:p>
                      <a:pPr algn="ctr"/>
                      <a:r>
                        <a:rPr lang="en-US" smtClean="0"/>
                        <a:t>6.8</a:t>
                      </a:r>
                      <a:endParaRPr lang="en-US"/>
                    </a:p>
                  </a:txBody>
                  <a:tcPr/>
                </a:tc>
              </a:tr>
              <a:tr h="467122">
                <a:tc>
                  <a:txBody>
                    <a:bodyPr/>
                    <a:lstStyle/>
                    <a:p>
                      <a:pPr algn="l"/>
                      <a:r>
                        <a:rPr lang="en-US" smtClean="0"/>
                        <a:t>IMR</a:t>
                      </a:r>
                      <a:endParaRPr lang="en-US"/>
                    </a:p>
                  </a:txBody>
                  <a:tcPr/>
                </a:tc>
                <a:tc>
                  <a:txBody>
                    <a:bodyPr/>
                    <a:lstStyle/>
                    <a:p>
                      <a:pPr algn="ctr"/>
                      <a:r>
                        <a:rPr lang="en-US" smtClean="0"/>
                        <a:t>%0</a:t>
                      </a:r>
                      <a:endParaRPr lang="en-US"/>
                    </a:p>
                  </a:txBody>
                  <a:tcPr/>
                </a:tc>
                <a:tc>
                  <a:txBody>
                    <a:bodyPr/>
                    <a:lstStyle/>
                    <a:p>
                      <a:pPr algn="ctr"/>
                      <a:r>
                        <a:rPr lang="en-US" smtClean="0"/>
                        <a:t>14.5</a:t>
                      </a:r>
                      <a:endParaRPr lang="en-US"/>
                    </a:p>
                  </a:txBody>
                  <a:tcPr/>
                </a:tc>
              </a:tr>
              <a:tr h="580203">
                <a:tc>
                  <a:txBody>
                    <a:bodyPr/>
                    <a:lstStyle/>
                    <a:p>
                      <a:pPr algn="l"/>
                      <a:r>
                        <a:rPr lang="en-US" smtClean="0"/>
                        <a:t>Sex ration at birth</a:t>
                      </a:r>
                      <a:endParaRPr lang="en-US"/>
                    </a:p>
                  </a:txBody>
                  <a:tcPr/>
                </a:tc>
                <a:tc>
                  <a:txBody>
                    <a:bodyPr/>
                    <a:lstStyle/>
                    <a:p>
                      <a:pPr algn="ctr"/>
                      <a:r>
                        <a:rPr lang="en-US" smtClean="0"/>
                        <a:t>Male/100 female</a:t>
                      </a:r>
                      <a:endParaRPr lang="en-US"/>
                    </a:p>
                  </a:txBody>
                  <a:tcPr/>
                </a:tc>
                <a:tc>
                  <a:txBody>
                    <a:bodyPr/>
                    <a:lstStyle/>
                    <a:p>
                      <a:pPr algn="ctr"/>
                      <a:r>
                        <a:rPr lang="en-US" smtClean="0"/>
                        <a:t>112.2</a:t>
                      </a:r>
                      <a:endParaRPr lang="en-US"/>
                    </a:p>
                  </a:txBody>
                  <a:tcPr/>
                </a:tc>
              </a:tr>
              <a:tr h="580203">
                <a:tc>
                  <a:txBody>
                    <a:bodyPr/>
                    <a:lstStyle/>
                    <a:p>
                      <a:pPr algn="l"/>
                      <a:r>
                        <a:rPr lang="en-US" smtClean="0"/>
                        <a:t>Sex ratio</a:t>
                      </a:r>
                      <a:endParaRPr lang="en-US"/>
                    </a:p>
                  </a:txBody>
                  <a:tcPr/>
                </a:tc>
                <a:tc>
                  <a:txBody>
                    <a:bodyPr/>
                    <a:lstStyle/>
                    <a:p>
                      <a:pPr algn="ctr"/>
                      <a:r>
                        <a:rPr lang="en-US" smtClean="0"/>
                        <a:t>Male/100 female</a:t>
                      </a:r>
                      <a:endParaRPr lang="en-US"/>
                    </a:p>
                  </a:txBody>
                  <a:tcPr/>
                </a:tc>
                <a:tc>
                  <a:txBody>
                    <a:bodyPr/>
                    <a:lstStyle/>
                    <a:p>
                      <a:pPr algn="ctr"/>
                      <a:r>
                        <a:rPr lang="en-US" smtClean="0"/>
                        <a:t>97.3</a:t>
                      </a:r>
                      <a:endParaRPr lang="en-US"/>
                    </a:p>
                  </a:txBody>
                  <a:tcPr/>
                </a:tc>
              </a:tr>
            </a:tbl>
          </a:graphicData>
        </a:graphic>
      </p:graphicFrame>
      <p:sp>
        <p:nvSpPr>
          <p:cNvPr id="7" name="TextBox 6"/>
          <p:cNvSpPr txBox="1"/>
          <p:nvPr/>
        </p:nvSpPr>
        <p:spPr>
          <a:xfrm>
            <a:off x="685800" y="1219200"/>
            <a:ext cx="3429000" cy="523220"/>
          </a:xfrm>
          <a:prstGeom prst="rect">
            <a:avLst/>
          </a:prstGeom>
          <a:noFill/>
        </p:spPr>
        <p:txBody>
          <a:bodyPr wrap="square" rtlCol="0">
            <a:spAutoFit/>
          </a:bodyPr>
          <a:lstStyle/>
          <a:p>
            <a:r>
              <a:rPr lang="en-US" sz="2800" b="1" smtClean="0"/>
              <a:t>Data 2016</a:t>
            </a:r>
            <a:endParaRPr lang="en-US" sz="28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0" descr="Logo_Chinhthuc"/>
          <p:cNvPicPr>
            <a:picLocks noChangeAspect="1" noChangeArrowheads="1"/>
          </p:cNvPicPr>
          <p:nvPr/>
        </p:nvPicPr>
        <p:blipFill>
          <a:blip r:embed="rId2" cstate="print"/>
          <a:srcRect/>
          <a:stretch>
            <a:fillRect/>
          </a:stretch>
        </p:blipFill>
        <p:spPr bwMode="auto">
          <a:xfrm>
            <a:off x="7848600" y="742950"/>
            <a:ext cx="409575" cy="409575"/>
          </a:xfrm>
          <a:prstGeom prst="rect">
            <a:avLst/>
          </a:prstGeom>
          <a:noFill/>
          <a:ln w="9525">
            <a:noFill/>
            <a:miter lim="800000"/>
            <a:headEnd/>
            <a:tailEnd/>
          </a:ln>
        </p:spPr>
      </p:pic>
      <p:sp>
        <p:nvSpPr>
          <p:cNvPr id="4" name="Title 3"/>
          <p:cNvSpPr>
            <a:spLocks noGrp="1"/>
          </p:cNvSpPr>
          <p:nvPr>
            <p:ph type="title"/>
          </p:nvPr>
        </p:nvSpPr>
        <p:spPr>
          <a:xfrm>
            <a:off x="304800" y="152400"/>
            <a:ext cx="7391400" cy="563563"/>
          </a:xfrm>
        </p:spPr>
        <p:txBody>
          <a:bodyPr/>
          <a:lstStyle/>
          <a:p>
            <a:r>
              <a:rPr lang="en-US" sz="2800" dirty="0" smtClean="0"/>
              <a:t>Legal Framework </a:t>
            </a:r>
            <a:r>
              <a:rPr lang="vi-VN" sz="2800" dirty="0" smtClean="0"/>
              <a:t>(</a:t>
            </a:r>
            <a:r>
              <a:rPr lang="en-US" sz="2800" dirty="0" smtClean="0"/>
              <a:t>Article</a:t>
            </a:r>
            <a:r>
              <a:rPr lang="vi-VN" sz="2800" dirty="0" smtClean="0"/>
              <a:t> </a:t>
            </a:r>
            <a:r>
              <a:rPr lang="vi-VN" sz="2800" dirty="0"/>
              <a:t>36-39: </a:t>
            </a:r>
            <a:r>
              <a:rPr lang="en-US" sz="2800" dirty="0" smtClean="0"/>
              <a:t>Statistics </a:t>
            </a:r>
            <a:r>
              <a:rPr lang="en-US" sz="2800" smtClean="0"/>
              <a:t>Law</a:t>
            </a:r>
            <a:r>
              <a:rPr lang="vi-VN" sz="2800" smtClean="0"/>
              <a:t> </a:t>
            </a:r>
            <a:r>
              <a:rPr lang="en-US" sz="2800" smtClean="0"/>
              <a:t>in </a:t>
            </a:r>
            <a:r>
              <a:rPr lang="vi-VN" sz="2800" smtClean="0"/>
              <a:t>2015</a:t>
            </a:r>
            <a:endParaRPr lang="en-US" sz="2800" dirty="0"/>
          </a:p>
        </p:txBody>
      </p:sp>
      <p:sp>
        <p:nvSpPr>
          <p:cNvPr id="8" name="Content Placeholder 3"/>
          <p:cNvSpPr>
            <a:spLocks noGrp="1"/>
          </p:cNvSpPr>
          <p:nvPr>
            <p:ph idx="1"/>
          </p:nvPr>
        </p:nvSpPr>
        <p:spPr>
          <a:xfrm>
            <a:off x="370562" y="1447800"/>
            <a:ext cx="8229600" cy="5248275"/>
          </a:xfrm>
        </p:spPr>
        <p:txBody>
          <a:bodyPr/>
          <a:lstStyle/>
          <a:p>
            <a:pPr marL="137160" indent="0" algn="just">
              <a:buNone/>
            </a:pPr>
            <a:r>
              <a:rPr lang="en-US" sz="2400" b="1" dirty="0" smtClean="0">
                <a:solidFill>
                  <a:srgbClr val="FF9900"/>
                </a:solidFill>
                <a:latin typeface="Arial" panose="020B0604020202020204" pitchFamily="34" charset="0"/>
                <a:cs typeface="Arial" panose="020B0604020202020204" pitchFamily="34" charset="0"/>
              </a:rPr>
              <a:t>Article 36: Use adm</a:t>
            </a:r>
            <a:r>
              <a:rPr lang="en-US" sz="2400" dirty="0" smtClean="0">
                <a:solidFill>
                  <a:srgbClr val="FF9900"/>
                </a:solidFill>
                <a:latin typeface="Arial" panose="020B0604020202020204" pitchFamily="34" charset="0"/>
                <a:cs typeface="Arial" panose="020B0604020202020204" pitchFamily="34" charset="0"/>
              </a:rPr>
              <a:t>inistrative data for national </a:t>
            </a:r>
            <a:r>
              <a:rPr lang="en-US" sz="2400" smtClean="0">
                <a:solidFill>
                  <a:srgbClr val="FF9900"/>
                </a:solidFill>
                <a:latin typeface="Arial" panose="020B0604020202020204" pitchFamily="34" charset="0"/>
                <a:cs typeface="Arial" panose="020B0604020202020204" pitchFamily="34" charset="0"/>
              </a:rPr>
              <a:t>statistical activity</a:t>
            </a:r>
          </a:p>
          <a:p>
            <a:pPr marL="137160" indent="0" algn="just">
              <a:buNone/>
            </a:pPr>
            <a:endParaRPr lang="en-US" sz="2400" b="1" dirty="0" smtClean="0">
              <a:solidFill>
                <a:srgbClr val="000000"/>
              </a:solidFill>
              <a:latin typeface="Arial" panose="020B0604020202020204" pitchFamily="34" charset="0"/>
              <a:cs typeface="Arial" panose="020B0604020202020204" pitchFamily="34" charset="0"/>
            </a:endParaRPr>
          </a:p>
          <a:p>
            <a:pPr marL="651510" indent="-514350" algn="just">
              <a:buAutoNum type="arabicPeriod"/>
            </a:pPr>
            <a:r>
              <a:rPr lang="en-US" sz="2400" b="1" i="1" dirty="0" smtClean="0">
                <a:solidFill>
                  <a:srgbClr val="0070C0"/>
                </a:solidFill>
                <a:latin typeface="Arial" panose="020B0604020202020204" pitchFamily="34" charset="0"/>
                <a:cs typeface="Arial" panose="020B0604020202020204" pitchFamily="34" charset="0"/>
              </a:rPr>
              <a:t>Collecting </a:t>
            </a:r>
            <a:r>
              <a:rPr lang="en-US" sz="2400" i="1" dirty="0" smtClean="0">
                <a:solidFill>
                  <a:srgbClr val="0070C0"/>
                </a:solidFill>
                <a:latin typeface="Arial" panose="020B0604020202020204" pitchFamily="34" charset="0"/>
                <a:cs typeface="Arial" panose="020B0604020202020204" pitchFamily="34" charset="0"/>
              </a:rPr>
              <a:t>information from administrative </a:t>
            </a:r>
            <a:r>
              <a:rPr lang="en-US" sz="2400" i="1" smtClean="0">
                <a:solidFill>
                  <a:srgbClr val="0070C0"/>
                </a:solidFill>
                <a:latin typeface="Arial" panose="020B0604020202020204" pitchFamily="34" charset="0"/>
                <a:cs typeface="Arial" panose="020B0604020202020204" pitchFamily="34" charset="0"/>
              </a:rPr>
              <a:t>data </a:t>
            </a:r>
          </a:p>
          <a:p>
            <a:pPr marL="137160" indent="0" algn="just">
              <a:buNone/>
            </a:pPr>
            <a:r>
              <a:rPr lang="en-US" sz="2400" i="1" smtClean="0">
                <a:solidFill>
                  <a:srgbClr val="0070C0"/>
                </a:solidFill>
                <a:latin typeface="Arial" panose="020B0604020202020204" pitchFamily="34" charset="0"/>
                <a:cs typeface="Arial" panose="020B0604020202020204" pitchFamily="34" charset="0"/>
              </a:rPr>
              <a:t>2. Administrative data includes: </a:t>
            </a:r>
          </a:p>
          <a:p>
            <a:pPr algn="just">
              <a:buFont typeface="Wingdings" panose="05000000000000000000" pitchFamily="2" charset="2"/>
              <a:buChar char="ü"/>
            </a:pPr>
            <a:r>
              <a:rPr lang="en-US" sz="2400" smtClean="0">
                <a:solidFill>
                  <a:srgbClr val="000000"/>
                </a:solidFill>
                <a:latin typeface="Arial" panose="020B0604020202020204" pitchFamily="34" charset="0"/>
                <a:cs typeface="Arial" panose="020B0604020202020204" pitchFamily="34" charset="0"/>
              </a:rPr>
              <a:t>Database on people</a:t>
            </a:r>
          </a:p>
          <a:p>
            <a:pPr algn="just">
              <a:buFont typeface="Wingdings" panose="05000000000000000000" pitchFamily="2" charset="2"/>
              <a:buChar char="ü"/>
            </a:pPr>
            <a:r>
              <a:rPr lang="en-US" sz="2400" smtClean="0">
                <a:solidFill>
                  <a:srgbClr val="000000"/>
                </a:solidFill>
                <a:latin typeface="Arial" panose="020B0604020202020204" pitchFamily="34" charset="0"/>
                <a:cs typeface="Arial" panose="020B0604020202020204" pitchFamily="34" charset="0"/>
              </a:rPr>
              <a:t>Database on land</a:t>
            </a:r>
          </a:p>
          <a:p>
            <a:pPr algn="just">
              <a:buFont typeface="Wingdings" panose="05000000000000000000" pitchFamily="2" charset="2"/>
              <a:buChar char="ü"/>
            </a:pPr>
            <a:r>
              <a:rPr lang="en-US" sz="2400" smtClean="0">
                <a:solidFill>
                  <a:srgbClr val="000000"/>
                </a:solidFill>
                <a:latin typeface="Arial" panose="020B0604020202020204" pitchFamily="34" charset="0"/>
                <a:cs typeface="Arial" panose="020B0604020202020204" pitchFamily="34" charset="0"/>
              </a:rPr>
              <a:t>Database on economic enterprises and other entities </a:t>
            </a:r>
          </a:p>
          <a:p>
            <a:pPr algn="just">
              <a:buFont typeface="Wingdings" panose="05000000000000000000" pitchFamily="2" charset="2"/>
              <a:buChar char="ü"/>
            </a:pPr>
            <a:r>
              <a:rPr lang="en-US" sz="2400" smtClean="0">
                <a:solidFill>
                  <a:srgbClr val="000000"/>
                </a:solidFill>
                <a:latin typeface="Arial" panose="020B0604020202020204" pitchFamily="34" charset="0"/>
                <a:cs typeface="Arial" panose="020B0604020202020204" pitchFamily="34" charset="0"/>
              </a:rPr>
              <a:t>Database on tax</a:t>
            </a:r>
          </a:p>
          <a:p>
            <a:pPr algn="just">
              <a:buFont typeface="Wingdings" panose="05000000000000000000" pitchFamily="2" charset="2"/>
              <a:buChar char="ü"/>
            </a:pPr>
            <a:r>
              <a:rPr lang="en-US" sz="2400" smtClean="0">
                <a:solidFill>
                  <a:srgbClr val="000000"/>
                </a:solidFill>
                <a:latin typeface="Arial" panose="020B0604020202020204" pitchFamily="34" charset="0"/>
                <a:cs typeface="Arial" panose="020B0604020202020204" pitchFamily="34" charset="0"/>
              </a:rPr>
              <a:t>Database on Custom</a:t>
            </a:r>
          </a:p>
          <a:p>
            <a:pPr algn="just">
              <a:buFont typeface="Wingdings" panose="05000000000000000000" pitchFamily="2" charset="2"/>
              <a:buChar char="ü"/>
            </a:pPr>
            <a:r>
              <a:rPr lang="en-US" sz="2400" smtClean="0">
                <a:solidFill>
                  <a:srgbClr val="000000"/>
                </a:solidFill>
                <a:latin typeface="Arial" panose="020B0604020202020204" pitchFamily="34" charset="0"/>
                <a:cs typeface="Arial" panose="020B0604020202020204" pitchFamily="34" charset="0"/>
              </a:rPr>
              <a:t>Database on Insurance </a:t>
            </a:r>
          </a:p>
          <a:p>
            <a:pPr algn="just">
              <a:buFont typeface="Wingdings" panose="05000000000000000000" pitchFamily="2" charset="2"/>
              <a:buChar char="ü"/>
            </a:pPr>
            <a:r>
              <a:rPr lang="en-US" sz="2400" smtClean="0">
                <a:solidFill>
                  <a:srgbClr val="000000"/>
                </a:solidFill>
                <a:latin typeface="Arial" panose="020B0604020202020204" pitchFamily="34" charset="0"/>
                <a:cs typeface="Arial" panose="020B0604020202020204" pitchFamily="34" charset="0"/>
              </a:rPr>
              <a:t>Other administrative database</a:t>
            </a:r>
            <a:endParaRPr lang="en-US" sz="2400" i="1" dirty="0" smtClean="0">
              <a:solidFill>
                <a:srgbClr val="0070C0"/>
              </a:solidFill>
              <a:latin typeface="Arial" panose="020B0604020202020204" pitchFamily="34" charset="0"/>
              <a:cs typeface="Arial" panose="020B0604020202020204" pitchFamily="34" charset="0"/>
            </a:endParaRPr>
          </a:p>
          <a:p>
            <a:pPr marL="651510" indent="-514350" algn="just">
              <a:buNone/>
            </a:pPr>
            <a:endParaRPr lang="en-US" sz="2400" b="1" i="1" dirty="0" smtClean="0">
              <a:solidFill>
                <a:srgbClr val="0070C0"/>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0" descr="Logo_Chinhthuc"/>
          <p:cNvPicPr>
            <a:picLocks noChangeAspect="1" noChangeArrowheads="1"/>
          </p:cNvPicPr>
          <p:nvPr/>
        </p:nvPicPr>
        <p:blipFill>
          <a:blip r:embed="rId2" cstate="print"/>
          <a:srcRect/>
          <a:stretch>
            <a:fillRect/>
          </a:stretch>
        </p:blipFill>
        <p:spPr bwMode="auto">
          <a:xfrm>
            <a:off x="7848600" y="742950"/>
            <a:ext cx="409575" cy="409575"/>
          </a:xfrm>
          <a:prstGeom prst="rect">
            <a:avLst/>
          </a:prstGeom>
          <a:noFill/>
          <a:ln w="9525">
            <a:noFill/>
            <a:miter lim="800000"/>
            <a:headEnd/>
            <a:tailEnd/>
          </a:ln>
        </p:spPr>
      </p:pic>
      <p:sp>
        <p:nvSpPr>
          <p:cNvPr id="4" name="Title 3"/>
          <p:cNvSpPr>
            <a:spLocks noGrp="1"/>
          </p:cNvSpPr>
          <p:nvPr>
            <p:ph type="title"/>
          </p:nvPr>
        </p:nvSpPr>
        <p:spPr/>
        <p:txBody>
          <a:bodyPr/>
          <a:lstStyle/>
          <a:p>
            <a:r>
              <a:rPr lang="en-US" sz="2800" dirty="0"/>
              <a:t>Legal Framework </a:t>
            </a:r>
            <a:r>
              <a:rPr lang="vi-VN" sz="2800" dirty="0" smtClean="0"/>
              <a:t>(</a:t>
            </a:r>
            <a:r>
              <a:rPr lang="en-US" sz="2800" dirty="0" smtClean="0"/>
              <a:t>Article</a:t>
            </a:r>
            <a:r>
              <a:rPr lang="vi-VN" sz="2800" dirty="0" smtClean="0"/>
              <a:t> </a:t>
            </a:r>
            <a:r>
              <a:rPr lang="vi-VN" sz="2800" dirty="0"/>
              <a:t>36-39: </a:t>
            </a:r>
            <a:r>
              <a:rPr lang="en-US" sz="2800" dirty="0"/>
              <a:t>Statistics </a:t>
            </a:r>
            <a:r>
              <a:rPr lang="en-US" sz="2800"/>
              <a:t>Law</a:t>
            </a:r>
            <a:r>
              <a:rPr lang="vi-VN" sz="2800"/>
              <a:t> </a:t>
            </a:r>
            <a:r>
              <a:rPr lang="en-US" sz="2800" smtClean="0"/>
              <a:t>in 2015</a:t>
            </a:r>
            <a:endParaRPr lang="en-US" sz="2800" dirty="0"/>
          </a:p>
        </p:txBody>
      </p:sp>
      <p:sp>
        <p:nvSpPr>
          <p:cNvPr id="6" name="Content Placeholder 3"/>
          <p:cNvSpPr>
            <a:spLocks noGrp="1"/>
          </p:cNvSpPr>
          <p:nvPr>
            <p:ph idx="1"/>
          </p:nvPr>
        </p:nvSpPr>
        <p:spPr>
          <a:xfrm>
            <a:off x="0" y="1167547"/>
            <a:ext cx="9085262" cy="5519003"/>
          </a:xfrm>
        </p:spPr>
        <p:txBody>
          <a:bodyPr>
            <a:normAutofit fontScale="92500"/>
          </a:bodyPr>
          <a:lstStyle/>
          <a:p>
            <a:pPr marL="137160" indent="0">
              <a:buNone/>
            </a:pPr>
            <a:r>
              <a:rPr lang="en-US" b="1" dirty="0" smtClean="0">
                <a:solidFill>
                  <a:srgbClr val="FF9900"/>
                </a:solidFill>
                <a:latin typeface="Arial" panose="020B0604020202020204" pitchFamily="34" charset="0"/>
                <a:cs typeface="Arial" panose="020B0604020202020204" pitchFamily="34" charset="0"/>
              </a:rPr>
              <a:t>Article 37: Provide database for national statistical activity</a:t>
            </a:r>
          </a:p>
          <a:p>
            <a:pPr marL="137160" indent="0" algn="just">
              <a:buNone/>
            </a:pPr>
            <a:r>
              <a:rPr lang="en-US" b="1" i="1" dirty="0" smtClean="0">
                <a:solidFill>
                  <a:srgbClr val="000000"/>
                </a:solidFill>
                <a:latin typeface="Arial" panose="020B0604020202020204" pitchFamily="34" charset="0"/>
                <a:cs typeface="Arial" panose="020B0604020202020204" pitchFamily="34" charset="0"/>
              </a:rPr>
              <a:t>1. Content: </a:t>
            </a:r>
          </a:p>
          <a:p>
            <a:pPr algn="just">
              <a:buFont typeface="Wingdings" panose="05000000000000000000" pitchFamily="2" charset="2"/>
              <a:buChar char="ü"/>
            </a:pPr>
            <a:r>
              <a:rPr lang="en-US" b="0" dirty="0" smtClean="0">
                <a:solidFill>
                  <a:srgbClr val="000000"/>
                </a:solidFill>
                <a:latin typeface="Arial" panose="020B0604020202020204" pitchFamily="34" charset="0"/>
                <a:cs typeface="Arial" panose="020B0604020202020204" pitchFamily="34" charset="0"/>
              </a:rPr>
              <a:t>List of </a:t>
            </a:r>
            <a:r>
              <a:rPr lang="en-US" b="0" dirty="0">
                <a:solidFill>
                  <a:srgbClr val="000000"/>
                </a:solidFill>
                <a:latin typeface="Arial" panose="020B0604020202020204" pitchFamily="34" charset="0"/>
                <a:cs typeface="Arial" panose="020B0604020202020204" pitchFamily="34" charset="0"/>
              </a:rPr>
              <a:t>relevant data fields and data</a:t>
            </a:r>
          </a:p>
          <a:p>
            <a:pPr algn="just">
              <a:buFont typeface="Wingdings" panose="05000000000000000000" pitchFamily="2" charset="2"/>
              <a:buChar char="ü"/>
            </a:pPr>
            <a:r>
              <a:rPr lang="en-US" b="0" dirty="0">
                <a:solidFill>
                  <a:srgbClr val="000000"/>
                </a:solidFill>
                <a:latin typeface="Arial" panose="020B0604020202020204" pitchFamily="34" charset="0"/>
                <a:cs typeface="Arial" panose="020B0604020202020204" pitchFamily="34" charset="0"/>
              </a:rPr>
              <a:t>Data formats and attributes</a:t>
            </a:r>
          </a:p>
          <a:p>
            <a:pPr algn="just">
              <a:buFont typeface="Wingdings" panose="05000000000000000000" pitchFamily="2" charset="2"/>
              <a:buChar char="ü"/>
            </a:pPr>
            <a:r>
              <a:rPr lang="en-US" b="0" dirty="0">
                <a:solidFill>
                  <a:srgbClr val="000000"/>
                </a:solidFill>
                <a:latin typeface="Arial" panose="020B0604020202020204" pitchFamily="34" charset="0"/>
                <a:cs typeface="Arial" panose="020B0604020202020204" pitchFamily="34" charset="0"/>
              </a:rPr>
              <a:t>Method, frequency and time of supply</a:t>
            </a:r>
            <a:endParaRPr lang="en-US" b="0" dirty="0" smtClean="0">
              <a:solidFill>
                <a:srgbClr val="000000"/>
              </a:solidFill>
              <a:latin typeface="Arial" panose="020B0604020202020204" pitchFamily="34" charset="0"/>
              <a:cs typeface="Arial" panose="020B0604020202020204" pitchFamily="34" charset="0"/>
            </a:endParaRPr>
          </a:p>
          <a:p>
            <a:pPr marL="137160" indent="0" algn="just">
              <a:buNone/>
            </a:pPr>
            <a:r>
              <a:rPr lang="en-US" b="1" i="1" dirty="0" smtClean="0">
                <a:solidFill>
                  <a:srgbClr val="000000"/>
                </a:solidFill>
                <a:latin typeface="Arial" panose="020B0604020202020204" pitchFamily="34" charset="0"/>
                <a:cs typeface="Arial" panose="020B0604020202020204" pitchFamily="34" charset="0"/>
              </a:rPr>
              <a:t>2. </a:t>
            </a:r>
            <a:r>
              <a:rPr lang="en-US" i="1" dirty="0">
                <a:solidFill>
                  <a:srgbClr val="000000"/>
                </a:solidFill>
                <a:latin typeface="Arial" panose="020B0604020202020204" pitchFamily="34" charset="0"/>
                <a:cs typeface="Arial" panose="020B0604020202020204" pitchFamily="34" charset="0"/>
              </a:rPr>
              <a:t>Conditions to ensure the </a:t>
            </a:r>
            <a:r>
              <a:rPr lang="en-US" i="1" dirty="0" smtClean="0">
                <a:solidFill>
                  <a:srgbClr val="000000"/>
                </a:solidFill>
                <a:latin typeface="Arial" panose="020B0604020202020204" pitchFamily="34" charset="0"/>
                <a:cs typeface="Arial" panose="020B0604020202020204" pitchFamily="34" charset="0"/>
              </a:rPr>
              <a:t>provisions </a:t>
            </a:r>
            <a:r>
              <a:rPr lang="en-US" i="1" dirty="0">
                <a:solidFill>
                  <a:srgbClr val="000000"/>
                </a:solidFill>
                <a:latin typeface="Arial" panose="020B0604020202020204" pitchFamily="34" charset="0"/>
                <a:cs typeface="Arial" panose="020B0604020202020204" pitchFamily="34" charset="0"/>
              </a:rPr>
              <a:t>of data reception: infrastructure, human resources, </a:t>
            </a:r>
            <a:r>
              <a:rPr lang="en-US" i="1" dirty="0" smtClean="0">
                <a:solidFill>
                  <a:srgbClr val="000000"/>
                </a:solidFill>
                <a:latin typeface="Arial" panose="020B0604020202020204" pitchFamily="34" charset="0"/>
                <a:cs typeface="Arial" panose="020B0604020202020204" pitchFamily="34" charset="0"/>
              </a:rPr>
              <a:t>financing. </a:t>
            </a:r>
            <a:endParaRPr lang="en-US" i="1" dirty="0">
              <a:solidFill>
                <a:srgbClr val="000000"/>
              </a:solidFill>
              <a:latin typeface="Arial" panose="020B0604020202020204" pitchFamily="34" charset="0"/>
              <a:cs typeface="Arial" panose="020B0604020202020204" pitchFamily="34" charset="0"/>
            </a:endParaRPr>
          </a:p>
          <a:p>
            <a:pPr marL="137160" indent="0" algn="just">
              <a:buNone/>
            </a:pPr>
            <a:r>
              <a:rPr lang="en-US" i="1" dirty="0">
                <a:solidFill>
                  <a:srgbClr val="000000"/>
                </a:solidFill>
                <a:latin typeface="Arial" panose="020B0604020202020204" pitchFamily="34" charset="0"/>
                <a:cs typeface="Arial" panose="020B0604020202020204" pitchFamily="34" charset="0"/>
              </a:rPr>
              <a:t>3. The </a:t>
            </a:r>
            <a:r>
              <a:rPr lang="en-US" i="1" dirty="0" smtClean="0">
                <a:solidFill>
                  <a:srgbClr val="000000"/>
                </a:solidFill>
                <a:latin typeface="Arial" panose="020B0604020202020204" pitchFamily="34" charset="0"/>
                <a:cs typeface="Arial" panose="020B0604020202020204" pitchFamily="34" charset="0"/>
              </a:rPr>
              <a:t>Statistics </a:t>
            </a:r>
            <a:r>
              <a:rPr lang="en-US" i="1" dirty="0">
                <a:solidFill>
                  <a:srgbClr val="000000"/>
                </a:solidFill>
                <a:latin typeface="Arial" panose="020B0604020202020204" pitchFamily="34" charset="0"/>
                <a:cs typeface="Arial" panose="020B0604020202020204" pitchFamily="34" charset="0"/>
              </a:rPr>
              <a:t>Agency </a:t>
            </a:r>
            <a:r>
              <a:rPr lang="en-US" i="1" dirty="0" smtClean="0">
                <a:solidFill>
                  <a:srgbClr val="000000"/>
                </a:solidFill>
                <a:latin typeface="Arial" panose="020B0604020202020204" pitchFamily="34" charset="0"/>
                <a:cs typeface="Arial" panose="020B0604020202020204" pitchFamily="34" charset="0"/>
              </a:rPr>
              <a:t>at Central level coordinates </a:t>
            </a:r>
            <a:r>
              <a:rPr lang="en-US" i="1" dirty="0">
                <a:solidFill>
                  <a:srgbClr val="000000"/>
                </a:solidFill>
                <a:latin typeface="Arial" panose="020B0604020202020204" pitchFamily="34" charset="0"/>
                <a:cs typeface="Arial" panose="020B0604020202020204" pitchFamily="34" charset="0"/>
              </a:rPr>
              <a:t>with the administrative data-managing agencies </a:t>
            </a:r>
            <a:r>
              <a:rPr lang="en-US" i="1" dirty="0" smtClean="0">
                <a:solidFill>
                  <a:srgbClr val="000000"/>
                </a:solidFill>
                <a:latin typeface="Arial" panose="020B0604020202020204" pitchFamily="34" charset="0"/>
                <a:cs typeface="Arial" panose="020B0604020202020204" pitchFamily="34" charset="0"/>
              </a:rPr>
              <a:t>define </a:t>
            </a:r>
            <a:r>
              <a:rPr lang="en-US" i="1" dirty="0">
                <a:solidFill>
                  <a:srgbClr val="000000"/>
                </a:solidFill>
                <a:latin typeface="Arial" panose="020B0604020202020204" pitchFamily="34" charset="0"/>
                <a:cs typeface="Arial" panose="020B0604020202020204" pitchFamily="34" charset="0"/>
              </a:rPr>
              <a:t>the contents of the database under </a:t>
            </a:r>
            <a:r>
              <a:rPr lang="en-US" i="1" dirty="0" smtClean="0">
                <a:solidFill>
                  <a:srgbClr val="000000"/>
                </a:solidFill>
                <a:latin typeface="Arial" panose="020B0604020202020204" pitchFamily="34" charset="0"/>
                <a:cs typeface="Arial" panose="020B0604020202020204" pitchFamily="34" charset="0"/>
              </a:rPr>
              <a:t>Clause</a:t>
            </a:r>
            <a:endParaRPr lang="en-US" b="1" i="1" dirty="0" smtClean="0">
              <a:solidFill>
                <a:srgbClr val="000000"/>
              </a:solidFill>
              <a:latin typeface="Arial" panose="020B0604020202020204" pitchFamily="34" charset="0"/>
              <a:cs typeface="Arial" panose="020B0604020202020204" pitchFamily="34" charset="0"/>
            </a:endParaRPr>
          </a:p>
          <a:p>
            <a:pPr marL="137160" indent="0">
              <a:buNone/>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36280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0" descr="Logo_Chinhthuc"/>
          <p:cNvPicPr>
            <a:picLocks noChangeAspect="1" noChangeArrowheads="1"/>
          </p:cNvPicPr>
          <p:nvPr/>
        </p:nvPicPr>
        <p:blipFill>
          <a:blip r:embed="rId2" cstate="print"/>
          <a:srcRect/>
          <a:stretch>
            <a:fillRect/>
          </a:stretch>
        </p:blipFill>
        <p:spPr bwMode="auto">
          <a:xfrm>
            <a:off x="7848600" y="742950"/>
            <a:ext cx="409575" cy="409575"/>
          </a:xfrm>
          <a:prstGeom prst="rect">
            <a:avLst/>
          </a:prstGeom>
          <a:noFill/>
          <a:ln w="9525">
            <a:noFill/>
            <a:miter lim="800000"/>
            <a:headEnd/>
            <a:tailEnd/>
          </a:ln>
        </p:spPr>
      </p:pic>
      <p:sp>
        <p:nvSpPr>
          <p:cNvPr id="4" name="Title 3"/>
          <p:cNvSpPr>
            <a:spLocks noGrp="1"/>
          </p:cNvSpPr>
          <p:nvPr>
            <p:ph type="title"/>
          </p:nvPr>
        </p:nvSpPr>
        <p:spPr/>
        <p:txBody>
          <a:bodyPr/>
          <a:lstStyle/>
          <a:p>
            <a:r>
              <a:rPr lang="en-US" sz="2800" dirty="0"/>
              <a:t>Legal Framework </a:t>
            </a:r>
            <a:r>
              <a:rPr lang="vi-VN" sz="2800" dirty="0" smtClean="0"/>
              <a:t>(</a:t>
            </a:r>
            <a:r>
              <a:rPr lang="en-US" sz="2800" dirty="0" smtClean="0"/>
              <a:t>Article</a:t>
            </a:r>
            <a:r>
              <a:rPr lang="vi-VN" sz="2800" dirty="0" smtClean="0"/>
              <a:t> </a:t>
            </a:r>
            <a:r>
              <a:rPr lang="vi-VN" sz="2800" dirty="0"/>
              <a:t>36-39: </a:t>
            </a:r>
            <a:r>
              <a:rPr lang="en-US" sz="2800" dirty="0"/>
              <a:t>Statistics </a:t>
            </a:r>
            <a:r>
              <a:rPr lang="en-US" sz="2800"/>
              <a:t>Law</a:t>
            </a:r>
            <a:r>
              <a:rPr lang="vi-VN" sz="2800"/>
              <a:t> </a:t>
            </a:r>
            <a:r>
              <a:rPr lang="en-US" sz="2800" smtClean="0"/>
              <a:t>in 2015</a:t>
            </a:r>
            <a:endParaRPr lang="en-US" sz="2800" dirty="0"/>
          </a:p>
        </p:txBody>
      </p:sp>
      <p:sp>
        <p:nvSpPr>
          <p:cNvPr id="8" name="Content Placeholder 3"/>
          <p:cNvSpPr>
            <a:spLocks noGrp="1"/>
          </p:cNvSpPr>
          <p:nvPr>
            <p:ph idx="1"/>
          </p:nvPr>
        </p:nvSpPr>
        <p:spPr>
          <a:xfrm>
            <a:off x="0" y="1167547"/>
            <a:ext cx="9085262" cy="5519003"/>
          </a:xfrm>
        </p:spPr>
        <p:txBody>
          <a:bodyPr>
            <a:normAutofit/>
          </a:bodyPr>
          <a:lstStyle/>
          <a:p>
            <a:pPr marL="137160" indent="0">
              <a:buNone/>
            </a:pPr>
            <a:r>
              <a:rPr lang="en-US" sz="3200" b="1" dirty="0" smtClean="0">
                <a:solidFill>
                  <a:srgbClr val="FF9900"/>
                </a:solidFill>
                <a:latin typeface="Arial" panose="020B0604020202020204" pitchFamily="34" charset="0"/>
                <a:cs typeface="Arial" panose="020B0604020202020204" pitchFamily="34" charset="0"/>
              </a:rPr>
              <a:t>Article 38: </a:t>
            </a:r>
            <a:r>
              <a:rPr lang="en-US" sz="3200" dirty="0" smtClean="0">
                <a:solidFill>
                  <a:srgbClr val="FF9900"/>
                </a:solidFill>
                <a:latin typeface="Arial" panose="020B0604020202020204" pitchFamily="34" charset="0"/>
                <a:cs typeface="Arial" panose="020B0604020202020204" pitchFamily="34" charset="0"/>
              </a:rPr>
              <a:t>Duties </a:t>
            </a:r>
            <a:r>
              <a:rPr lang="en-US" sz="3200" dirty="0">
                <a:solidFill>
                  <a:srgbClr val="FF9900"/>
                </a:solidFill>
                <a:latin typeface="Arial" panose="020B0604020202020204" pitchFamily="34" charset="0"/>
                <a:cs typeface="Arial" panose="020B0604020202020204" pitchFamily="34" charset="0"/>
              </a:rPr>
              <a:t>and powers of the administrative database management agency </a:t>
            </a:r>
            <a:endParaRPr lang="en-US" sz="3200" b="1" dirty="0" smtClean="0">
              <a:solidFill>
                <a:srgbClr val="FF9900"/>
              </a:solidFill>
              <a:latin typeface="Arial" panose="020B0604020202020204" pitchFamily="34" charset="0"/>
              <a:cs typeface="Arial" panose="020B0604020202020204" pitchFamily="34" charset="0"/>
            </a:endParaRPr>
          </a:p>
          <a:p>
            <a:pPr marL="651510" indent="-514350" algn="just">
              <a:buClr>
                <a:srgbClr val="000000"/>
              </a:buClr>
              <a:buAutoNum type="arabicPeriod"/>
            </a:pPr>
            <a:r>
              <a:rPr lang="en-US" sz="3200" b="0" dirty="0" smtClean="0">
                <a:solidFill>
                  <a:srgbClr val="000000"/>
                </a:solidFill>
                <a:latin typeface="Arial" panose="020B0604020202020204" pitchFamily="34" charset="0"/>
                <a:cs typeface="Arial" panose="020B0604020202020204" pitchFamily="34" charset="0"/>
              </a:rPr>
              <a:t>Build the administrative </a:t>
            </a:r>
            <a:r>
              <a:rPr lang="en-US" sz="3200" b="0" dirty="0">
                <a:solidFill>
                  <a:srgbClr val="000000"/>
                </a:solidFill>
                <a:latin typeface="Arial" panose="020B0604020202020204" pitchFamily="34" charset="0"/>
                <a:cs typeface="Arial" panose="020B0604020202020204" pitchFamily="34" charset="0"/>
              </a:rPr>
              <a:t>database serving </a:t>
            </a:r>
            <a:r>
              <a:rPr lang="en-US" sz="3200" b="0" dirty="0" smtClean="0">
                <a:solidFill>
                  <a:srgbClr val="000000"/>
                </a:solidFill>
                <a:latin typeface="Arial" panose="020B0604020202020204" pitchFamily="34" charset="0"/>
                <a:cs typeface="Arial" panose="020B0604020202020204" pitchFamily="34" charset="0"/>
              </a:rPr>
              <a:t>sectoral </a:t>
            </a:r>
            <a:r>
              <a:rPr lang="en-US" sz="3200" b="0" dirty="0">
                <a:solidFill>
                  <a:srgbClr val="000000"/>
                </a:solidFill>
                <a:latin typeface="Arial" panose="020B0604020202020204" pitchFamily="34" charset="0"/>
                <a:cs typeface="Arial" panose="020B0604020202020204" pitchFamily="34" charset="0"/>
              </a:rPr>
              <a:t>management and </a:t>
            </a:r>
            <a:r>
              <a:rPr lang="en-US" sz="3200" b="0" dirty="0" smtClean="0">
                <a:solidFill>
                  <a:srgbClr val="000000"/>
                </a:solidFill>
                <a:latin typeface="Arial" panose="020B0604020202020204" pitchFamily="34" charset="0"/>
                <a:cs typeface="Arial" panose="020B0604020202020204" pitchFamily="34" charset="0"/>
              </a:rPr>
              <a:t>national </a:t>
            </a:r>
            <a:r>
              <a:rPr lang="en-US" sz="3200" b="0" dirty="0">
                <a:solidFill>
                  <a:srgbClr val="000000"/>
                </a:solidFill>
                <a:latin typeface="Arial" panose="020B0604020202020204" pitchFamily="34" charset="0"/>
                <a:cs typeface="Arial" panose="020B0604020202020204" pitchFamily="34" charset="0"/>
              </a:rPr>
              <a:t>statistical </a:t>
            </a:r>
            <a:r>
              <a:rPr lang="en-US" sz="3200" b="0" dirty="0" smtClean="0">
                <a:solidFill>
                  <a:srgbClr val="000000"/>
                </a:solidFill>
                <a:latin typeface="Arial" panose="020B0604020202020204" pitchFamily="34" charset="0"/>
                <a:cs typeface="Arial" panose="020B0604020202020204" pitchFamily="34" charset="0"/>
              </a:rPr>
              <a:t>activities. </a:t>
            </a:r>
            <a:endParaRPr lang="en-US" sz="3200" b="0" dirty="0">
              <a:solidFill>
                <a:srgbClr val="000000"/>
              </a:solidFill>
              <a:latin typeface="Arial" panose="020B0604020202020204" pitchFamily="34" charset="0"/>
              <a:cs typeface="Arial" panose="020B0604020202020204" pitchFamily="34" charset="0"/>
            </a:endParaRPr>
          </a:p>
          <a:p>
            <a:pPr marL="651510" indent="-514350" algn="just">
              <a:buClr>
                <a:srgbClr val="000000"/>
              </a:buClr>
              <a:buAutoNum type="arabicPeriod"/>
            </a:pPr>
            <a:r>
              <a:rPr lang="en-US" sz="3200" b="0" dirty="0">
                <a:solidFill>
                  <a:srgbClr val="000000"/>
                </a:solidFill>
                <a:latin typeface="Arial" panose="020B0604020202020204" pitchFamily="34" charset="0"/>
                <a:cs typeface="Arial" panose="020B0604020202020204" pitchFamily="34" charset="0"/>
              </a:rPr>
              <a:t>Provide data, information in the </a:t>
            </a:r>
            <a:r>
              <a:rPr lang="en-US" sz="3200" b="0" dirty="0" smtClean="0">
                <a:solidFill>
                  <a:srgbClr val="000000"/>
                </a:solidFill>
                <a:latin typeface="Arial" panose="020B0604020202020204" pitchFamily="34" charset="0"/>
                <a:cs typeface="Arial" panose="020B0604020202020204" pitchFamily="34" charset="0"/>
              </a:rPr>
              <a:t>specific management </a:t>
            </a:r>
            <a:r>
              <a:rPr lang="en-US" sz="3200" b="0" dirty="0">
                <a:solidFill>
                  <a:srgbClr val="000000"/>
                </a:solidFill>
                <a:latin typeface="Arial" panose="020B0604020202020204" pitchFamily="34" charset="0"/>
                <a:cs typeface="Arial" panose="020B0604020202020204" pitchFamily="34" charset="0"/>
              </a:rPr>
              <a:t>database as prescribed</a:t>
            </a:r>
          </a:p>
          <a:p>
            <a:pPr marL="651510" indent="-514350" algn="just">
              <a:buClr>
                <a:srgbClr val="000000"/>
              </a:buClr>
              <a:buAutoNum type="arabicPeriod"/>
            </a:pPr>
            <a:r>
              <a:rPr lang="en-US" sz="3200" b="0" dirty="0">
                <a:solidFill>
                  <a:srgbClr val="000000"/>
                </a:solidFill>
                <a:latin typeface="Arial" panose="020B0604020202020204" pitchFamily="34" charset="0"/>
                <a:cs typeface="Arial" panose="020B0604020202020204" pitchFamily="34" charset="0"/>
              </a:rPr>
              <a:t>Declining requests for information (if contrary to regulations</a:t>
            </a:r>
            <a:r>
              <a:rPr lang="en-US" sz="3200" b="0" dirty="0" smtClean="0">
                <a:solidFill>
                  <a:srgbClr val="0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xmlns="" val="2114042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0" descr="Logo_Chinhthuc"/>
          <p:cNvPicPr>
            <a:picLocks noChangeAspect="1" noChangeArrowheads="1"/>
          </p:cNvPicPr>
          <p:nvPr/>
        </p:nvPicPr>
        <p:blipFill>
          <a:blip r:embed="rId2" cstate="print"/>
          <a:srcRect/>
          <a:stretch>
            <a:fillRect/>
          </a:stretch>
        </p:blipFill>
        <p:spPr bwMode="auto">
          <a:xfrm>
            <a:off x="7848600" y="742950"/>
            <a:ext cx="409575" cy="409575"/>
          </a:xfrm>
          <a:prstGeom prst="rect">
            <a:avLst/>
          </a:prstGeom>
          <a:noFill/>
          <a:ln w="9525">
            <a:noFill/>
            <a:miter lim="800000"/>
            <a:headEnd/>
            <a:tailEnd/>
          </a:ln>
        </p:spPr>
      </p:pic>
      <p:sp>
        <p:nvSpPr>
          <p:cNvPr id="4" name="Title 3"/>
          <p:cNvSpPr>
            <a:spLocks noGrp="1"/>
          </p:cNvSpPr>
          <p:nvPr>
            <p:ph type="title"/>
          </p:nvPr>
        </p:nvSpPr>
        <p:spPr/>
        <p:txBody>
          <a:bodyPr/>
          <a:lstStyle/>
          <a:p>
            <a:r>
              <a:rPr lang="en-US" sz="2800" dirty="0"/>
              <a:t>Legal Framework </a:t>
            </a:r>
            <a:r>
              <a:rPr lang="vi-VN" sz="2800" dirty="0" smtClean="0"/>
              <a:t>(</a:t>
            </a:r>
            <a:r>
              <a:rPr lang="en-US" sz="2800" dirty="0" smtClean="0"/>
              <a:t>Article</a:t>
            </a:r>
            <a:r>
              <a:rPr lang="vi-VN" sz="2800" dirty="0" smtClean="0"/>
              <a:t> </a:t>
            </a:r>
            <a:r>
              <a:rPr lang="vi-VN" sz="2800" dirty="0"/>
              <a:t>36-39: </a:t>
            </a:r>
            <a:r>
              <a:rPr lang="en-US" sz="2800" dirty="0"/>
              <a:t>Statistics Law</a:t>
            </a:r>
            <a:r>
              <a:rPr lang="vi-VN" sz="2800" dirty="0"/>
              <a:t> </a:t>
            </a:r>
            <a:r>
              <a:rPr lang="en-US" sz="2800" dirty="0"/>
              <a:t>No</a:t>
            </a:r>
            <a:r>
              <a:rPr lang="vi-VN" sz="2800" dirty="0"/>
              <a:t> 89/2015/QH13)</a:t>
            </a:r>
            <a:endParaRPr lang="en-US" sz="2800" dirty="0"/>
          </a:p>
        </p:txBody>
      </p:sp>
      <p:sp>
        <p:nvSpPr>
          <p:cNvPr id="9" name="Content Placeholder 3"/>
          <p:cNvSpPr>
            <a:spLocks noGrp="1"/>
          </p:cNvSpPr>
          <p:nvPr>
            <p:ph idx="1"/>
          </p:nvPr>
        </p:nvSpPr>
        <p:spPr>
          <a:xfrm>
            <a:off x="0" y="1167547"/>
            <a:ext cx="9085262" cy="5519003"/>
          </a:xfrm>
        </p:spPr>
        <p:txBody>
          <a:bodyPr>
            <a:normAutofit/>
          </a:bodyPr>
          <a:lstStyle/>
          <a:p>
            <a:pPr marL="137160" indent="0">
              <a:buNone/>
            </a:pPr>
            <a:r>
              <a:rPr lang="en-US" b="1" dirty="0" smtClean="0">
                <a:solidFill>
                  <a:srgbClr val="FF9900"/>
                </a:solidFill>
                <a:latin typeface="Arial" panose="020B0604020202020204" pitchFamily="34" charset="0"/>
                <a:cs typeface="Arial" panose="020B0604020202020204" pitchFamily="34" charset="0"/>
              </a:rPr>
              <a:t>Article 39: Duties and powers of Central level statistical Agency</a:t>
            </a:r>
          </a:p>
          <a:p>
            <a:pPr marL="137160" indent="0">
              <a:buNone/>
            </a:pPr>
            <a:endParaRPr lang="en-US" b="1" dirty="0" smtClean="0">
              <a:solidFill>
                <a:srgbClr val="FF9900"/>
              </a:solidFill>
              <a:latin typeface="Arial" panose="020B0604020202020204" pitchFamily="34" charset="0"/>
              <a:cs typeface="Arial" panose="020B0604020202020204" pitchFamily="34" charset="0"/>
            </a:endParaRPr>
          </a:p>
          <a:p>
            <a:pPr marL="651510" indent="-514350" algn="just">
              <a:buClr>
                <a:srgbClr val="000000"/>
              </a:buClr>
              <a:buAutoNum type="arabicPeriod"/>
            </a:pPr>
            <a:r>
              <a:rPr lang="en-US" sz="3200" b="0" dirty="0" smtClean="0">
                <a:solidFill>
                  <a:srgbClr val="000000"/>
                </a:solidFill>
                <a:latin typeface="Arial" panose="020B0604020202020204" pitchFamily="34" charset="0"/>
                <a:cs typeface="Arial" panose="020B0604020202020204" pitchFamily="34" charset="0"/>
              </a:rPr>
              <a:t>Receiving</a:t>
            </a:r>
            <a:r>
              <a:rPr lang="en-US" sz="3200" b="0" dirty="0">
                <a:solidFill>
                  <a:srgbClr val="000000"/>
                </a:solidFill>
                <a:latin typeface="Arial" panose="020B0604020202020204" pitchFamily="34" charset="0"/>
                <a:cs typeface="Arial" panose="020B0604020202020204" pitchFamily="34" charset="0"/>
              </a:rPr>
              <a:t>, processing </a:t>
            </a:r>
            <a:r>
              <a:rPr lang="en-US" sz="3200" b="0" dirty="0" smtClean="0">
                <a:solidFill>
                  <a:srgbClr val="000000"/>
                </a:solidFill>
                <a:latin typeface="Arial" panose="020B0604020202020204" pitchFamily="34" charset="0"/>
                <a:cs typeface="Arial" panose="020B0604020202020204" pitchFamily="34" charset="0"/>
              </a:rPr>
              <a:t>data and </a:t>
            </a:r>
            <a:r>
              <a:rPr lang="en-US" sz="3200" b="0" dirty="0">
                <a:solidFill>
                  <a:srgbClr val="000000"/>
                </a:solidFill>
                <a:latin typeface="Arial" panose="020B0604020202020204" pitchFamily="34" charset="0"/>
                <a:cs typeface="Arial" panose="020B0604020202020204" pitchFamily="34" charset="0"/>
              </a:rPr>
              <a:t>information from the administrative database</a:t>
            </a:r>
          </a:p>
          <a:p>
            <a:pPr marL="651510" indent="-514350" algn="just">
              <a:buClr>
                <a:srgbClr val="000000"/>
              </a:buClr>
              <a:buAutoNum type="arabicPeriod"/>
            </a:pPr>
            <a:r>
              <a:rPr lang="en-US" sz="3200" b="0" dirty="0">
                <a:solidFill>
                  <a:srgbClr val="000000"/>
                </a:solidFill>
                <a:latin typeface="Arial" panose="020B0604020202020204" pitchFamily="34" charset="0"/>
                <a:cs typeface="Arial" panose="020B0604020202020204" pitchFamily="34" charset="0"/>
              </a:rPr>
              <a:t>Confidentiality (as provided in Article 57)</a:t>
            </a:r>
          </a:p>
          <a:p>
            <a:pPr marL="651510" indent="-514350" algn="just">
              <a:buClr>
                <a:srgbClr val="000000"/>
              </a:buClr>
              <a:buAutoNum type="arabicPeriod"/>
            </a:pPr>
            <a:r>
              <a:rPr lang="en-US" sz="3200" b="0" dirty="0" smtClean="0">
                <a:solidFill>
                  <a:srgbClr val="000000"/>
                </a:solidFill>
                <a:latin typeface="Arial" panose="020B0604020202020204" pitchFamily="34" charset="0"/>
                <a:cs typeface="Arial" panose="020B0604020202020204" pitchFamily="34" charset="0"/>
              </a:rPr>
              <a:t>Do not </a:t>
            </a:r>
            <a:r>
              <a:rPr lang="en-US" sz="3200" b="0" dirty="0">
                <a:solidFill>
                  <a:srgbClr val="000000"/>
                </a:solidFill>
                <a:latin typeface="Arial" panose="020B0604020202020204" pitchFamily="34" charset="0"/>
                <a:cs typeface="Arial" panose="020B0604020202020204" pitchFamily="34" charset="0"/>
              </a:rPr>
              <a:t>supply information to the third party (except for the consent of the managing agency)</a:t>
            </a:r>
            <a:endParaRPr lang="en-US" sz="3200" b="0" dirty="0" smtClean="0">
              <a:solidFill>
                <a:srgbClr val="000000"/>
              </a:solidFill>
              <a:latin typeface="Arial" panose="020B0604020202020204" pitchFamily="34" charset="0"/>
              <a:cs typeface="Arial" panose="020B0604020202020204" pitchFamily="34" charset="0"/>
            </a:endParaRPr>
          </a:p>
          <a:p>
            <a:pPr marL="651510" indent="-514350" algn="just">
              <a:buClr>
                <a:srgbClr val="000000"/>
              </a:buClr>
              <a:buAutoNum type="arabicPeriod"/>
            </a:pPr>
            <a:endParaRPr lang="en-US" sz="3200" b="0" dirty="0" smtClean="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6235816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Data </a:t>
            </a:r>
            <a:r>
              <a:rPr lang="en-US" sz="2800" smtClean="0"/>
              <a:t>sources of population and vital statistics</a:t>
            </a:r>
            <a:endParaRPr lang="en-US" sz="2800" dirty="0"/>
          </a:p>
        </p:txBody>
      </p:sp>
      <p:pic>
        <p:nvPicPr>
          <p:cNvPr id="7" name="Picture 50" descr="Logo_Chinhthuc"/>
          <p:cNvPicPr>
            <a:picLocks noChangeAspect="1" noChangeArrowheads="1"/>
          </p:cNvPicPr>
          <p:nvPr/>
        </p:nvPicPr>
        <p:blipFill>
          <a:blip r:embed="rId2" cstate="print"/>
          <a:srcRect/>
          <a:stretch>
            <a:fillRect/>
          </a:stretch>
        </p:blipFill>
        <p:spPr bwMode="auto">
          <a:xfrm>
            <a:off x="7848600" y="742950"/>
            <a:ext cx="409575" cy="409575"/>
          </a:xfrm>
          <a:prstGeom prst="rect">
            <a:avLst/>
          </a:prstGeom>
          <a:noFill/>
          <a:ln w="9525">
            <a:noFill/>
            <a:miter lim="800000"/>
            <a:headEnd/>
            <a:tailEnd/>
          </a:ln>
        </p:spPr>
      </p:pic>
      <p:grpSp>
        <p:nvGrpSpPr>
          <p:cNvPr id="6" name="Group 5"/>
          <p:cNvGrpSpPr/>
          <p:nvPr/>
        </p:nvGrpSpPr>
        <p:grpSpPr>
          <a:xfrm>
            <a:off x="1219200" y="1372140"/>
            <a:ext cx="7620001" cy="3155648"/>
            <a:chOff x="1193862" y="1372140"/>
            <a:chExt cx="7646184" cy="3155648"/>
          </a:xfrm>
        </p:grpSpPr>
        <p:sp>
          <p:nvSpPr>
            <p:cNvPr id="8" name="Rounded Rectangle 7"/>
            <p:cNvSpPr/>
            <p:nvPr/>
          </p:nvSpPr>
          <p:spPr>
            <a:xfrm>
              <a:off x="1193862" y="2989762"/>
              <a:ext cx="1911546" cy="14559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smtClean="0">
                  <a:solidFill>
                    <a:srgbClr val="000000"/>
                  </a:solidFill>
                  <a:latin typeface="Arial" panose="020B0604020202020204" pitchFamily="34" charset="0"/>
                  <a:cs typeface="Arial" panose="020B0604020202020204" pitchFamily="34" charset="0"/>
                </a:rPr>
                <a:t>General Statistics Office</a:t>
              </a:r>
              <a:endParaRPr lang="en-US" sz="2400" dirty="0" smtClean="0">
                <a:solidFill>
                  <a:srgbClr val="000000"/>
                </a:solidFill>
                <a:latin typeface="Arial" panose="020B0604020202020204" pitchFamily="34" charset="0"/>
                <a:cs typeface="Arial" panose="020B0604020202020204" pitchFamily="34" charset="0"/>
              </a:endParaRPr>
            </a:p>
          </p:txBody>
        </p:sp>
        <p:sp>
          <p:nvSpPr>
            <p:cNvPr id="9" name="Oval 8"/>
            <p:cNvSpPr/>
            <p:nvPr/>
          </p:nvSpPr>
          <p:spPr>
            <a:xfrm>
              <a:off x="1447800" y="1372140"/>
              <a:ext cx="607695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latin typeface="Arial" panose="020B0604020202020204" pitchFamily="34" charset="0"/>
                  <a:cs typeface="Arial" panose="020B0604020202020204" pitchFamily="34" charset="0"/>
                </a:rPr>
                <a:t>Data sources from Ministries</a:t>
              </a:r>
              <a:endParaRPr lang="en-US" sz="3200" dirty="0">
                <a:latin typeface="Arial" panose="020B0604020202020204" pitchFamily="34" charset="0"/>
                <a:cs typeface="Arial" panose="020B0604020202020204" pitchFamily="34" charset="0"/>
              </a:endParaRPr>
            </a:p>
          </p:txBody>
        </p:sp>
        <p:sp>
          <p:nvSpPr>
            <p:cNvPr id="10" name="Rounded Rectangle 9"/>
            <p:cNvSpPr/>
            <p:nvPr/>
          </p:nvSpPr>
          <p:spPr>
            <a:xfrm>
              <a:off x="3809306" y="2971873"/>
              <a:ext cx="2125189" cy="14559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smtClean="0">
                <a:latin typeface="Arial" panose="020B0604020202020204" pitchFamily="34" charset="0"/>
                <a:cs typeface="Arial" panose="020B0604020202020204" pitchFamily="34" charset="0"/>
              </a:endParaRPr>
            </a:p>
            <a:p>
              <a:pPr algn="ctr"/>
              <a:r>
                <a:rPr lang="en-US" sz="2400" dirty="0" smtClean="0">
                  <a:solidFill>
                    <a:srgbClr val="000000"/>
                  </a:solidFill>
                  <a:latin typeface="Arial" panose="020B0604020202020204" pitchFamily="34" charset="0"/>
                  <a:cs typeface="Arial" panose="020B0604020202020204" pitchFamily="34" charset="0"/>
                </a:rPr>
                <a:t>CRVS data</a:t>
              </a:r>
            </a:p>
            <a:p>
              <a:pPr algn="ctr"/>
              <a:r>
                <a:rPr lang="en-US" sz="2400" dirty="0">
                  <a:latin typeface="Arial" panose="020B0604020202020204" pitchFamily="34" charset="0"/>
                  <a:cs typeface="Arial" panose="020B0604020202020204" pitchFamily="34" charset="0"/>
                </a:rPr>
                <a:t>(</a:t>
              </a:r>
              <a:r>
                <a:rPr lang="en-US" sz="2400" smtClean="0">
                  <a:latin typeface="Arial" panose="020B0604020202020204" pitchFamily="34" charset="0"/>
                  <a:cs typeface="Arial" panose="020B0604020202020204" pitchFamily="34" charset="0"/>
                </a:rPr>
                <a:t>Ministry </a:t>
              </a:r>
              <a:r>
                <a:rPr lang="en-US" sz="2400" dirty="0" smtClean="0">
                  <a:latin typeface="Arial" panose="020B0604020202020204" pitchFamily="34" charset="0"/>
                  <a:cs typeface="Arial" panose="020B0604020202020204" pitchFamily="34" charset="0"/>
                </a:rPr>
                <a:t>of Justice)</a:t>
              </a:r>
              <a:endParaRPr lang="en-US" sz="2400" dirty="0">
                <a:latin typeface="Arial" panose="020B0604020202020204" pitchFamily="34" charset="0"/>
                <a:cs typeface="Arial" panose="020B0604020202020204" pitchFamily="34" charset="0"/>
              </a:endParaRPr>
            </a:p>
            <a:p>
              <a:pPr algn="ctr"/>
              <a:endParaRPr lang="en-US" sz="2400" dirty="0">
                <a:latin typeface="Arial" panose="020B0604020202020204" pitchFamily="34" charset="0"/>
                <a:cs typeface="Arial" panose="020B0604020202020204" pitchFamily="34" charset="0"/>
              </a:endParaRPr>
            </a:p>
          </p:txBody>
        </p:sp>
        <p:sp>
          <p:nvSpPr>
            <p:cNvPr id="11" name="Rounded Rectangle 10"/>
            <p:cNvSpPr/>
            <p:nvPr/>
          </p:nvSpPr>
          <p:spPr>
            <a:xfrm>
              <a:off x="6400800" y="3071811"/>
              <a:ext cx="2439246" cy="1455977"/>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sz="2400" dirty="0" smtClean="0">
                <a:solidFill>
                  <a:srgbClr val="000000"/>
                </a:solidFill>
                <a:latin typeface="Arial" panose="020B0604020202020204" pitchFamily="34" charset="0"/>
                <a:cs typeface="Arial" panose="020B0604020202020204" pitchFamily="34" charset="0"/>
              </a:endParaRPr>
            </a:p>
            <a:p>
              <a:pPr algn="ctr"/>
              <a:r>
                <a:rPr lang="en-US" sz="2400" smtClean="0">
                  <a:solidFill>
                    <a:schemeClr val="accent2">
                      <a:lumMod val="50000"/>
                    </a:schemeClr>
                  </a:solidFill>
                  <a:latin typeface="Arial" panose="020B0604020202020204" pitchFamily="34" charset="0"/>
                  <a:cs typeface="Arial" panose="020B0604020202020204" pitchFamily="34" charset="0"/>
                </a:rPr>
                <a:t>Ministry of Healthcare</a:t>
              </a:r>
              <a:endParaRPr lang="en-US" sz="2400" dirty="0">
                <a:solidFill>
                  <a:schemeClr val="accent2">
                    <a:lumMod val="50000"/>
                  </a:schemeClr>
                </a:solidFill>
                <a:latin typeface="Arial" panose="020B0604020202020204" pitchFamily="34" charset="0"/>
                <a:cs typeface="Arial" panose="020B0604020202020204" pitchFamily="34" charset="0"/>
              </a:endParaRPr>
            </a:p>
            <a:p>
              <a:pPr algn="ctr"/>
              <a:endParaRPr lang="en-US" sz="2400" dirty="0">
                <a:latin typeface="Arial" panose="020B0604020202020204" pitchFamily="34" charset="0"/>
                <a:cs typeface="Arial" panose="020B0604020202020204" pitchFamily="34" charset="0"/>
              </a:endParaRPr>
            </a:p>
          </p:txBody>
        </p:sp>
        <p:sp>
          <p:nvSpPr>
            <p:cNvPr id="12" name="Curved Right Arrow 11"/>
            <p:cNvSpPr/>
            <p:nvPr/>
          </p:nvSpPr>
          <p:spPr>
            <a:xfrm>
              <a:off x="1693034" y="2133810"/>
              <a:ext cx="516140" cy="93800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Curved Left Arrow 12"/>
            <p:cNvSpPr/>
            <p:nvPr/>
          </p:nvSpPr>
          <p:spPr>
            <a:xfrm>
              <a:off x="6961185" y="2072934"/>
              <a:ext cx="489367" cy="94870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Down Arrow 13"/>
            <p:cNvSpPr/>
            <p:nvPr/>
          </p:nvSpPr>
          <p:spPr>
            <a:xfrm>
              <a:off x="4497885" y="2289805"/>
              <a:ext cx="239367" cy="6639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xmlns="" val="39744080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sources of population and vital statistics</a:t>
            </a:r>
            <a:endParaRPr lang="en-US"/>
          </a:p>
        </p:txBody>
      </p:sp>
      <p:sp>
        <p:nvSpPr>
          <p:cNvPr id="3" name="Content Placeholder 2"/>
          <p:cNvSpPr>
            <a:spLocks noGrp="1"/>
          </p:cNvSpPr>
          <p:nvPr>
            <p:ph idx="1"/>
          </p:nvPr>
        </p:nvSpPr>
        <p:spPr>
          <a:xfrm>
            <a:off x="304800" y="1143001"/>
            <a:ext cx="8610600" cy="5486400"/>
          </a:xfrm>
        </p:spPr>
        <p:txBody>
          <a:bodyPr/>
          <a:lstStyle/>
          <a:p>
            <a:pPr marL="0" indent="0" algn="just">
              <a:spcBef>
                <a:spcPts val="1200"/>
              </a:spcBef>
              <a:buNone/>
            </a:pPr>
            <a:r>
              <a:rPr lang="en-US" sz="3200" smtClean="0">
                <a:solidFill>
                  <a:srgbClr val="FF9900"/>
                </a:solidFill>
                <a:latin typeface="Times New Roman" pitchFamily="18" charset="0"/>
                <a:cs typeface="Times New Roman" pitchFamily="18" charset="0"/>
              </a:rPr>
              <a:t>For General Statistics Office (GSO)</a:t>
            </a:r>
            <a:endParaRPr lang="en-US" sz="2400" b="0" smtClean="0">
              <a:solidFill>
                <a:srgbClr val="000000"/>
              </a:solidFill>
              <a:latin typeface="Times New Roman" pitchFamily="18" charset="0"/>
              <a:cs typeface="Times New Roman" pitchFamily="18" charset="0"/>
            </a:endParaRPr>
          </a:p>
          <a:p>
            <a:pPr marL="0" indent="0" algn="just">
              <a:spcBef>
                <a:spcPts val="1200"/>
              </a:spcBef>
            </a:pPr>
            <a:r>
              <a:rPr lang="en-US" sz="2400" b="0" smtClean="0">
                <a:solidFill>
                  <a:srgbClr val="000000"/>
                </a:solidFill>
                <a:latin typeface="Times New Roman" pitchFamily="18" charset="0"/>
                <a:cs typeface="Times New Roman" pitchFamily="18" charset="0"/>
              </a:rPr>
              <a:t> GSO is responsible estimate and report some indicators, include population, TFR, CBR, CDR, IMR for whole country  and all provinces (National indicator system) GSO establish national census and survey program</a:t>
            </a:r>
          </a:p>
          <a:p>
            <a:pPr marL="0" indent="0" algn="just">
              <a:spcBef>
                <a:spcPts val="1200"/>
              </a:spcBef>
            </a:pPr>
            <a:r>
              <a:rPr lang="en-US" sz="2400" b="0" smtClean="0">
                <a:solidFill>
                  <a:srgbClr val="000000"/>
                </a:solidFill>
                <a:latin typeface="Times New Roman" pitchFamily="18" charset="0"/>
                <a:cs typeface="Times New Roman" pitchFamily="18" charset="0"/>
              </a:rPr>
              <a:t> Base on National indicator system, GSO will establish national census and survey programe every year:</a:t>
            </a:r>
          </a:p>
          <a:p>
            <a:pPr marL="0" indent="0" algn="just">
              <a:spcBef>
                <a:spcPts val="1200"/>
              </a:spcBef>
              <a:buFont typeface="Wingdings" pitchFamily="2" charset="2"/>
              <a:buChar char="Ø"/>
            </a:pPr>
            <a:r>
              <a:rPr lang="en-US" sz="2400" b="0" smtClean="0">
                <a:solidFill>
                  <a:srgbClr val="000000"/>
                </a:solidFill>
                <a:latin typeface="Times New Roman" pitchFamily="18" charset="0"/>
                <a:cs typeface="Times New Roman" pitchFamily="18" charset="0"/>
              </a:rPr>
              <a:t> Population and housing census conducted every ten years: the 2009 census is first time used scanning technology and the 2019 census  will be used combination of both paper and tablet</a:t>
            </a:r>
          </a:p>
          <a:p>
            <a:pPr marL="0" indent="0" algn="just">
              <a:spcBef>
                <a:spcPts val="1200"/>
              </a:spcBef>
              <a:buFont typeface="Wingdings" pitchFamily="2" charset="2"/>
              <a:buChar char="Ø"/>
            </a:pPr>
            <a:r>
              <a:rPr lang="en-US" sz="2400" b="0" smtClean="0">
                <a:solidFill>
                  <a:srgbClr val="000000"/>
                </a:solidFill>
                <a:latin typeface="Times New Roman" pitchFamily="18" charset="0"/>
                <a:cs typeface="Times New Roman" pitchFamily="18" charset="0"/>
              </a:rPr>
              <a:t> Intercensal population and housing survey </a:t>
            </a:r>
          </a:p>
          <a:p>
            <a:pPr marL="0" indent="0" algn="just">
              <a:spcBef>
                <a:spcPts val="1200"/>
              </a:spcBef>
              <a:buFont typeface="Wingdings" pitchFamily="2" charset="2"/>
              <a:buChar char="Ø"/>
            </a:pPr>
            <a:r>
              <a:rPr lang="en-US" sz="2400" b="0" smtClean="0">
                <a:solidFill>
                  <a:srgbClr val="000000"/>
                </a:solidFill>
                <a:latin typeface="Times New Roman" pitchFamily="18" charset="0"/>
                <a:cs typeface="Times New Roman" pitchFamily="18" charset="0"/>
              </a:rPr>
              <a:t> Population change and family planning survey conducted </a:t>
            </a:r>
            <a:endParaRPr lang="en-US" sz="2400" b="0">
              <a:solidFill>
                <a:srgbClr val="000000"/>
              </a:solidFill>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pPr>
              <a:defRPr/>
            </a:pPr>
            <a:r>
              <a:rPr lang="en-US" smtClean="0"/>
              <a:t>___ ____________ ___</a:t>
            </a:r>
            <a:endParaRPr lang="en-US" dirty="0"/>
          </a:p>
        </p:txBody>
      </p:sp>
      <p:sp>
        <p:nvSpPr>
          <p:cNvPr id="5" name="Date Placeholder 4"/>
          <p:cNvSpPr>
            <a:spLocks noGrp="1"/>
          </p:cNvSpPr>
          <p:nvPr>
            <p:ph type="dt" sz="half" idx="11"/>
          </p:nvPr>
        </p:nvSpPr>
        <p:spPr/>
        <p:txBody>
          <a:bodyPr/>
          <a:lstStyle/>
          <a:p>
            <a:pPr>
              <a:defRPr/>
            </a:pPr>
            <a:r>
              <a:rPr lang="en-US" smtClean="0"/>
              <a:t>www.thmemgallery.com</a:t>
            </a:r>
            <a:endParaRPr lang="en-US" dirty="0"/>
          </a:p>
        </p:txBody>
      </p:sp>
      <p:sp>
        <p:nvSpPr>
          <p:cNvPr id="6" name="Footer Placeholder 5"/>
          <p:cNvSpPr>
            <a:spLocks noGrp="1"/>
          </p:cNvSpPr>
          <p:nvPr>
            <p:ph type="ftr" sz="quarter" idx="12"/>
          </p:nvPr>
        </p:nvSpPr>
        <p:spPr/>
        <p:txBody>
          <a:bodyPr/>
          <a:lstStyle/>
          <a:p>
            <a:pPr>
              <a:defRPr/>
            </a:pPr>
            <a:r>
              <a:rPr lang="en-US" smtClean="0"/>
              <a:t>Company Logo</a:t>
            </a:r>
            <a:endParaRPr lang="en-US" dirty="0"/>
          </a:p>
        </p:txBody>
      </p:sp>
    </p:spTree>
  </p:cSld>
  <p:clrMapOvr>
    <a:masterClrMapping/>
  </p:clrMapOvr>
</p:sld>
</file>

<file path=ppt/theme/theme1.xml><?xml version="1.0" encoding="utf-8"?>
<a:theme xmlns:a="http://schemas.openxmlformats.org/drawingml/2006/main" name="cdb2004123l">
  <a:themeElements>
    <a:clrScheme name="sample 2">
      <a:dk1>
        <a:srgbClr val="19426B"/>
      </a:dk1>
      <a:lt1>
        <a:srgbClr val="FFFFFF"/>
      </a:lt1>
      <a:dk2>
        <a:srgbClr val="008080"/>
      </a:dk2>
      <a:lt2>
        <a:srgbClr val="B2B2B2"/>
      </a:lt2>
      <a:accent1>
        <a:srgbClr val="35C9C2"/>
      </a:accent1>
      <a:accent2>
        <a:srgbClr val="398AC7"/>
      </a:accent2>
      <a:accent3>
        <a:srgbClr val="FFFFFF"/>
      </a:accent3>
      <a:accent4>
        <a:srgbClr val="14375A"/>
      </a:accent4>
      <a:accent5>
        <a:srgbClr val="AEE1DD"/>
      </a:accent5>
      <a:accent6>
        <a:srgbClr val="337DB4"/>
      </a:accent6>
      <a:hlink>
        <a:srgbClr val="8BBC00"/>
      </a:hlink>
      <a:folHlink>
        <a:srgbClr val="6D50CA"/>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00"/>
        </a:dk1>
        <a:lt1>
          <a:srgbClr val="FFFFFF"/>
        </a:lt1>
        <a:dk2>
          <a:srgbClr val="1640B6"/>
        </a:dk2>
        <a:lt2>
          <a:srgbClr val="B2B2B2"/>
        </a:lt2>
        <a:accent1>
          <a:srgbClr val="48BDEC"/>
        </a:accent1>
        <a:accent2>
          <a:srgbClr val="E68402"/>
        </a:accent2>
        <a:accent3>
          <a:srgbClr val="FFFFFF"/>
        </a:accent3>
        <a:accent4>
          <a:srgbClr val="000000"/>
        </a:accent4>
        <a:accent5>
          <a:srgbClr val="B1DBF4"/>
        </a:accent5>
        <a:accent6>
          <a:srgbClr val="D07702"/>
        </a:accent6>
        <a:hlink>
          <a:srgbClr val="339966"/>
        </a:hlink>
        <a:folHlink>
          <a:srgbClr val="7E88E4"/>
        </a:folHlink>
      </a:clrScheme>
      <a:clrMap bg1="lt1" tx1="dk1" bg2="lt2" tx2="dk2" accent1="accent1" accent2="accent2" accent3="accent3" accent4="accent4" accent5="accent5" accent6="accent6" hlink="hlink" folHlink="folHlink"/>
    </a:extraClrScheme>
    <a:extraClrScheme>
      <a:clrScheme name="sample 2">
        <a:dk1>
          <a:srgbClr val="19426B"/>
        </a:dk1>
        <a:lt1>
          <a:srgbClr val="FFFFFF"/>
        </a:lt1>
        <a:dk2>
          <a:srgbClr val="008080"/>
        </a:dk2>
        <a:lt2>
          <a:srgbClr val="B2B2B2"/>
        </a:lt2>
        <a:accent1>
          <a:srgbClr val="35C9C2"/>
        </a:accent1>
        <a:accent2>
          <a:srgbClr val="398AC7"/>
        </a:accent2>
        <a:accent3>
          <a:srgbClr val="FFFFFF"/>
        </a:accent3>
        <a:accent4>
          <a:srgbClr val="14375A"/>
        </a:accent4>
        <a:accent5>
          <a:srgbClr val="AEE1DD"/>
        </a:accent5>
        <a:accent6>
          <a:srgbClr val="337DB4"/>
        </a:accent6>
        <a:hlink>
          <a:srgbClr val="8BBC00"/>
        </a:hlink>
        <a:folHlink>
          <a:srgbClr val="6D50CA"/>
        </a:folHlink>
      </a:clrScheme>
      <a:clrMap bg1="lt1" tx1="dk1" bg2="lt2" tx2="dk2" accent1="accent1" accent2="accent2" accent3="accent3" accent4="accent4" accent5="accent5" accent6="accent6" hlink="hlink" folHlink="folHlink"/>
    </a:extraClrScheme>
    <a:extraClrScheme>
      <a:clrScheme name="sample 3">
        <a:dk1>
          <a:srgbClr val="25095D"/>
        </a:dk1>
        <a:lt1>
          <a:srgbClr val="FFFFFF"/>
        </a:lt1>
        <a:dk2>
          <a:srgbClr val="235752"/>
        </a:dk2>
        <a:lt2>
          <a:srgbClr val="B2B2B2"/>
        </a:lt2>
        <a:accent1>
          <a:srgbClr val="DAAF34"/>
        </a:accent1>
        <a:accent2>
          <a:srgbClr val="6F9A3C"/>
        </a:accent2>
        <a:accent3>
          <a:srgbClr val="FFFFFF"/>
        </a:accent3>
        <a:accent4>
          <a:srgbClr val="1E064E"/>
        </a:accent4>
        <a:accent5>
          <a:srgbClr val="EAD4AE"/>
        </a:accent5>
        <a:accent6>
          <a:srgbClr val="648B35"/>
        </a:accent6>
        <a:hlink>
          <a:srgbClr val="8DAED9"/>
        </a:hlink>
        <a:folHlink>
          <a:srgbClr val="A8CB7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5586</TotalTime>
  <Words>735</Words>
  <Application>Microsoft Office PowerPoint</Application>
  <PresentationFormat>On-screen Show (4:3)</PresentationFormat>
  <Paragraphs>125</Paragraphs>
  <Slides>14</Slides>
  <Notes>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cdb2004123l</vt:lpstr>
      <vt:lpstr>Slide 1</vt:lpstr>
      <vt:lpstr>Main content</vt:lpstr>
      <vt:lpstr>Slide 3</vt:lpstr>
      <vt:lpstr>Legal Framework (Article 36-39: Statistics Law in 2015</vt:lpstr>
      <vt:lpstr>Legal Framework (Article 36-39: Statistics Law in 2015</vt:lpstr>
      <vt:lpstr>Legal Framework (Article 36-39: Statistics Law in 2015</vt:lpstr>
      <vt:lpstr>Legal Framework (Article 36-39: Statistics Law No 89/2015/QH13)</vt:lpstr>
      <vt:lpstr>Data sources of population and vital statistics</vt:lpstr>
      <vt:lpstr>Data sources of population and vital statistics</vt:lpstr>
      <vt:lpstr>Data sources (cont)</vt:lpstr>
      <vt:lpstr>Data sources (cont)</vt:lpstr>
      <vt:lpstr>Current situation of CRVS in Viet Nam </vt:lpstr>
      <vt:lpstr>Difficulties and Challenges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nttmai</dc:creator>
  <cp:lastModifiedBy>HUNG</cp:lastModifiedBy>
  <cp:revision>409</cp:revision>
  <dcterms:created xsi:type="dcterms:W3CDTF">2010-12-04T09:16:41Z</dcterms:created>
  <dcterms:modified xsi:type="dcterms:W3CDTF">2017-11-16T07:40:49Z</dcterms:modified>
</cp:coreProperties>
</file>