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64" r:id="rId3"/>
    <p:sldId id="329" r:id="rId4"/>
    <p:sldId id="315" r:id="rId5"/>
    <p:sldId id="316" r:id="rId6"/>
    <p:sldId id="303" r:id="rId7"/>
    <p:sldId id="306" r:id="rId8"/>
    <p:sldId id="330" r:id="rId9"/>
    <p:sldId id="326" r:id="rId10"/>
    <p:sldId id="328" r:id="rId11"/>
    <p:sldId id="327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31" r:id="rId20"/>
    <p:sldId id="323" r:id="rId21"/>
    <p:sldId id="324" r:id="rId22"/>
    <p:sldId id="325" r:id="rId23"/>
    <p:sldId id="322" r:id="rId24"/>
    <p:sldId id="333" r:id="rId25"/>
    <p:sldId id="311" r:id="rId26"/>
    <p:sldId id="334" r:id="rId27"/>
    <p:sldId id="332" r:id="rId28"/>
    <p:sldId id="320" r:id="rId2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A0E"/>
    <a:srgbClr val="0000FF"/>
    <a:srgbClr val="009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5" autoAdjust="0"/>
    <p:restoredTop sz="49635" autoAdjust="0"/>
  </p:normalViewPr>
  <p:slideViewPr>
    <p:cSldViewPr snapToGrid="0" snapToObjects="1">
      <p:cViewPr varScale="1">
        <p:scale>
          <a:sx n="36" d="100"/>
          <a:sy n="36" d="100"/>
        </p:scale>
        <p:origin x="237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6F59A-5768-4A08-9D34-BFCA288BAAF8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/>
      <dgm:spPr/>
      <dgm:t>
        <a:bodyPr/>
        <a:lstStyle/>
        <a:p>
          <a:endParaRPr lang="th-TH"/>
        </a:p>
      </dgm:t>
    </dgm:pt>
    <dgm:pt modelId="{4F182B7D-5E30-4007-9308-6380DC6AAAD6}" type="pres">
      <dgm:prSet presAssocID="{3886F59A-5768-4A08-9D34-BFCA288BAA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</dgm:ptLst>
  <dgm:cxnLst>
    <dgm:cxn modelId="{E3242A45-AB7F-4053-951C-401AA82305D7}" type="presOf" srcId="{3886F59A-5768-4A08-9D34-BFCA288BAAF8}" destId="{4F182B7D-5E30-4007-9308-6380DC6AAA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190CA1-0396-4E80-B7B0-4041F8CBDA48}" type="doc">
      <dgm:prSet loTypeId="urn:microsoft.com/office/officeart/2005/8/layout/vList2" loCatId="list" qsTypeId="urn:microsoft.com/office/officeart/2005/8/quickstyle/simple5" qsCatId="simple" csTypeId="urn:microsoft.com/office/officeart/2005/8/colors/colorful1#23" csCatId="colorful" phldr="1"/>
      <dgm:spPr/>
      <dgm:t>
        <a:bodyPr/>
        <a:lstStyle/>
        <a:p>
          <a:endParaRPr lang="th-TH"/>
        </a:p>
      </dgm:t>
    </dgm:pt>
    <dgm:pt modelId="{F39AAD37-E207-4AC5-AA41-5AB108715AB9}">
      <dgm:prSet custT="1"/>
      <dgm:spPr>
        <a:noFill/>
      </dgm:spPr>
      <dgm:t>
        <a:bodyPr/>
        <a:lstStyle/>
        <a:p>
          <a:pPr algn="ctr" rtl="0"/>
          <a:r>
            <a:rPr lang="en-US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Tahoma" pitchFamily="34" charset="0"/>
              <a:cs typeface="TH SarabunPSK" pitchFamily="34" charset="-34"/>
            </a:rPr>
            <a:t>Rapid assessment result</a:t>
          </a:r>
          <a:endParaRPr lang="th-TH" sz="48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  <a:cs typeface="TH SarabunPSK" pitchFamily="34" charset="-34"/>
          </a:endParaRPr>
        </a:p>
      </dgm:t>
    </dgm:pt>
    <dgm:pt modelId="{4C615025-8EDE-4DBE-8C42-F2861AA9C3FD}" type="parTrans" cxnId="{F26A4F06-01B8-40C2-BBC0-75B21BB534FC}">
      <dgm:prSet/>
      <dgm:spPr/>
      <dgm:t>
        <a:bodyPr/>
        <a:lstStyle/>
        <a:p>
          <a:endParaRPr lang="th-TH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148157-A68D-4E14-8C08-A1CE09519C88}" type="sibTrans" cxnId="{F26A4F06-01B8-40C2-BBC0-75B21BB534FC}">
      <dgm:prSet/>
      <dgm:spPr/>
      <dgm:t>
        <a:bodyPr/>
        <a:lstStyle/>
        <a:p>
          <a:endParaRPr lang="th-TH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D4690E-D2FC-4BAE-8E45-81D6A3E6106C}" type="pres">
      <dgm:prSet presAssocID="{B4190CA1-0396-4E80-B7B0-4041F8CBDA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97D5019-D239-4161-9ABF-79621C9AAEA0}" type="pres">
      <dgm:prSet presAssocID="{F39AAD37-E207-4AC5-AA41-5AB108715AB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BEC7CDE-4E80-415A-9DAF-27163912628A}" type="presOf" srcId="{B4190CA1-0396-4E80-B7B0-4041F8CBDA48}" destId="{8AD4690E-D2FC-4BAE-8E45-81D6A3E6106C}" srcOrd="0" destOrd="0" presId="urn:microsoft.com/office/officeart/2005/8/layout/vList2"/>
    <dgm:cxn modelId="{9565FEB1-5FE2-4CEB-BE6D-0B787DA53CE3}" type="presOf" srcId="{F39AAD37-E207-4AC5-AA41-5AB108715AB9}" destId="{097D5019-D239-4161-9ABF-79621C9AAEA0}" srcOrd="0" destOrd="0" presId="urn:microsoft.com/office/officeart/2005/8/layout/vList2"/>
    <dgm:cxn modelId="{F26A4F06-01B8-40C2-BBC0-75B21BB534FC}" srcId="{B4190CA1-0396-4E80-B7B0-4041F8CBDA48}" destId="{F39AAD37-E207-4AC5-AA41-5AB108715AB9}" srcOrd="0" destOrd="0" parTransId="{4C615025-8EDE-4DBE-8C42-F2861AA9C3FD}" sibTransId="{00148157-A68D-4E14-8C08-A1CE09519C88}"/>
    <dgm:cxn modelId="{EC9E6B8F-FEF4-4603-A7C6-CA22A21FFB03}" type="presParOf" srcId="{8AD4690E-D2FC-4BAE-8E45-81D6A3E6106C}" destId="{097D5019-D239-4161-9ABF-79621C9AAE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D5019-D239-4161-9ABF-79621C9AAEA0}">
      <dsp:nvSpPr>
        <dsp:cNvPr id="0" name=""/>
        <dsp:cNvSpPr/>
      </dsp:nvSpPr>
      <dsp:spPr>
        <a:xfrm>
          <a:off x="0" y="311"/>
          <a:ext cx="7267626" cy="1179360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Tahoma" pitchFamily="34" charset="0"/>
              <a:cs typeface="TH SarabunPSK" pitchFamily="34" charset="-34"/>
            </a:rPr>
            <a:t>Rapid assessment result</a:t>
          </a:r>
          <a:endParaRPr lang="th-TH" sz="48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  <a:cs typeface="TH SarabunPSK" pitchFamily="34" charset="-34"/>
          </a:endParaRPr>
        </a:p>
      </dsp:txBody>
      <dsp:txXfrm>
        <a:off x="57572" y="57883"/>
        <a:ext cx="7152482" cy="106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42FDF-4FC5-4CEA-8112-556905ED8BDD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A1632-43A3-488B-B483-9B6CB6D7A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63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C088C-0BD3-6C48-A6FB-8555B8BB942F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F7BF4-7E20-5B4D-83B0-157555368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Hello everyone</a:t>
            </a:r>
            <a:r>
              <a:rPr lang="en-US" baseline="0" dirty="0" smtClean="0"/>
              <a:t>,</a:t>
            </a:r>
          </a:p>
          <a:p>
            <a:pPr algn="l"/>
            <a:r>
              <a:rPr lang="en-US" baseline="0" dirty="0" smtClean="0"/>
              <a:t>I’m from </a:t>
            </a:r>
            <a:r>
              <a:rPr lang="en-US" b="0" baseline="0" dirty="0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</a:rPr>
              <a:t>Thailand</a:t>
            </a:r>
            <a:endParaRPr lang="en-US" baseline="0" dirty="0" smtClean="0"/>
          </a:p>
          <a:p>
            <a:pPr algn="l"/>
            <a:r>
              <a:rPr lang="en-US" b="0" dirty="0" smtClean="0">
                <a:solidFill>
                  <a:srgbClr val="00B050"/>
                </a:solidFill>
                <a:latin typeface="Candara" panose="020E0502030303020204" pitchFamily="34" charset="0"/>
              </a:rPr>
              <a:t>My name</a:t>
            </a:r>
            <a:r>
              <a:rPr lang="en-US" b="0" baseline="0" dirty="0" smtClean="0">
                <a:solidFill>
                  <a:srgbClr val="00B050"/>
                </a:solidFill>
                <a:latin typeface="Candara" panose="020E0502030303020204" pitchFamily="34" charset="0"/>
              </a:rPr>
              <a:t> is </a:t>
            </a:r>
            <a:r>
              <a:rPr lang="en-US" b="0" dirty="0" err="1" smtClean="0">
                <a:solidFill>
                  <a:srgbClr val="00B050"/>
                </a:solidFill>
                <a:latin typeface="Candara" panose="020E0502030303020204" pitchFamily="34" charset="0"/>
              </a:rPr>
              <a:t>Benjakarn</a:t>
            </a:r>
            <a:r>
              <a:rPr lang="en-US" b="0" dirty="0" smtClean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en-US" b="0" dirty="0" err="1" smtClean="0">
                <a:solidFill>
                  <a:srgbClr val="00B050"/>
                </a:solidFill>
                <a:latin typeface="Candara" panose="020E0502030303020204" pitchFamily="34" charset="0"/>
              </a:rPr>
              <a:t>Leelakittisin</a:t>
            </a:r>
            <a:r>
              <a:rPr lang="en-US" b="0" dirty="0" smtClean="0">
                <a:solidFill>
                  <a:srgbClr val="00B050"/>
                </a:solidFill>
                <a:latin typeface="Candara" panose="020E0502030303020204" pitchFamily="34" charset="0"/>
              </a:rPr>
              <a:t>, Master</a:t>
            </a:r>
            <a:r>
              <a:rPr lang="en-US" b="0" baseline="0" dirty="0" smtClean="0">
                <a:solidFill>
                  <a:srgbClr val="00B050"/>
                </a:solidFill>
                <a:latin typeface="Candara" panose="020E0502030303020204" pitchFamily="34" charset="0"/>
              </a:rPr>
              <a:t> of</a:t>
            </a:r>
            <a:r>
              <a:rPr lang="en-US" b="0" dirty="0" smtClean="0">
                <a:solidFill>
                  <a:srgbClr val="00B050"/>
                </a:solidFill>
                <a:latin typeface="Candara" panose="020E0502030303020204" pitchFamily="34" charset="0"/>
              </a:rPr>
              <a:t> Pharmacy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rgbClr val="00B050"/>
                </a:solidFill>
                <a:latin typeface="Candara" panose="020E0502030303020204" pitchFamily="34" charset="0"/>
              </a:rPr>
              <a:t>I</a:t>
            </a:r>
            <a:r>
              <a:rPr lang="en-US" b="0" baseline="0" dirty="0" smtClean="0">
                <a:solidFill>
                  <a:srgbClr val="00B050"/>
                </a:solidFill>
                <a:latin typeface="Candara" panose="020E0502030303020204" pitchFamily="34" charset="0"/>
              </a:rPr>
              <a:t> work at </a:t>
            </a:r>
            <a:r>
              <a:rPr lang="en-US" b="0" dirty="0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</a:rPr>
              <a:t>Thai Health Information Standards Development Center</a:t>
            </a:r>
            <a:r>
              <a:rPr lang="en-US" b="0" baseline="0" dirty="0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</a:rPr>
              <a:t> as</a:t>
            </a:r>
            <a:r>
              <a:rPr lang="en-US" b="0" dirty="0" smtClean="0">
                <a:solidFill>
                  <a:srgbClr val="00B050"/>
                </a:solidFill>
                <a:latin typeface="Candara" panose="020E0502030303020204" pitchFamily="34" charset="0"/>
              </a:rPr>
              <a:t> a </a:t>
            </a:r>
            <a:r>
              <a:rPr lang="en-US" b="0" smtClean="0">
                <a:solidFill>
                  <a:srgbClr val="00B050"/>
                </a:solidFill>
                <a:latin typeface="Candara" panose="020E0502030303020204" pitchFamily="34" charset="0"/>
              </a:rPr>
              <a:t>Pharmacist </a:t>
            </a:r>
            <a:r>
              <a:rPr lang="en-US" b="0" smtClean="0">
                <a:solidFill>
                  <a:srgbClr val="00B050"/>
                </a:solidFill>
                <a:latin typeface="Candara" panose="020E0502030303020204" pitchFamily="34" charset="0"/>
              </a:rPr>
              <a:t>, Health IT Professional and also data</a:t>
            </a:r>
            <a:r>
              <a:rPr lang="en-US" b="0" baseline="0" smtClean="0">
                <a:solidFill>
                  <a:srgbClr val="00B050"/>
                </a:solidFill>
                <a:latin typeface="Candara" panose="020E0502030303020204" pitchFamily="34" charset="0"/>
              </a:rPr>
              <a:t> management analyst</a:t>
            </a:r>
            <a:endParaRPr lang="en-US" b="0" dirty="0" smtClean="0">
              <a:solidFill>
                <a:srgbClr val="00B050"/>
              </a:solidFill>
              <a:latin typeface="Candara" panose="020E0502030303020204" pitchFamily="34" charset="0"/>
            </a:endParaRPr>
          </a:p>
          <a:p>
            <a:pPr algn="l"/>
            <a:r>
              <a:rPr lang="en-US" b="0" baseline="0" dirty="0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</a:rPr>
              <a:t>In this session, I will talk about</a:t>
            </a:r>
            <a:r>
              <a:rPr lang="th-TH" b="0" baseline="0" dirty="0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context of the CRVS system 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Thailand</a:t>
            </a:r>
            <a:endParaRPr lang="en-US" b="0" baseline="0" dirty="0" smtClean="0">
              <a:solidFill>
                <a:schemeClr val="bg1">
                  <a:lumMod val="65000"/>
                </a:schemeClr>
              </a:solidFill>
              <a:latin typeface="Candara" panose="020E0502030303020204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48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76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72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5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47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38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79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61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74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57FE5-6622-49D2-ACB7-95C5BF442DA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051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None/>
            </a:pPr>
            <a:r>
              <a:rPr lang="en-US" sz="12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presentation will go through this outline list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with </a:t>
            </a:r>
            <a:r>
              <a:rPr lang="en-AU" b="0" dirty="0" smtClean="0">
                <a:solidFill>
                  <a:srgbClr val="009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="0" dirty="0" err="1" smtClean="0">
                <a:solidFill>
                  <a:srgbClr val="009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istory</a:t>
            </a:r>
            <a:r>
              <a:rPr lang="en-US" b="0" dirty="0" smtClean="0">
                <a:solidFill>
                  <a:srgbClr val="009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vital statistics system in Thailand</a:t>
            </a:r>
          </a:p>
          <a:p>
            <a:r>
              <a:rPr lang="en-AU" b="0" baseline="0" dirty="0" smtClean="0">
                <a:solidFill>
                  <a:srgbClr val="009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</a:t>
            </a:r>
            <a:r>
              <a:rPr lang="en-AU" b="0" dirty="0" smtClean="0">
                <a:solidFill>
                  <a:srgbClr val="009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CRVS Study of THIS in Thailand</a:t>
            </a:r>
          </a:p>
          <a:p>
            <a:r>
              <a:rPr lang="en-AU" b="0" dirty="0" smtClean="0">
                <a:solidFill>
                  <a:srgbClr val="009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b="0" dirty="0" smtClean="0">
                <a:solidFill>
                  <a:srgbClr val="009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Update</a:t>
            </a:r>
            <a:endParaRPr lang="en-US" b="0" dirty="0" smtClean="0">
              <a:solidFill>
                <a:srgbClr val="0093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Tx/>
              <a:buNone/>
            </a:pPr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None/>
            </a:pPr>
            <a:endParaRPr lang="en-GB" baseline="0" dirty="0"/>
          </a:p>
          <a:p>
            <a:pPr marL="457200" lvl="1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82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57FE5-6622-49D2-ACB7-95C5BF442DA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914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57FE5-6622-49D2-ACB7-95C5BF442DA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692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Candara" panose="020E0502030303020204" pitchFamily="34" charset="0"/>
              </a:rPr>
              <a:t>If you want more information about our research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Candara" panose="020E0502030303020204" pitchFamily="34" charset="0"/>
              </a:rPr>
              <a:t>You can visit these URL that I’m showing in the slide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Candara" panose="020E0502030303020204" pitchFamily="34" charset="0"/>
            </a:endParaRPr>
          </a:p>
          <a:p>
            <a:r>
              <a:rPr lang="en-US" dirty="0" smtClean="0"/>
              <a:t>RAPID ASSESSMENT OF NATIONAL CIVIL REGISTRATION AND VITAL STATISTICS SYSTEM : A case study of Thailand</a:t>
            </a:r>
          </a:p>
          <a:p>
            <a:pPr marL="0" indent="0">
              <a:buNone/>
            </a:pPr>
            <a:r>
              <a:rPr lang="en-US" dirty="0" smtClean="0"/>
              <a:t>http://www.this.or.th/view.php?id=81</a:t>
            </a:r>
          </a:p>
          <a:p>
            <a:endParaRPr lang="en-US" dirty="0" smtClean="0"/>
          </a:p>
          <a:p>
            <a:r>
              <a:rPr lang="en-US" dirty="0" smtClean="0"/>
              <a:t>REVIEW OF NATIONAL CIVIL REGISTRATION AND VITAL STATISTICS SYSTEMS: A case study of Thailand</a:t>
            </a:r>
          </a:p>
          <a:p>
            <a:pPr marL="0" indent="0">
              <a:buNone/>
            </a:pPr>
            <a:r>
              <a:rPr lang="en-US" dirty="0" smtClean="0"/>
              <a:t>http://www.this.or.th/view.php?id=77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2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have question you can contact</a:t>
            </a:r>
            <a:r>
              <a:rPr lang="en-US" baseline="0" dirty="0" smtClean="0"/>
              <a:t> our office via this email  or visit our organization’s website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3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I’m</a:t>
            </a:r>
            <a:r>
              <a:rPr lang="en-US" baseline="0" dirty="0" smtClean="0"/>
              <a:t> ending the presentation with</a:t>
            </a: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Special</a:t>
            </a:r>
            <a:r>
              <a:rPr lang="en-US" baseline="0" dirty="0" smtClean="0"/>
              <a:t> thanks to my boss </a:t>
            </a:r>
            <a:r>
              <a:rPr lang="en-US" baseline="0" dirty="0" err="1" smtClean="0"/>
              <a:t>Dr.</a:t>
            </a:r>
            <a:r>
              <a:rPr lang="en-US" sz="1200" kern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Boonchai</a:t>
            </a:r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aseline="0" dirty="0" smtClean="0"/>
              <a:t>a</a:t>
            </a:r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nd also all related parties and person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-------------------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Boonchai</a:t>
            </a:r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Kijsanayotin</a:t>
            </a:r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MD., PhD.(Health Informatics)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AeHIN</a:t>
            </a:r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Chair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Health Information Standards Development Center (THIS)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Ministry of Public Health, Thailand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----------------------------------------------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for his support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slide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1200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Boonchai</a:t>
            </a:r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Kijsanayotin</a:t>
            </a:r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10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also </a:t>
            </a:r>
            <a:r>
              <a:rPr lang="en-US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very much for everyone’s attention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1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05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74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None/>
            </a:pPr>
            <a:endParaRPr lang="en-GB" baseline="0" dirty="0"/>
          </a:p>
          <a:p>
            <a:pPr marL="457200" lvl="1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53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18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64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57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87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20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1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339850" indent="-425450">
              <a:buSzPct val="100000"/>
              <a:buFontTx/>
              <a:buBlip>
                <a:blip r:embed="rId2"/>
              </a:buBlip>
              <a:defRPr/>
            </a:lvl3pPr>
            <a:lvl4pPr marL="1792288" indent="-420688">
              <a:buSzPct val="100000"/>
              <a:buFontTx/>
              <a:buBlip>
                <a:blip r:embed="rId3"/>
              </a:buBlip>
              <a:defRPr/>
            </a:lvl4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5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0330-DD1E-4944-9BA8-EA504E5A8336}" type="datetime1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2017-11-15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4F48E-A456-4E2F-B17E-509464F7A05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35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9E6AE-BD6B-444F-863F-D5175326F65D}" type="datetime1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2017-11-15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4F48E-A456-4E2F-B17E-509464F7A05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5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36D58-7F4D-474A-8C5E-C288D602B2A9}" type="datetime1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2017-11-15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4F48E-A456-4E2F-B17E-509464F7A05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485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D6B52-2A48-416C-9C88-2F421E021802}" type="datetime1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2017-11-15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4F48E-A456-4E2F-B17E-509464F7A05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288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A0680-6090-40FF-B739-E5A41DDE11DE}" type="datetime1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2017-11-15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4F48E-A456-4E2F-B17E-509464F7A05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719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1DDF5-B39B-4680-A29B-1D94258CB735}" type="datetime1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2017-11-15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4F48E-A456-4E2F-B17E-509464F7A05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319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8EBD1-9B27-4FE5-86A6-6827DEB5424D}" type="datetime1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2017-11-15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4F48E-A456-4E2F-B17E-509464F7A05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238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F9A18C-DCA7-4FB8-BF9C-BA5EE6E18FB2}" type="datetime1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2017-11-15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4F48E-A456-4E2F-B17E-509464F7A05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553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0002C-A6CB-4332-90EB-D471922A5BA8}" type="datetime1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2017-11-15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4F48E-A456-4E2F-B17E-509464F7A05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649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0912E-2C13-4A28-9F61-1AE0C2BB1368}" type="datetime1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2017-11-15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4F48E-A456-4E2F-B17E-509464F7A05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01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0850" indent="-450850">
              <a:buSzPct val="100000"/>
              <a:buFontTx/>
              <a:buBlip>
                <a:blip r:embed="rId2"/>
              </a:buBlip>
              <a:defRPr/>
            </a:lvl1pPr>
            <a:lvl2pPr marL="903288" indent="-446088">
              <a:buSzPct val="100000"/>
              <a:buFontTx/>
              <a:buBlip>
                <a:blip r:embed="rId3"/>
              </a:buBlip>
              <a:defRPr/>
            </a:lvl2pPr>
            <a:lvl3pPr marL="1339850" indent="-425450">
              <a:buSzPct val="100000"/>
              <a:buFontTx/>
              <a:buBlip>
                <a:blip r:embed="rId4"/>
              </a:buBlip>
              <a:defRPr/>
            </a:lvl3pPr>
            <a:lvl4pPr marL="1792288" indent="-420688">
              <a:buSzPct val="100000"/>
              <a:buFontTx/>
              <a:buBlip>
                <a:blip r:embed="rId5"/>
              </a:buBlip>
              <a:defRPr/>
            </a:lvl4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45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70EAA-3EA6-4CB8-8397-EBD114BFEB4B}" type="datetime1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2017-11-15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4F48E-A456-4E2F-B17E-509464F7A05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87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g-stamp.png"/>
          <p:cNvPicPr>
            <a:picLocks noChangeAspect="1"/>
          </p:cNvPicPr>
          <p:nvPr userDrawn="1"/>
        </p:nvPicPr>
        <p:blipFill rotWithShape="1"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0735" b="14736"/>
          <a:stretch/>
        </p:blipFill>
        <p:spPr>
          <a:xfrm>
            <a:off x="-42334" y="0"/>
            <a:ext cx="8917700" cy="6858000"/>
          </a:xfrm>
          <a:prstGeom prst="rect">
            <a:avLst/>
          </a:prstGeom>
        </p:spPr>
      </p:pic>
      <p:pic>
        <p:nvPicPr>
          <p:cNvPr id="15" name="Picture 14" descr="bg-2-0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4" y="423334"/>
            <a:ext cx="9186333" cy="133758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51638" y="2305403"/>
            <a:ext cx="7840724" cy="1470025"/>
          </a:xfrm>
        </p:spPr>
        <p:txBody>
          <a:bodyPr/>
          <a:lstStyle>
            <a:lvl1pPr algn="ctr">
              <a:defRPr b="1">
                <a:solidFill>
                  <a:srgbClr val="000000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5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SzPct val="130000"/>
              <a:buFontTx/>
              <a:buBlip>
                <a:blip r:embed="rId2"/>
              </a:buBlip>
              <a:defRPr/>
            </a:lvl1pPr>
            <a:lvl2pPr marL="903288" indent="-446088">
              <a:buSzPct val="130000"/>
              <a:buFont typeface="Lucida Grande"/>
              <a:buChar char="‒"/>
              <a:defRPr/>
            </a:lvl2pPr>
            <a:lvl3pPr marL="1143000" indent="-228600">
              <a:buSzPct val="100000"/>
              <a:buFont typeface="Lucida Grande"/>
              <a:buChar char="‒"/>
              <a:defRPr/>
            </a:lvl3pPr>
            <a:lvl4pPr marL="1600200" indent="-228600">
              <a:buSzPct val="100000"/>
              <a:buFont typeface="Lucida Grande"/>
              <a:buChar char="‒"/>
              <a:defRPr/>
            </a:lvl4pPr>
            <a:lvl5pPr marL="2057400" indent="-228600">
              <a:buFont typeface="Lucida Grande"/>
              <a:buChar char="‒"/>
              <a:defRPr/>
            </a:lvl5pPr>
          </a:lstStyle>
          <a:p>
            <a:pPr lvl="0"/>
            <a:r>
              <a:rPr lang="en-AU" dirty="0"/>
              <a:t> 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8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803275" indent="-346075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450850" indent="-450850">
              <a:buSzPct val="100000"/>
              <a:buFontTx/>
              <a:buBlip>
                <a:blip r:embed="rId2"/>
              </a:buBlip>
              <a:defRPr sz="2800"/>
            </a:lvl1pPr>
            <a:lvl2pPr marL="803275" indent="-346075">
              <a:buSzPct val="100000"/>
              <a:buFontTx/>
              <a:buBlip>
                <a:blip r:embed="rId3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0" name="Picture 9" descr="content-bg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4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-bg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2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45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g-stamp.png"/>
          <p:cNvPicPr>
            <a:picLocks noChangeAspect="1"/>
          </p:cNvPicPr>
          <p:nvPr userDrawn="1"/>
        </p:nvPicPr>
        <p:blipFill rotWithShape="1"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0735" b="14736"/>
          <a:stretch/>
        </p:blipFill>
        <p:spPr>
          <a:xfrm>
            <a:off x="-42334" y="0"/>
            <a:ext cx="8917700" cy="6858000"/>
          </a:xfrm>
          <a:prstGeom prst="rect">
            <a:avLst/>
          </a:prstGeom>
        </p:spPr>
      </p:pic>
      <p:pic>
        <p:nvPicPr>
          <p:cNvPr id="15" name="Picture 14" descr="bg-2-0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4" y="423334"/>
            <a:ext cx="9186333" cy="133758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51638" y="2305403"/>
            <a:ext cx="7840724" cy="1470025"/>
          </a:xfrm>
        </p:spPr>
        <p:txBody>
          <a:bodyPr/>
          <a:lstStyle>
            <a:lvl1pPr algn="ctr">
              <a:defRPr b="1">
                <a:solidFill>
                  <a:srgbClr val="000000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-bg-came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2" cy="687097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5414211" y="1996587"/>
            <a:ext cx="3729790" cy="441569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68210" y="3540125"/>
            <a:ext cx="3251807" cy="2590799"/>
          </a:xfrm>
        </p:spPr>
        <p:txBody>
          <a:bodyPr anchor="t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Thank you message and contact details</a:t>
            </a:r>
            <a:endParaRPr lang="en-US" dirty="0"/>
          </a:p>
        </p:txBody>
      </p:sp>
      <p:pic>
        <p:nvPicPr>
          <p:cNvPr id="8" name="Picture 7" descr="large-logo-0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10" y="2224768"/>
            <a:ext cx="3251807" cy="1015109"/>
          </a:xfrm>
          <a:prstGeom prst="rect">
            <a:avLst/>
          </a:prstGeom>
        </p:spPr>
      </p:pic>
      <p:pic>
        <p:nvPicPr>
          <p:cNvPr id="11" name="Picture 10" descr="content-bg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9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0330-DD1E-4944-9BA8-EA504E5A8336}" type="datetime1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2017-11-15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4F48E-A456-4E2F-B17E-509464F7A05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676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46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1108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73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450850" indent="-450850" algn="l" defTabSz="457200" rtl="0" eaLnBrk="1" latinLnBrk="0" hangingPunct="1">
        <a:spcBef>
          <a:spcPct val="20000"/>
        </a:spcBef>
        <a:buFontTx/>
        <a:buBlip>
          <a:blip r:embed="rId11"/>
        </a:buBlip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03288" indent="-446088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339850" indent="-425450" algn="l" defTabSz="457200" rtl="0" eaLnBrk="1" latinLnBrk="0" hangingPunct="1">
        <a:spcBef>
          <a:spcPct val="20000"/>
        </a:spcBef>
        <a:buSzPct val="100000"/>
        <a:buFontTx/>
        <a:buBlip>
          <a:blip r:embed="rId13"/>
        </a:buBlip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792288" indent="-420688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F0AF5-619B-420C-8AE5-34C99AF9F4AE}" type="datetime1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2017-11-15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4F48E-A456-4E2F-B17E-509464F7A05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152400"/>
            <a:ext cx="747304" cy="12932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7148" y="6419600"/>
            <a:ext cx="25971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AeHIN Meeting, Nay </a:t>
            </a:r>
            <a:r>
              <a:rPr kumimoji="0" lang="en-CA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Pyi</a:t>
            </a:r>
            <a:r>
              <a:rPr kumimoji="0" lang="en-CA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Taw – August, 2015</a:t>
            </a:r>
          </a:p>
        </p:txBody>
      </p:sp>
    </p:spTree>
    <p:extLst>
      <p:ext uri="{BB962C8B-B14F-4D97-AF65-F5344CB8AC3E}">
        <p14:creationId xmlns:p14="http://schemas.microsoft.com/office/powerpoint/2010/main" val="33213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5000"/>
        <a:buFont typeface="Wingdings" pitchFamily="2" charset="2"/>
        <a:buChar char="q"/>
        <a:defRPr sz="2800" kern="1200">
          <a:solidFill>
            <a:schemeClr val="tx2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2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2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4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this@this.or.th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38" y="1794011"/>
            <a:ext cx="8228230" cy="163001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Session</a:t>
            </a:r>
            <a:r>
              <a:rPr 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: 12</a:t>
            </a:r>
            <a:br>
              <a:rPr 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Integrating civil registration, vital statistics, population registers and identity management, </a:t>
            </a:r>
            <a:r>
              <a:rPr lang="en-US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en-US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15 </a:t>
            </a:r>
            <a:r>
              <a:rPr 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November 2017</a:t>
            </a:r>
            <a:endParaRPr lang="en-US" sz="2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0359" y="3796496"/>
            <a:ext cx="8944189" cy="1386759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Workshop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on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the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Operation of Civil Registration, </a:t>
            </a:r>
            <a:endParaRPr lang="en-US" sz="1800" b="1" dirty="0" smtClean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Vital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Statistics and Identity Management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Systems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for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East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Asian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Countries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@ United Nation House, Hanoi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Vietnam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774" y="5180513"/>
            <a:ext cx="78267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B050"/>
                </a:solidFill>
                <a:latin typeface="Candara" panose="020E0502030303020204" pitchFamily="34" charset="0"/>
              </a:rPr>
              <a:t>Benjakarn</a:t>
            </a:r>
            <a:r>
              <a:rPr lang="en-US" sz="22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Candara" panose="020E0502030303020204" pitchFamily="34" charset="0"/>
              </a:rPr>
              <a:t>Leelakittisin</a:t>
            </a:r>
            <a:r>
              <a:rPr lang="en-US" sz="22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, M. Pharm</a:t>
            </a:r>
          </a:p>
          <a:p>
            <a:pPr algn="ctr"/>
            <a:r>
              <a:rPr lang="en-US" sz="22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Pharmacist and Health IT Professional</a:t>
            </a:r>
          </a:p>
          <a:p>
            <a:pPr algn="ctr"/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</a:rPr>
              <a:t>Thai Health Information Standards Development Center (THIS)</a:t>
            </a:r>
          </a:p>
          <a:p>
            <a:pPr algn="ctr"/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</a:rPr>
              <a:t>Ministry of Public Health, Thailand</a:t>
            </a:r>
            <a:endParaRPr lang="en-US" sz="2200" b="1" dirty="0">
              <a:solidFill>
                <a:schemeClr val="bg1">
                  <a:lumMod val="6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r="6078"/>
          <a:stretch>
            <a:fillRect/>
          </a:stretch>
        </p:blipFill>
        <p:spPr bwMode="auto">
          <a:xfrm>
            <a:off x="293708" y="3284984"/>
            <a:ext cx="8583466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989138"/>
            <a:ext cx="44481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35969917"/>
              </p:ext>
            </p:extLst>
          </p:nvPr>
        </p:nvGraphicFramePr>
        <p:xfrm>
          <a:off x="293708" y="188640"/>
          <a:ext cx="7267626" cy="1179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angle 5"/>
          <p:cNvSpPr/>
          <p:nvPr/>
        </p:nvSpPr>
        <p:spPr>
          <a:xfrm>
            <a:off x="5652120" y="1988840"/>
            <a:ext cx="3024336" cy="7920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spc="50" normalizeH="0" baseline="0" noProof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ndara" panose="020E0502030303020204" pitchFamily="34" charset="0"/>
                <a:cs typeface="Angsana New"/>
              </a:rPr>
              <a:t>Total score </a:t>
            </a:r>
            <a:r>
              <a:rPr kumimoji="0" lang="en-US" sz="2800" b="1" i="0" u="none" strike="noStrike" kern="1200" spc="50" normalizeH="0" baseline="0" noProof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  <a:cs typeface="Angsana New"/>
              </a:rPr>
              <a:t>84</a:t>
            </a:r>
            <a:endParaRPr kumimoji="0" lang="th-TH" sz="2800" b="1" i="0" u="none" strike="noStrike" kern="1200" spc="50" normalizeH="0" baseline="0" noProof="0" dirty="0">
              <a:ln w="0"/>
              <a:solidFill>
                <a:schemeClr val="accent5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Black" panose="020B0A04020102020204" pitchFamily="34" charset="0"/>
              <a:cs typeface="Angsana New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35598" y="558924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9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650" y="2215166"/>
            <a:ext cx="7719648" cy="439518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  <a:buSzPct val="100000"/>
              <a:buBlip>
                <a:blip r:embed="rId4"/>
              </a:buBlip>
            </a:pPr>
            <a:r>
              <a:rPr lang="en-US" dirty="0" smtClean="0">
                <a:solidFill>
                  <a:schemeClr val="tx1"/>
                </a:solidFill>
              </a:rPr>
              <a:t>Data : Total </a:t>
            </a:r>
            <a:r>
              <a:rPr lang="en-US" dirty="0">
                <a:solidFill>
                  <a:schemeClr val="tx1"/>
                </a:solidFill>
              </a:rPr>
              <a:t>death ~400,000 / </a:t>
            </a:r>
            <a:r>
              <a:rPr lang="en-US" dirty="0" smtClean="0">
                <a:solidFill>
                  <a:schemeClr val="tx1"/>
                </a:solidFill>
              </a:rPr>
              <a:t>year</a:t>
            </a:r>
          </a:p>
          <a:p>
            <a:pPr>
              <a:spcBef>
                <a:spcPts val="1800"/>
              </a:spcBef>
              <a:buSzPct val="100000"/>
              <a:buBlip>
                <a:blip r:embed="rId4"/>
              </a:buBlip>
            </a:pPr>
            <a:r>
              <a:rPr lang="en-US" b="1" dirty="0" smtClean="0">
                <a:solidFill>
                  <a:srgbClr val="00B050"/>
                </a:solidFill>
              </a:rPr>
              <a:t>Death </a:t>
            </a:r>
            <a:r>
              <a:rPr lang="en-US" b="1" dirty="0">
                <a:solidFill>
                  <a:srgbClr val="00B050"/>
                </a:solidFill>
              </a:rPr>
              <a:t>data processed</a:t>
            </a:r>
          </a:p>
          <a:p>
            <a:pPr lvl="1">
              <a:spcBef>
                <a:spcPts val="1800"/>
              </a:spcBef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</a:rPr>
              <a:t>Code cause of death  with ICD 10 </a:t>
            </a:r>
          </a:p>
          <a:p>
            <a:pPr lvl="1">
              <a:spcBef>
                <a:spcPts val="1800"/>
              </a:spcBef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</a:rPr>
              <a:t>Compile and Analyzed </a:t>
            </a:r>
          </a:p>
          <a:p>
            <a:pPr lvl="1">
              <a:spcBef>
                <a:spcPts val="1800"/>
              </a:spcBef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</a:rPr>
              <a:t>Annual reports in print and web format</a:t>
            </a:r>
          </a:p>
          <a:p>
            <a:pPr lvl="1">
              <a:spcBef>
                <a:spcPts val="1800"/>
              </a:spcBef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</a:rPr>
              <a:t>Provide provinces population, birth, death information every </a:t>
            </a:r>
            <a:r>
              <a:rPr lang="en-US" dirty="0" smtClean="0">
                <a:solidFill>
                  <a:schemeClr val="tx1"/>
                </a:solidFill>
              </a:rPr>
              <a:t>month</a:t>
            </a:r>
          </a:p>
          <a:p>
            <a:pPr>
              <a:spcBef>
                <a:spcPts val="1800"/>
              </a:spcBef>
              <a:buSzPct val="100000"/>
              <a:buBlip>
                <a:blip r:embed="rId4"/>
              </a:buBlip>
            </a:pPr>
            <a:r>
              <a:rPr lang="en-US" dirty="0" smtClean="0">
                <a:solidFill>
                  <a:schemeClr val="tx1"/>
                </a:solidFill>
              </a:rPr>
              <a:t>Results: defined</a:t>
            </a:r>
            <a:r>
              <a:rPr lang="en-US" dirty="0">
                <a:solidFill>
                  <a:schemeClr val="tx1"/>
                </a:solidFill>
              </a:rPr>
              <a:t> and unknown cause of mortality (R0-R99) </a:t>
            </a:r>
            <a:r>
              <a:rPr lang="en-US" dirty="0" smtClean="0">
                <a:solidFill>
                  <a:schemeClr val="tx1"/>
                </a:solidFill>
              </a:rPr>
              <a:t>has been decrease from </a:t>
            </a:r>
            <a:r>
              <a:rPr lang="en-US" dirty="0">
                <a:solidFill>
                  <a:schemeClr val="tx1"/>
                </a:solidFill>
              </a:rPr>
              <a:t>45% to 37</a:t>
            </a:r>
            <a:r>
              <a:rPr lang="en-US" dirty="0" smtClean="0">
                <a:solidFill>
                  <a:schemeClr val="tx1"/>
                </a:solidFill>
              </a:rPr>
              <a:t>%</a:t>
            </a:r>
          </a:p>
          <a:p>
            <a:pPr marL="457200" lvl="1" indent="0">
              <a:spcBef>
                <a:spcPts val="180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spcBef>
                <a:spcPts val="180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spcBef>
                <a:spcPts val="1800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buSzPct val="100000"/>
              <a:buBlip>
                <a:blip r:embed="rId4"/>
              </a:buBlip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51949" cy="170870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counts and Cause of Death (COD)</a:t>
            </a:r>
          </a:p>
        </p:txBody>
      </p:sp>
    </p:spTree>
    <p:extLst>
      <p:ext uri="{BB962C8B-B14F-4D97-AF65-F5344CB8AC3E}">
        <p14:creationId xmlns:p14="http://schemas.microsoft.com/office/powerpoint/2010/main" val="24431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650" y="2215166"/>
            <a:ext cx="7719648" cy="382502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SzPct val="100000"/>
              <a:buBlip>
                <a:blip r:embed="rId4"/>
              </a:buBlip>
            </a:pPr>
            <a:r>
              <a:rPr lang="en-US" b="1" dirty="0">
                <a:solidFill>
                  <a:srgbClr val="00B050"/>
                </a:solidFill>
              </a:rPr>
              <a:t>High % of </a:t>
            </a:r>
            <a:r>
              <a:rPr lang="en-US" b="1" dirty="0" err="1">
                <a:solidFill>
                  <a:srgbClr val="00B050"/>
                </a:solidFill>
              </a:rPr>
              <a:t>lll</a:t>
            </a:r>
            <a:r>
              <a:rPr lang="en-US" b="1" dirty="0">
                <a:solidFill>
                  <a:srgbClr val="00B050"/>
                </a:solidFill>
              </a:rPr>
              <a:t>-defined causes of death</a:t>
            </a:r>
          </a:p>
          <a:p>
            <a:pPr lvl="1">
              <a:spcBef>
                <a:spcPts val="1800"/>
              </a:spcBef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</a:rPr>
              <a:t>Non-hospital death </a:t>
            </a:r>
          </a:p>
          <a:p>
            <a:pPr lvl="1">
              <a:spcBef>
                <a:spcPts val="1800"/>
              </a:spcBef>
              <a:buBlip>
                <a:blip r:embed="rId4"/>
              </a:buBlip>
            </a:pPr>
            <a:r>
              <a:rPr lang="en-US" dirty="0" smtClean="0">
                <a:solidFill>
                  <a:schemeClr val="tx1"/>
                </a:solidFill>
              </a:rPr>
              <a:t>In-hospital </a:t>
            </a:r>
            <a:r>
              <a:rPr lang="en-US" dirty="0">
                <a:solidFill>
                  <a:schemeClr val="tx1"/>
                </a:solidFill>
              </a:rPr>
              <a:t>death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51949" cy="170870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of Causes of death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1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5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650" y="2215166"/>
            <a:ext cx="7719648" cy="382502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SzPct val="100000"/>
              <a:buBlip>
                <a:blip r:embed="rId4"/>
              </a:buBlip>
            </a:pPr>
            <a:r>
              <a:rPr lang="en-US" b="1" dirty="0">
                <a:solidFill>
                  <a:srgbClr val="00B050"/>
                </a:solidFill>
              </a:rPr>
              <a:t>Misclassification of causes of death</a:t>
            </a:r>
          </a:p>
          <a:p>
            <a:pPr lvl="1">
              <a:spcBef>
                <a:spcPts val="1800"/>
              </a:spcBef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</a:rPr>
              <a:t>Non-hospital death </a:t>
            </a:r>
          </a:p>
          <a:p>
            <a:pPr lvl="1">
              <a:spcBef>
                <a:spcPts val="1800"/>
              </a:spcBef>
              <a:buBlip>
                <a:blip r:embed="rId4"/>
              </a:buBlip>
            </a:pPr>
            <a:r>
              <a:rPr lang="en-US" dirty="0" smtClean="0">
                <a:solidFill>
                  <a:schemeClr val="tx1"/>
                </a:solidFill>
              </a:rPr>
              <a:t>In-hospital death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51949" cy="170870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of Causes of death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2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78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650" y="2215166"/>
            <a:ext cx="7719648" cy="382502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dirty="0" smtClean="0">
                <a:solidFill>
                  <a:srgbClr val="00B050"/>
                </a:solidFill>
                <a:latin typeface="Candara" panose="020E0502030303020204" pitchFamily="34" charset="0"/>
              </a:rPr>
              <a:t>1.Improving </a:t>
            </a:r>
            <a:r>
              <a:rPr lang="en-US" dirty="0">
                <a:solidFill>
                  <a:srgbClr val="00B050"/>
                </a:solidFill>
                <a:latin typeface="Candara" panose="020E0502030303020204" pitchFamily="34" charset="0"/>
              </a:rPr>
              <a:t>COD data for in-hospital death</a:t>
            </a:r>
          </a:p>
          <a:p>
            <a:pPr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dirty="0" smtClean="0">
                <a:solidFill>
                  <a:srgbClr val="00B050"/>
                </a:solidFill>
                <a:latin typeface="Candara" panose="020E0502030303020204" pitchFamily="34" charset="0"/>
              </a:rPr>
              <a:t>2.Improving </a:t>
            </a:r>
            <a:r>
              <a:rPr lang="en-US" dirty="0">
                <a:solidFill>
                  <a:srgbClr val="00B050"/>
                </a:solidFill>
                <a:latin typeface="Candara" panose="020E0502030303020204" pitchFamily="34" charset="0"/>
              </a:rPr>
              <a:t>COD data for non-hospital death</a:t>
            </a:r>
          </a:p>
          <a:p>
            <a:pPr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dirty="0" smtClean="0">
                <a:solidFill>
                  <a:srgbClr val="00B050"/>
                </a:solidFill>
                <a:latin typeface="Candara" panose="020E0502030303020204" pitchFamily="34" charset="0"/>
              </a:rPr>
              <a:t>3.Validation </a:t>
            </a:r>
            <a:r>
              <a:rPr lang="en-US" dirty="0">
                <a:solidFill>
                  <a:srgbClr val="00B050"/>
                </a:solidFill>
                <a:latin typeface="Candara" panose="020E0502030303020204" pitchFamily="34" charset="0"/>
              </a:rPr>
              <a:t>for COD statistics through Verbal Autopsy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51949" cy="170870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Improving COD statistics</a:t>
            </a:r>
          </a:p>
        </p:txBody>
      </p:sp>
    </p:spTree>
    <p:extLst>
      <p:ext uri="{BB962C8B-B14F-4D97-AF65-F5344CB8AC3E}">
        <p14:creationId xmlns:p14="http://schemas.microsoft.com/office/powerpoint/2010/main" val="19163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650" y="2215166"/>
            <a:ext cx="7719648" cy="382502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sz="2600" dirty="0">
                <a:solidFill>
                  <a:srgbClr val="00B050"/>
                </a:solidFill>
                <a:latin typeface="Candara" panose="020E0502030303020204" pitchFamily="34" charset="0"/>
              </a:rPr>
              <a:t>Training for medical doctors </a:t>
            </a:r>
            <a:r>
              <a:rPr lang="en-US" sz="2600" dirty="0">
                <a:latin typeface="Candara" panose="020E0502030303020204" pitchFamily="34" charset="0"/>
              </a:rPr>
              <a:t>to define actual COD in medical death certificate</a:t>
            </a:r>
          </a:p>
          <a:p>
            <a:pPr lvl="1">
              <a:spcBef>
                <a:spcPts val="1800"/>
              </a:spcBef>
              <a:buBlip>
                <a:blip r:embed="rId3"/>
              </a:buBlip>
            </a:pPr>
            <a:r>
              <a:rPr lang="en-US" sz="2600" dirty="0">
                <a:latin typeface="Candara" panose="020E0502030303020204" pitchFamily="34" charset="0"/>
              </a:rPr>
              <a:t>Reduce mode of death, un-specified causes, injury code</a:t>
            </a:r>
          </a:p>
          <a:p>
            <a:pPr lvl="1">
              <a:spcBef>
                <a:spcPts val="1800"/>
              </a:spcBef>
              <a:buBlip>
                <a:blip r:embed="rId3"/>
              </a:buBlip>
            </a:pPr>
            <a:r>
              <a:rPr lang="en-US" sz="2600" dirty="0">
                <a:latin typeface="Candara" panose="020E0502030303020204" pitchFamily="34" charset="0"/>
              </a:rPr>
              <a:t>Reduce misclassification, wrong </a:t>
            </a:r>
            <a:r>
              <a:rPr lang="en-US" sz="2600" dirty="0" smtClean="0">
                <a:latin typeface="Candara" panose="020E0502030303020204" pitchFamily="34" charset="0"/>
              </a:rPr>
              <a:t>selection</a:t>
            </a:r>
          </a:p>
          <a:p>
            <a:pPr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sz="2600" dirty="0">
                <a:solidFill>
                  <a:srgbClr val="00B050"/>
                </a:solidFill>
                <a:latin typeface="Candara" panose="020E0502030303020204" pitchFamily="34" charset="0"/>
              </a:rPr>
              <a:t>Medical records and coding audit</a:t>
            </a:r>
            <a:r>
              <a:rPr lang="en-US" sz="2600" dirty="0">
                <a:latin typeface="Candara" panose="020E0502030303020204" pitchFamily="34" charset="0"/>
              </a:rPr>
              <a:t> for better quality of diagnosis of diseases and causes of death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51949" cy="170870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1. Improving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in-hospital COD data</a:t>
            </a:r>
          </a:p>
        </p:txBody>
      </p:sp>
    </p:spTree>
    <p:extLst>
      <p:ext uri="{BB962C8B-B14F-4D97-AF65-F5344CB8AC3E}">
        <p14:creationId xmlns:p14="http://schemas.microsoft.com/office/powerpoint/2010/main" val="10123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650" y="2215166"/>
            <a:ext cx="7719648" cy="382502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sz="2600" dirty="0">
                <a:latin typeface="Candara" panose="020E0502030303020204" pitchFamily="34" charset="0"/>
              </a:rPr>
              <a:t>Using electronic in-patient records </a:t>
            </a:r>
            <a:r>
              <a:rPr lang="en-US" sz="2600" dirty="0" smtClean="0">
                <a:latin typeface="Candara" panose="020E0502030303020204" pitchFamily="34" charset="0"/>
              </a:rPr>
              <a:t>for </a:t>
            </a:r>
            <a:r>
              <a:rPr lang="en-US" sz="2600" dirty="0">
                <a:latin typeface="Candara" panose="020E0502030303020204" pitchFamily="34" charset="0"/>
              </a:rPr>
              <a:t>defining outside hospital COD</a:t>
            </a:r>
          </a:p>
          <a:p>
            <a:pPr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sz="2600" dirty="0">
                <a:latin typeface="Candara" panose="020E0502030303020204" pitchFamily="34" charset="0"/>
              </a:rPr>
              <a:t>Match death outside hospital with recent hospitalization using citizen identifier </a:t>
            </a:r>
            <a:r>
              <a:rPr lang="en-US" sz="2600" dirty="0" smtClean="0">
                <a:latin typeface="Candara" panose="020E0502030303020204" pitchFamily="34" charset="0"/>
              </a:rPr>
              <a:t>number     </a:t>
            </a:r>
            <a:r>
              <a:rPr lang="en-US" sz="2600" dirty="0">
                <a:latin typeface="Candara" panose="020E0502030303020204" pitchFamily="34" charset="0"/>
              </a:rPr>
              <a:t> </a:t>
            </a:r>
            <a:r>
              <a:rPr lang="en-US" sz="2600" dirty="0" smtClean="0">
                <a:latin typeface="Candara" panose="020E0502030303020204" pitchFamily="34" charset="0"/>
              </a:rPr>
              <a:t> or 13 digits number</a:t>
            </a:r>
            <a:endParaRPr lang="en-US" sz="2600" dirty="0">
              <a:latin typeface="Candara" panose="020E0502030303020204" pitchFamily="34" charset="0"/>
            </a:endParaRPr>
          </a:p>
          <a:p>
            <a:pPr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sz="2600" dirty="0">
                <a:latin typeface="Candara" panose="020E0502030303020204" pitchFamily="34" charset="0"/>
              </a:rPr>
              <a:t>Using local health personnel to provide COD (accompanied with VA tool and medical history</a:t>
            </a:r>
            <a:r>
              <a:rPr lang="en-US" sz="2600" dirty="0" smtClean="0">
                <a:latin typeface="Candara" panose="020E0502030303020204" pitchFamily="34" charset="0"/>
              </a:rPr>
              <a:t>)</a:t>
            </a:r>
            <a:endParaRPr lang="en-US" sz="2600" dirty="0">
              <a:latin typeface="Candara" panose="020E0502030303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51949" cy="170870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Improving non-hospital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COD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650" y="2215166"/>
            <a:ext cx="7892500" cy="4147534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sz="2600" dirty="0" smtClean="0">
                <a:latin typeface="Candara" panose="020E0502030303020204" pitchFamily="34" charset="0"/>
              </a:rPr>
              <a:t>use </a:t>
            </a:r>
            <a:r>
              <a:rPr lang="en-US" sz="2600" dirty="0">
                <a:latin typeface="Candara" panose="020E0502030303020204" pitchFamily="34" charset="0"/>
              </a:rPr>
              <a:t>Verbal autopsy </a:t>
            </a:r>
            <a:r>
              <a:rPr lang="en-US" sz="2600" dirty="0" smtClean="0">
                <a:latin typeface="Candara" panose="020E0502030303020204" pitchFamily="34" charset="0"/>
              </a:rPr>
              <a:t>questionnaire to </a:t>
            </a:r>
            <a:r>
              <a:rPr lang="en-US" sz="2600" dirty="0">
                <a:latin typeface="Candara" panose="020E0502030303020204" pitchFamily="34" charset="0"/>
              </a:rPr>
              <a:t>improve Cause of Death </a:t>
            </a:r>
            <a:r>
              <a:rPr lang="en-US" sz="2600" dirty="0" smtClean="0">
                <a:latin typeface="Candara" panose="020E0502030303020204" pitchFamily="34" charset="0"/>
              </a:rPr>
              <a:t>information</a:t>
            </a:r>
            <a:endParaRPr lang="en-US" sz="2600" dirty="0">
              <a:latin typeface="Candara" panose="020E0502030303020204" pitchFamily="34" charset="0"/>
            </a:endParaRPr>
          </a:p>
          <a:p>
            <a:pPr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sz="2600" b="1" dirty="0" smtClean="0">
                <a:latin typeface="Candara" panose="020E0502030303020204" pitchFamily="34" charset="0"/>
              </a:rPr>
              <a:t>piloting project</a:t>
            </a:r>
            <a:r>
              <a:rPr lang="en-US" sz="2600" dirty="0">
                <a:latin typeface="Candara" panose="020E0502030303020204" pitchFamily="34" charset="0"/>
              </a:rPr>
              <a:t>: using a customized VA tool by rural health personal to interview the deceased’s relative before registering to civil registration system</a:t>
            </a:r>
          </a:p>
          <a:p>
            <a:pPr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sz="2600" b="1" dirty="0">
                <a:latin typeface="Candara" panose="020E0502030303020204" pitchFamily="34" charset="0"/>
              </a:rPr>
              <a:t>Preliminary results</a:t>
            </a:r>
            <a:r>
              <a:rPr lang="en-US" sz="2600" dirty="0">
                <a:latin typeface="Candara" panose="020E0502030303020204" pitchFamily="34" charset="0"/>
              </a:rPr>
              <a:t>: Ill-defined COD (ICD 10 code R00-R99) decrease from 41%(2007) to 27%(2008) and 25%(2009)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51949" cy="170870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3.Validation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for COD statistics through Verbal Autopsy </a:t>
            </a:r>
          </a:p>
        </p:txBody>
      </p:sp>
    </p:spTree>
    <p:extLst>
      <p:ext uri="{BB962C8B-B14F-4D97-AF65-F5344CB8AC3E}">
        <p14:creationId xmlns:p14="http://schemas.microsoft.com/office/powerpoint/2010/main" val="406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6250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Update: Thailand</a:t>
            </a:r>
            <a:endParaRPr lang="en-A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8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43" y="591002"/>
            <a:ext cx="6722040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>Status Update</a:t>
            </a:r>
            <a:endParaRPr lang="en-GB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idx="1"/>
          </p:nvPr>
        </p:nvSpPr>
        <p:spPr>
          <a:xfrm>
            <a:off x="313184" y="2152650"/>
            <a:ext cx="8579296" cy="447442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  <a:buFontTx/>
              <a:buBlip>
                <a:blip r:embed="rId4"/>
              </a:buBlip>
            </a:pPr>
            <a:r>
              <a:rPr lang="en-US" sz="2600" b="1" dirty="0">
                <a:solidFill>
                  <a:srgbClr val="00B050"/>
                </a:solidFill>
                <a:latin typeface="Candara" panose="020E0502030303020204" pitchFamily="34" charset="0"/>
              </a:rPr>
              <a:t>Main national stakeholders </a:t>
            </a:r>
            <a:r>
              <a:rPr lang="en-US" sz="2600" dirty="0">
                <a:solidFill>
                  <a:srgbClr val="00B050"/>
                </a:solidFill>
                <a:latin typeface="Candara" panose="020E0502030303020204" pitchFamily="34" charset="0"/>
              </a:rPr>
              <a:t>(</a:t>
            </a:r>
            <a:r>
              <a:rPr lang="en-US" sz="2600" i="1" dirty="0">
                <a:solidFill>
                  <a:srgbClr val="00B050"/>
                </a:solidFill>
                <a:latin typeface="Candara" panose="020E0502030303020204" pitchFamily="34" charset="0"/>
              </a:rPr>
              <a:t>Who are the national stakeholders engaged in </a:t>
            </a:r>
            <a:r>
              <a:rPr lang="en-US" sz="2600" i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CRVS </a:t>
            </a:r>
            <a:r>
              <a:rPr lang="en-US" sz="2600" i="1" dirty="0">
                <a:solidFill>
                  <a:srgbClr val="00B050"/>
                </a:solidFill>
                <a:latin typeface="Candara" panose="020E0502030303020204" pitchFamily="34" charset="0"/>
              </a:rPr>
              <a:t>activities</a:t>
            </a:r>
            <a:r>
              <a:rPr lang="en-US" sz="2600" dirty="0" smtClean="0">
                <a:solidFill>
                  <a:srgbClr val="00B050"/>
                </a:solidFill>
                <a:latin typeface="Candara" panose="020E0502030303020204" pitchFamily="34" charset="0"/>
              </a:rPr>
              <a:t>?)</a:t>
            </a:r>
            <a:endParaRPr lang="en-US" sz="1100" dirty="0">
              <a:solidFill>
                <a:srgbClr val="0000FF"/>
              </a:solidFill>
              <a:latin typeface="Candara" panose="020E0502030303020204" pitchFamily="34" charset="0"/>
            </a:endParaRPr>
          </a:p>
          <a:p>
            <a:pPr lvl="1">
              <a:spcBef>
                <a:spcPts val="0"/>
              </a:spcBef>
              <a:buFontTx/>
              <a:buBlip>
                <a:blip r:embed="rId5"/>
              </a:buBlip>
            </a:pPr>
            <a:r>
              <a:rPr lang="en-US" sz="2600" dirty="0">
                <a:solidFill>
                  <a:schemeClr val="tx1"/>
                </a:solidFill>
                <a:latin typeface="Candara" panose="020E0502030303020204" pitchFamily="34" charset="0"/>
              </a:rPr>
              <a:t>The national authority for civil </a:t>
            </a:r>
            <a:r>
              <a:rPr lang="en-US" sz="2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registration, Bureau </a:t>
            </a:r>
            <a:r>
              <a:rPr lang="en-US" sz="2600" dirty="0">
                <a:solidFill>
                  <a:schemeClr val="tx1"/>
                </a:solidFill>
                <a:latin typeface="Candara" panose="020E0502030303020204" pitchFamily="34" charset="0"/>
              </a:rPr>
              <a:t>of registration </a:t>
            </a:r>
            <a:r>
              <a:rPr lang="en-US" sz="2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administration, </a:t>
            </a:r>
            <a:r>
              <a:rPr lang="en-US" sz="2600" b="1" dirty="0" smtClean="0">
                <a:solidFill>
                  <a:srgbClr val="FA9A0E"/>
                </a:solidFill>
                <a:latin typeface="Candara" panose="020E0502030303020204" pitchFamily="34" charset="0"/>
              </a:rPr>
              <a:t>Ministry of Interior</a:t>
            </a:r>
            <a:r>
              <a:rPr lang="en-US" sz="2600" dirty="0" smtClean="0">
                <a:solidFill>
                  <a:srgbClr val="FA9A0E"/>
                </a:solidFill>
                <a:latin typeface="Candara" panose="020E0502030303020204" pitchFamily="34" charset="0"/>
              </a:rPr>
              <a:t>:</a:t>
            </a:r>
            <a:r>
              <a:rPr lang="en-US" sz="2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Candara" panose="020E0502030303020204" pitchFamily="34" charset="0"/>
              </a:rPr>
              <a:t>	</a:t>
            </a:r>
            <a:r>
              <a:rPr lang="en-US" sz="2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to register, record vital statistic, operates and maintains the database for entire population of country</a:t>
            </a:r>
          </a:p>
          <a:p>
            <a:pPr lvl="1">
              <a:spcBef>
                <a:spcPts val="1800"/>
              </a:spcBef>
              <a:buBlip>
                <a:blip r:embed="rId5"/>
              </a:buBlip>
            </a:pPr>
            <a:r>
              <a:rPr lang="en-US" sz="2600" b="1" dirty="0" smtClean="0">
                <a:solidFill>
                  <a:srgbClr val="FA9A0E"/>
                </a:solidFill>
                <a:latin typeface="Candara" panose="020E0502030303020204" pitchFamily="34" charset="0"/>
              </a:rPr>
              <a:t>Ministry </a:t>
            </a:r>
            <a:r>
              <a:rPr lang="en-US" sz="2600" b="1" dirty="0">
                <a:solidFill>
                  <a:srgbClr val="FA9A0E"/>
                </a:solidFill>
                <a:latin typeface="Candara" panose="020E0502030303020204" pitchFamily="34" charset="0"/>
              </a:rPr>
              <a:t>of Public </a:t>
            </a:r>
            <a:r>
              <a:rPr lang="en-US" sz="2600" b="1" dirty="0" smtClean="0">
                <a:solidFill>
                  <a:srgbClr val="FA9A0E"/>
                </a:solidFill>
                <a:latin typeface="Candara" panose="020E0502030303020204" pitchFamily="34" charset="0"/>
              </a:rPr>
              <a:t>health</a:t>
            </a:r>
            <a:r>
              <a:rPr lang="en-US" sz="2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: Data on cause of death and mortality coding  including compilation, statistical processing, and publication of vital statistics</a:t>
            </a:r>
          </a:p>
          <a:p>
            <a:pPr lvl="1">
              <a:spcBef>
                <a:spcPts val="1800"/>
              </a:spcBef>
              <a:buBlip>
                <a:blip r:embed="rId5"/>
              </a:buBlip>
            </a:pPr>
            <a:r>
              <a:rPr lang="en-US" sz="2600" b="1" dirty="0" smtClean="0">
                <a:solidFill>
                  <a:srgbClr val="FA9A0E"/>
                </a:solidFill>
                <a:latin typeface="Candara" panose="020E0502030303020204" pitchFamily="34" charset="0"/>
              </a:rPr>
              <a:t>National Statistical Office</a:t>
            </a:r>
            <a:r>
              <a:rPr lang="en-US" sz="2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:</a:t>
            </a:r>
            <a:r>
              <a:rPr lang="en-US" sz="2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 collect data by survey , compare the data quality and accuracy then report the statistic.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149921" cy="1143000"/>
          </a:xfrm>
        </p:spPr>
        <p:txBody>
          <a:bodyPr>
            <a:noAutofit/>
          </a:bodyPr>
          <a:lstStyle/>
          <a:p>
            <a:pPr algn="ctr"/>
            <a:r>
              <a:rPr lang="en-AU" sz="4400" b="1" dirty="0" smtClean="0">
                <a:solidFill>
                  <a:srgbClr val="FA9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AU" sz="4400" b="1" dirty="0">
              <a:solidFill>
                <a:srgbClr val="FA9A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pPr>
              <a:buClr>
                <a:srgbClr val="FA9A0E"/>
              </a:buClr>
              <a:buSzPct val="85000"/>
              <a:buFont typeface="Wingdings" panose="05000000000000000000" pitchFamily="2" charset="2"/>
              <a:buChar char="v"/>
            </a:pPr>
            <a:r>
              <a:rPr lang="en-AU" b="1" dirty="0" smtClean="0">
                <a:solidFill>
                  <a:srgbClr val="009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="1" dirty="0" err="1">
                <a:solidFill>
                  <a:srgbClr val="009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istory</a:t>
            </a:r>
            <a:r>
              <a:rPr lang="en-US" b="1" dirty="0">
                <a:solidFill>
                  <a:srgbClr val="009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vital statistics system in </a:t>
            </a:r>
            <a:r>
              <a:rPr lang="en-US" b="1" dirty="0" smtClean="0">
                <a:solidFill>
                  <a:srgbClr val="009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Thailand</a:t>
            </a:r>
          </a:p>
          <a:p>
            <a:pPr>
              <a:buClr>
                <a:srgbClr val="FA9A0E"/>
              </a:buClr>
              <a:buSzPct val="85000"/>
              <a:buFont typeface="Wingdings" panose="05000000000000000000" pitchFamily="2" charset="2"/>
              <a:buChar char="v"/>
            </a:pPr>
            <a:r>
              <a:rPr lang="en-AU" b="1" dirty="0">
                <a:solidFill>
                  <a:srgbClr val="009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</a:t>
            </a:r>
            <a:r>
              <a:rPr lang="en-AU" b="1" dirty="0" smtClean="0">
                <a:solidFill>
                  <a:srgbClr val="009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CRVS Study</a:t>
            </a:r>
            <a:endParaRPr lang="en-AU" b="1" dirty="0">
              <a:solidFill>
                <a:srgbClr val="0093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A9A0E"/>
              </a:buClr>
              <a:buSzPct val="85000"/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009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Update: </a:t>
            </a:r>
            <a:r>
              <a:rPr lang="en-GB" b="1" dirty="0" smtClean="0">
                <a:solidFill>
                  <a:srgbClr val="009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Thailand</a:t>
            </a:r>
          </a:p>
        </p:txBody>
      </p:sp>
      <p:sp>
        <p:nvSpPr>
          <p:cNvPr id="3" name="Rectangle 2"/>
          <p:cNvSpPr/>
          <p:nvPr/>
        </p:nvSpPr>
        <p:spPr>
          <a:xfrm>
            <a:off x="352576" y="6311626"/>
            <a:ext cx="40707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CRVS workshop @ Hanoi 13-17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nov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2017</a:t>
            </a:r>
          </a:p>
        </p:txBody>
      </p:sp>
      <p:pic>
        <p:nvPicPr>
          <p:cNvPr id="5" name="Picture 5" descr="CRVS-logo-for-white-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372158"/>
            <a:ext cx="232568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6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882" y="552450"/>
            <a:ext cx="6983373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>Implementation steps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idx="1"/>
          </p:nvPr>
        </p:nvSpPr>
        <p:spPr>
          <a:xfrm>
            <a:off x="323528" y="2133600"/>
            <a:ext cx="8435975" cy="38434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sz="2400" b="1" dirty="0">
                <a:solidFill>
                  <a:srgbClr val="00B050"/>
                </a:solidFill>
                <a:latin typeface="Candara" panose="020E0502030303020204" pitchFamily="34" charset="0"/>
              </a:rPr>
              <a:t>Status of National improvement plan</a:t>
            </a:r>
            <a:r>
              <a:rPr lang="en-US" sz="2400" b="1" i="1" dirty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en-US" sz="2400" i="1" dirty="0">
                <a:solidFill>
                  <a:srgbClr val="00B050"/>
                </a:solidFill>
                <a:latin typeface="Candara" panose="020E0502030303020204" pitchFamily="34" charset="0"/>
              </a:rPr>
              <a:t>(Has a national CRVS </a:t>
            </a:r>
            <a:r>
              <a:rPr lang="en-US" sz="2400" i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improvement </a:t>
            </a:r>
            <a:r>
              <a:rPr lang="en-US" sz="2400" i="1" dirty="0">
                <a:solidFill>
                  <a:srgbClr val="00B050"/>
                </a:solidFill>
                <a:latin typeface="Candara" panose="020E0502030303020204" pitchFamily="34" charset="0"/>
              </a:rPr>
              <a:t>plan been developed? If not, what is the status of development?)</a:t>
            </a:r>
            <a:endParaRPr lang="en-US" sz="2400" dirty="0">
              <a:solidFill>
                <a:srgbClr val="00B050"/>
              </a:solidFill>
              <a:latin typeface="Candara" panose="020E0502030303020204" pitchFamily="34" charset="0"/>
            </a:endParaRPr>
          </a:p>
          <a:p>
            <a:pPr lvl="1">
              <a:lnSpc>
                <a:spcPct val="90000"/>
              </a:lnSpc>
              <a:spcBef>
                <a:spcPts val="1800"/>
              </a:spcBef>
              <a:buFontTx/>
              <a:buBlip>
                <a:blip r:embed="rId5"/>
              </a:buBlip>
            </a:pPr>
            <a:r>
              <a:rPr lang="en-US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Training on cause of death for </a:t>
            </a:r>
            <a:r>
              <a:rPr lang="en-US" sz="2400" dirty="0" smtClean="0">
                <a:solidFill>
                  <a:srgbClr val="FA9A0E"/>
                </a:solidFill>
                <a:latin typeface="Candara" panose="020E0502030303020204" pitchFamily="34" charset="0"/>
              </a:rPr>
              <a:t>health care professionals </a:t>
            </a:r>
            <a:r>
              <a:rPr lang="en-US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and </a:t>
            </a:r>
            <a:r>
              <a:rPr lang="en-US" sz="2400" dirty="0" smtClean="0">
                <a:solidFill>
                  <a:srgbClr val="FA9A0E"/>
                </a:solidFill>
                <a:latin typeface="Candara" panose="020E0502030303020204" pitchFamily="34" charset="0"/>
              </a:rPr>
              <a:t>registrars</a:t>
            </a:r>
            <a:r>
              <a:rPr lang="en-US" sz="24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 smtClean="0">
                <a:latin typeface="Candara" panose="020E0502030303020204" pitchFamily="34" charset="0"/>
              </a:rPr>
              <a:t>or</a:t>
            </a:r>
            <a:r>
              <a:rPr lang="en-US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related officers  to increase the reliability of cause of death data in 77 provinces.</a:t>
            </a:r>
          </a:p>
          <a:p>
            <a:pPr lvl="1">
              <a:lnSpc>
                <a:spcPct val="90000"/>
              </a:lnSpc>
              <a:spcBef>
                <a:spcPts val="1800"/>
              </a:spcBef>
              <a:buFontTx/>
              <a:buBlip>
                <a:blip r:embed="rId5"/>
              </a:buBlip>
            </a:pPr>
            <a:r>
              <a:rPr lang="en-US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Change system of the person who give cause of death   outside hospital from head village to local or district registrars</a:t>
            </a:r>
          </a:p>
          <a:p>
            <a:endParaRPr lang="en-US" sz="2400" i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50" y="463666"/>
            <a:ext cx="6467707" cy="1143000"/>
          </a:xfrm>
        </p:spPr>
        <p:txBody>
          <a:bodyPr>
            <a:normAutofit/>
          </a:bodyPr>
          <a:lstStyle/>
          <a:p>
            <a:r>
              <a:rPr lang="en-A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>Activities </a:t>
            </a:r>
            <a:endParaRPr lang="en-GB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idx="1"/>
          </p:nvPr>
        </p:nvSpPr>
        <p:spPr>
          <a:xfrm>
            <a:off x="323528" y="2000250"/>
            <a:ext cx="8435975" cy="4308698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sz="2400" b="1" dirty="0">
                <a:solidFill>
                  <a:srgbClr val="00B050"/>
                </a:solidFill>
                <a:latin typeface="Candara" panose="020E0502030303020204" pitchFamily="34" charset="0"/>
              </a:rPr>
              <a:t>Ongoing/planned activities </a:t>
            </a:r>
            <a:r>
              <a:rPr lang="en-US" sz="2400" dirty="0">
                <a:solidFill>
                  <a:srgbClr val="00B050"/>
                </a:solidFill>
                <a:latin typeface="Candara" panose="020E0502030303020204" pitchFamily="34" charset="0"/>
              </a:rPr>
              <a:t>(</a:t>
            </a:r>
            <a:r>
              <a:rPr lang="en-US" sz="2400" i="1" dirty="0">
                <a:solidFill>
                  <a:srgbClr val="00B050"/>
                </a:solidFill>
                <a:latin typeface="Candara" panose="020E0502030303020204" pitchFamily="34" charset="0"/>
              </a:rPr>
              <a:t>Outline planned and ongoing activities related to </a:t>
            </a:r>
            <a:r>
              <a:rPr lang="en-US" sz="2400" i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one of the action areas of the Regional Action Framework)</a:t>
            </a:r>
            <a:endParaRPr lang="en-US" sz="2400" dirty="0">
              <a:solidFill>
                <a:srgbClr val="00B050"/>
              </a:solidFill>
              <a:latin typeface="Candara" panose="020E0502030303020204" pitchFamily="34" charset="0"/>
            </a:endParaRPr>
          </a:p>
          <a:p>
            <a:pPr lvl="1">
              <a:spcBef>
                <a:spcPts val="1800"/>
              </a:spcBef>
              <a:buFontTx/>
              <a:buBlip>
                <a:blip r:embed="rId5"/>
              </a:buBlip>
            </a:pPr>
            <a:r>
              <a:rPr lang="en-US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ACTION AREA:   </a:t>
            </a:r>
            <a:r>
              <a:rPr lang="en-US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Operational Procedures covering 77 provinces in Thailand</a:t>
            </a:r>
            <a:endParaRPr lang="en-US" sz="24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lvl="1">
              <a:spcBef>
                <a:spcPts val="1800"/>
              </a:spcBef>
              <a:buFontTx/>
              <a:buBlip>
                <a:blip r:embed="rId5"/>
              </a:buBlip>
            </a:pPr>
            <a:r>
              <a:rPr lang="en-US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ACTIVITIES: </a:t>
            </a:r>
          </a:p>
          <a:p>
            <a:pPr lvl="2">
              <a:spcBef>
                <a:spcPts val="1800"/>
              </a:spcBef>
              <a:buBlip>
                <a:blip r:embed="rId5"/>
              </a:buBlip>
            </a:pP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local or district registrars </a:t>
            </a:r>
            <a:r>
              <a:rPr lang="en-US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dirty="0" smtClean="0">
                <a:solidFill>
                  <a:srgbClr val="FA9A0E"/>
                </a:solidFill>
                <a:latin typeface="Candara" panose="020E0502030303020204" pitchFamily="34" charset="0"/>
              </a:rPr>
              <a:t>identify the cause of death </a:t>
            </a:r>
            <a:r>
              <a:rPr lang="en-US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outside hospital </a:t>
            </a:r>
          </a:p>
          <a:p>
            <a:pPr lvl="2">
              <a:spcBef>
                <a:spcPts val="1800"/>
              </a:spcBef>
              <a:buBlip>
                <a:blip r:embed="rId5"/>
              </a:buBlip>
            </a:pPr>
            <a:r>
              <a:rPr lang="en-US" dirty="0" smtClean="0">
                <a:solidFill>
                  <a:srgbClr val="FA9A0E"/>
                </a:solidFill>
                <a:latin typeface="Candara" panose="020E0502030303020204" pitchFamily="34" charset="0"/>
              </a:rPr>
              <a:t>Evaluate  the data accuracy </a:t>
            </a:r>
            <a:r>
              <a:rPr lang="en-US" dirty="0" smtClean="0">
                <a:solidFill>
                  <a:schemeClr val="tx1"/>
                </a:solidFill>
                <a:latin typeface="Candara" panose="020E0502030303020204" pitchFamily="34" charset="0"/>
              </a:rPr>
              <a:t>on cause 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of death </a:t>
            </a:r>
            <a:r>
              <a:rPr lang="en-US" dirty="0" smtClean="0">
                <a:solidFill>
                  <a:schemeClr val="tx1"/>
                </a:solidFill>
                <a:latin typeface="Candara" panose="020E0502030303020204" pitchFamily="34" charset="0"/>
              </a:rPr>
              <a:t> after adopting the policy</a:t>
            </a:r>
            <a:endParaRPr lang="en-US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lvl="1">
              <a:spcBef>
                <a:spcPts val="1800"/>
              </a:spcBef>
              <a:buFontTx/>
              <a:buBlip>
                <a:blip r:embed="rId5"/>
              </a:buBlip>
            </a:pPr>
            <a:endParaRPr lang="en-US" sz="24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Blip>
                <a:blip r:embed="rId4"/>
              </a:buBlip>
            </a:pPr>
            <a:endParaRPr lang="en-US" sz="24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en-US" sz="2400" i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650" y="2215166"/>
            <a:ext cx="7719648" cy="3825025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800"/>
              </a:spcBef>
              <a:buSzPct val="100000"/>
              <a:buBlip>
                <a:blip r:embed="rId4"/>
              </a:buBlip>
            </a:pPr>
            <a:r>
              <a:rPr lang="en-US" dirty="0" smtClean="0">
                <a:solidFill>
                  <a:schemeClr val="tx1"/>
                </a:solidFill>
              </a:rPr>
              <a:t>RAPID </a:t>
            </a:r>
            <a:r>
              <a:rPr lang="en-US" dirty="0">
                <a:solidFill>
                  <a:schemeClr val="tx1"/>
                </a:solidFill>
              </a:rPr>
              <a:t>ASSESSMENT OF NATIONAL CIVIL REGISTRATION AND VITAL STATISTICS SYSTEM : A case study of Thailand</a:t>
            </a:r>
          </a:p>
          <a:p>
            <a:pPr>
              <a:spcBef>
                <a:spcPts val="1800"/>
              </a:spcBef>
              <a:buSzPct val="100000"/>
              <a:buBlip>
                <a:blip r:embed="rId4"/>
              </a:buBlip>
            </a:pPr>
            <a:r>
              <a:rPr lang="en-US" dirty="0">
                <a:solidFill>
                  <a:srgbClr val="0000FF"/>
                </a:solidFill>
              </a:rPr>
              <a:t>http://www.this.or.th/view.php?id=81</a:t>
            </a:r>
          </a:p>
          <a:p>
            <a:pPr>
              <a:spcBef>
                <a:spcPts val="1800"/>
              </a:spcBef>
              <a:buSzPct val="100000"/>
              <a:buBlip>
                <a:blip r:embed="rId4"/>
              </a:buBlip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buSzPct val="100000"/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</a:rPr>
              <a:t>REVIEW OF NATIONAL CIVIL REGISTRATION AND VITAL STATISTICS SYSTEMS: A case study of Thailand</a:t>
            </a:r>
          </a:p>
          <a:p>
            <a:pPr>
              <a:spcBef>
                <a:spcPts val="1800"/>
              </a:spcBef>
              <a:buSzPct val="100000"/>
              <a:buBlip>
                <a:blip r:embed="rId4"/>
              </a:buBlip>
            </a:pPr>
            <a:r>
              <a:rPr lang="en-US" dirty="0">
                <a:solidFill>
                  <a:srgbClr val="0000FF"/>
                </a:solidFill>
              </a:rPr>
              <a:t>http://www.this.or.th/view.php?id=77</a:t>
            </a:r>
          </a:p>
          <a:p>
            <a:pPr>
              <a:spcBef>
                <a:spcPts val="1800"/>
              </a:spcBef>
              <a:buSzPct val="100000"/>
              <a:buBlip>
                <a:blip r:embed="rId4"/>
              </a:buBlip>
            </a:pP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51949" cy="1708708"/>
          </a:xfrm>
        </p:spPr>
        <p:txBody>
          <a:bodyPr>
            <a:normAutofit/>
          </a:bodyPr>
          <a:lstStyle/>
          <a:p>
            <a:pPr algn="ctr"/>
            <a:r>
              <a:rPr lang="en-A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  Reading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57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2576" y="6311626"/>
            <a:ext cx="40707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CRVS workshop @ Hanoi 13-17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nov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2017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85800" y="3600450"/>
            <a:ext cx="7772400" cy="18097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q"/>
              <a:defRPr sz="2800" kern="12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300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  <a:hlinkClick r:id="rId3"/>
              </a:rPr>
              <a:t>this@this.or.th</a:t>
            </a:r>
            <a:endParaRPr lang="en-US" sz="4300" dirty="0" smtClean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6600" b="1" dirty="0" smtClean="0">
                <a:solidFill>
                  <a:srgbClr val="0000FF"/>
                </a:solidFill>
                <a:ea typeface="+mj-ea"/>
                <a:cs typeface="+mj-cs"/>
              </a:rPr>
              <a:t>www.this.or.th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2576" y="6311626"/>
            <a:ext cx="40707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CRVS workshop @ Hanoi 13-17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nov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2017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2729309"/>
            <a:ext cx="7772400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Special Thanks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85800" y="3657600"/>
            <a:ext cx="7772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q"/>
              <a:defRPr sz="2800" kern="12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2576" y="6311626"/>
            <a:ext cx="40707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CRVS workshop @ Hanoi 13-17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nov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2017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2187575"/>
            <a:ext cx="7650480" cy="247586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everyone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 attention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85800" y="3657600"/>
            <a:ext cx="7772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q"/>
              <a:defRPr sz="2800" kern="12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6250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Three m</a:t>
            </a:r>
            <a:r>
              <a:rPr lang="en-AU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odels</a:t>
            </a:r>
            <a:r>
              <a:rPr lang="en-A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describing </a:t>
            </a:r>
            <a:r>
              <a:rPr lang="en-A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flow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information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accompanying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CRVS</a:t>
            </a:r>
            <a:endParaRPr lang="en-A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46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650" y="2215166"/>
            <a:ext cx="7719648" cy="382502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SzPct val="100000"/>
              <a:buBlip>
                <a:blip r:embed="rId4"/>
              </a:buBlip>
            </a:pPr>
            <a:r>
              <a:rPr lang="en-US" dirty="0" smtClean="0">
                <a:solidFill>
                  <a:schemeClr val="tx1"/>
                </a:solidFill>
              </a:rPr>
              <a:t>civil </a:t>
            </a:r>
            <a:r>
              <a:rPr lang="en-US" dirty="0">
                <a:solidFill>
                  <a:schemeClr val="tx1"/>
                </a:solidFill>
              </a:rPr>
              <a:t>registration and vital statistics as separate components without population </a:t>
            </a:r>
            <a:r>
              <a:rPr lang="en-US" dirty="0" smtClean="0">
                <a:solidFill>
                  <a:schemeClr val="tx1"/>
                </a:solidFill>
              </a:rPr>
              <a:t>registers</a:t>
            </a:r>
          </a:p>
          <a:p>
            <a:pPr>
              <a:spcBef>
                <a:spcPts val="1800"/>
              </a:spcBef>
              <a:buSzPct val="100000"/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</a:rPr>
              <a:t>civil registration and vital statistics with the use of population </a:t>
            </a:r>
            <a:r>
              <a:rPr lang="en-US" dirty="0" smtClean="0">
                <a:solidFill>
                  <a:schemeClr val="tx1"/>
                </a:solidFill>
              </a:rPr>
              <a:t>register</a:t>
            </a:r>
          </a:p>
          <a:p>
            <a:pPr>
              <a:spcBef>
                <a:spcPts val="1800"/>
              </a:spcBef>
              <a:buSzPct val="100000"/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</a:rPr>
              <a:t>the holistic </a:t>
            </a:r>
            <a:r>
              <a:rPr lang="en-US" dirty="0" smtClean="0">
                <a:solidFill>
                  <a:schemeClr val="tx1"/>
                </a:solidFill>
              </a:rPr>
              <a:t>functioning </a:t>
            </a:r>
            <a:r>
              <a:rPr lang="en-US" dirty="0">
                <a:solidFill>
                  <a:schemeClr val="tx1"/>
                </a:solidFill>
              </a:rPr>
              <a:t>of civil registration, vital statistics and identity management</a:t>
            </a:r>
            <a:r>
              <a:rPr lang="th-TH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51949" cy="1708708"/>
          </a:xfrm>
        </p:spPr>
        <p:txBody>
          <a:bodyPr>
            <a:normAutofit/>
          </a:bodyPr>
          <a:lstStyle/>
          <a:p>
            <a:pPr algn="ctr"/>
            <a:r>
              <a:rPr lang="en-A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models are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730" y="4376134"/>
            <a:ext cx="8113690" cy="953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2"/>
              </a:solidFill>
            </a:endParaRPr>
          </a:p>
        </p:txBody>
      </p:sp>
      <p:pic>
        <p:nvPicPr>
          <p:cNvPr id="5" name="Picture 5" descr="CRVS-logo-for-white-B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372158"/>
            <a:ext cx="232568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222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81015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A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istory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vital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 system in Thailand</a:t>
            </a:r>
            <a:endParaRPr lang="en-A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9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201622" y="5365747"/>
          <a:ext cx="8001000" cy="121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311570"/>
              </p:ext>
            </p:extLst>
          </p:nvPr>
        </p:nvGraphicFramePr>
        <p:xfrm>
          <a:off x="457200" y="452177"/>
          <a:ext cx="8144190" cy="59127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2857">
                  <a:extLst>
                    <a:ext uri="{9D8B030D-6E8A-4147-A177-3AD203B41FA5}">
                      <a16:colId xmlns:a16="http://schemas.microsoft.com/office/drawing/2014/main" val="323014970"/>
                    </a:ext>
                  </a:extLst>
                </a:gridCol>
                <a:gridCol w="6511333">
                  <a:extLst>
                    <a:ext uri="{9D8B030D-6E8A-4147-A177-3AD203B41FA5}">
                      <a16:colId xmlns:a16="http://schemas.microsoft.com/office/drawing/2014/main" val="3732833278"/>
                    </a:ext>
                  </a:extLst>
                </a:gridCol>
              </a:tblGrid>
              <a:tr h="459995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>
                          <a:latin typeface="Candara" panose="020E0502030303020204" pitchFamily="34" charset="0"/>
                        </a:rPr>
                        <a:t>Year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>
                          <a:latin typeface="Candara" panose="020E0502030303020204" pitchFamily="34" charset="0"/>
                        </a:rPr>
                        <a:t>Related history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018807"/>
                  </a:ext>
                </a:extLst>
              </a:tr>
              <a:tr h="459995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>
                          <a:latin typeface="Arial Black" panose="020B0A04020102020204" pitchFamily="34" charset="0"/>
                        </a:rPr>
                        <a:t>1920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>
                          <a:latin typeface="Candara" panose="020E0502030303020204" pitchFamily="34" charset="0"/>
                        </a:rPr>
                        <a:t>compilation of vital statistics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093510"/>
                  </a:ext>
                </a:extLst>
              </a:tr>
              <a:tr h="456633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>
                          <a:latin typeface="Arial Black" panose="020B0A04020102020204" pitchFamily="34" charset="0"/>
                        </a:rPr>
                        <a:t>1942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>
                          <a:latin typeface="Candara" panose="020E0502030303020204" pitchFamily="34" charset="0"/>
                        </a:rPr>
                        <a:t>Vital Statistics Division was established in the MOPH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91170"/>
                  </a:ext>
                </a:extLst>
              </a:tr>
              <a:tr h="11342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u="none" strike="noStrike" kern="1200" baseline="0" dirty="0" smtClean="0">
                          <a:solidFill>
                            <a:schemeClr val="dk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1993</a:t>
                      </a:r>
                      <a:endParaRPr lang="en-US" sz="1800" u="none" strike="noStrike" kern="1200" baseline="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u="none" strike="noStrike" kern="1200" baseline="0" dirty="0" smtClean="0">
                          <a:latin typeface="Candara" panose="020E0502030303020204" pitchFamily="34" charset="0"/>
                        </a:rPr>
                        <a:t>MOPH was restructured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u="none" strike="noStrike" kern="1200" baseline="0" dirty="0" smtClean="0">
                          <a:latin typeface="Candara" panose="020E0502030303020204" pitchFamily="34" charset="0"/>
                        </a:rPr>
                        <a:t>vital statistics function was moved to the Health Information Centre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379717"/>
                  </a:ext>
                </a:extLst>
              </a:tr>
              <a:tr h="1573086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>
                          <a:latin typeface="Candara" panose="020E0502030303020204" pitchFamily="34" charset="0"/>
                        </a:rPr>
                        <a:t>Before </a:t>
                      </a:r>
                      <a:r>
                        <a:rPr lang="en-US" sz="1800" u="none" strike="noStrike" kern="1200" baseline="0" dirty="0" smtClean="0">
                          <a:solidFill>
                            <a:schemeClr val="dk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1996</a:t>
                      </a:r>
                      <a:endParaRPr lang="en-US" sz="1800" u="none" strike="noStrike" kern="1200" baseline="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u="none" strike="noStrike" kern="1200" baseline="0" dirty="0" smtClean="0">
                          <a:latin typeface="Candara" panose="020E0502030303020204" pitchFamily="34" charset="0"/>
                        </a:rPr>
                        <a:t>MOPH officers compiled birth and death statistics from paper forms provided by MOI’s local and central registration offices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u="none" strike="noStrike" kern="1200" baseline="0" dirty="0" smtClean="0">
                          <a:latin typeface="Candara" panose="020E0502030303020204" pitchFamily="34" charset="0"/>
                        </a:rPr>
                        <a:t>discrepancies in data from MOPH’s and MOI’s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u="none" strike="noStrike" kern="1200" baseline="0" dirty="0" smtClean="0">
                          <a:latin typeface="Candara" panose="020E0502030303020204" pitchFamily="34" charset="0"/>
                        </a:rPr>
                        <a:t>MOPH was unable to produce timely national vital statistics</a:t>
                      </a:r>
                    </a:p>
                    <a:p>
                      <a:r>
                        <a:rPr lang="en-US" sz="1800" u="none" strike="noStrike" kern="1200" baseline="0" dirty="0" smtClean="0">
                          <a:latin typeface="Candara" panose="020E0502030303020204" pitchFamily="34" charset="0"/>
                        </a:rPr>
                        <a:t>(2-3 years delay)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977562"/>
                  </a:ext>
                </a:extLst>
              </a:tr>
              <a:tr h="459995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>
                          <a:solidFill>
                            <a:schemeClr val="dk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1996</a:t>
                      </a:r>
                      <a:endParaRPr lang="en-US" sz="1800" u="none" strike="noStrike" kern="1200" baseline="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u="none" strike="noStrike" kern="1200" baseline="0" dirty="0" smtClean="0">
                          <a:latin typeface="Candara" panose="020E0502030303020204" pitchFamily="34" charset="0"/>
                        </a:rPr>
                        <a:t>MOPH signed an agreement with MOI, regarding utilization of vital registration data from the central registration database of the administration (expected to reduce redundancy)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46825"/>
                  </a:ext>
                </a:extLst>
              </a:tr>
              <a:tr h="459995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>
                          <a:latin typeface="Candara" panose="020E0502030303020204" pitchFamily="34" charset="0"/>
                        </a:rPr>
                        <a:t>Since </a:t>
                      </a:r>
                      <a:r>
                        <a:rPr lang="en-US" sz="1800" u="none" strike="noStrike" kern="1200" baseline="0" dirty="0" smtClean="0">
                          <a:solidFill>
                            <a:schemeClr val="dk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2002</a:t>
                      </a:r>
                      <a:endParaRPr lang="en-US" sz="1800" u="none" strike="noStrike" kern="1200" baseline="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Health service records for reimbursement from public health insurance have been used to validate cause of death data from CR system.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53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8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88" y="1928813"/>
            <a:ext cx="1071562" cy="1857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Ministry of Interior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Narrow" pitchFamily="34" charset="0"/>
              </a:rPr>
              <a:t>Central Registry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8938" y="1928813"/>
            <a:ext cx="2786062" cy="1857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Ministry of Public Health</a:t>
            </a:r>
          </a:p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Narrow" pitchFamily="34" charset="0"/>
              </a:rPr>
              <a:t>Compile, code, validate and process statistics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1428750" y="2857500"/>
            <a:ext cx="150018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786188" y="5000625"/>
            <a:ext cx="1071562" cy="1357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Narrow" pitchFamily="34" charset="0"/>
              </a:rPr>
              <a:t>Provincial Health offices</a:t>
            </a:r>
          </a:p>
        </p:txBody>
      </p:sp>
      <p:cxnSp>
        <p:nvCxnSpPr>
          <p:cNvPr id="15" name="Straight Arrow Connector 14"/>
          <p:cNvCxnSpPr>
            <a:stCxn id="13" idx="0"/>
            <a:endCxn id="5" idx="2"/>
          </p:cNvCxnSpPr>
          <p:nvPr/>
        </p:nvCxnSpPr>
        <p:spPr>
          <a:xfrm rot="5400000" flipH="1" flipV="1">
            <a:off x="3714750" y="4394200"/>
            <a:ext cx="121443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4713" y="5214938"/>
            <a:ext cx="1706976" cy="928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MOI </a:t>
            </a:r>
            <a:endParaRPr lang="en-US" b="1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algn="ctr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ndara" panose="020E0502030303020204" pitchFamily="34" charset="0"/>
              </a:rPr>
              <a:t>Local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</a:rPr>
              <a:t>Register</a:t>
            </a:r>
          </a:p>
        </p:txBody>
      </p:sp>
      <p:cxnSp>
        <p:nvCxnSpPr>
          <p:cNvPr id="18" name="Straight Arrow Connector 17"/>
          <p:cNvCxnSpPr>
            <a:stCxn id="16" idx="3"/>
            <a:endCxn id="13" idx="1"/>
          </p:cNvCxnSpPr>
          <p:nvPr/>
        </p:nvCxnSpPr>
        <p:spPr>
          <a:xfrm>
            <a:off x="2071689" y="5679282"/>
            <a:ext cx="171449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TextBox 21"/>
          <p:cNvSpPr txBox="1">
            <a:spLocks noChangeArrowheads="1"/>
          </p:cNvSpPr>
          <p:nvPr/>
        </p:nvSpPr>
        <p:spPr bwMode="auto">
          <a:xfrm>
            <a:off x="2214563" y="5357813"/>
            <a:ext cx="142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Copy Birth/</a:t>
            </a:r>
          </a:p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Death list</a:t>
            </a:r>
          </a:p>
        </p:txBody>
      </p:sp>
      <p:sp>
        <p:nvSpPr>
          <p:cNvPr id="12298" name="TextBox 22"/>
          <p:cNvSpPr txBox="1">
            <a:spLocks noChangeArrowheads="1"/>
          </p:cNvSpPr>
          <p:nvPr/>
        </p:nvSpPr>
        <p:spPr bwMode="auto">
          <a:xfrm>
            <a:off x="3451538" y="4064854"/>
            <a:ext cx="1317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000000"/>
                </a:solidFill>
                <a:latin typeface="Candara" panose="020E0502030303020204" pitchFamily="34" charset="0"/>
              </a:rPr>
              <a:t>Aggregated report by Province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43625" y="5072063"/>
            <a:ext cx="1285875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Narrow" pitchFamily="34" charset="0"/>
              </a:rPr>
              <a:t>Hospitals</a:t>
            </a:r>
          </a:p>
        </p:txBody>
      </p:sp>
      <p:cxnSp>
        <p:nvCxnSpPr>
          <p:cNvPr id="26" name="Straight Arrow Connector 25"/>
          <p:cNvCxnSpPr>
            <a:stCxn id="24" idx="0"/>
          </p:cNvCxnSpPr>
          <p:nvPr/>
        </p:nvCxnSpPr>
        <p:spPr>
          <a:xfrm rot="16200000" flipV="1">
            <a:off x="5357813" y="3643313"/>
            <a:ext cx="1285875" cy="15716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1" name="TextBox 26"/>
          <p:cNvSpPr txBox="1">
            <a:spLocks noChangeArrowheads="1"/>
          </p:cNvSpPr>
          <p:nvPr/>
        </p:nvSpPr>
        <p:spPr bwMode="auto">
          <a:xfrm>
            <a:off x="5286375" y="4071938"/>
            <a:ext cx="1643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Send copy of death certificates</a:t>
            </a:r>
          </a:p>
        </p:txBody>
      </p:sp>
      <p:sp>
        <p:nvSpPr>
          <p:cNvPr id="29" name="Flowchart: Document 28"/>
          <p:cNvSpPr/>
          <p:nvPr/>
        </p:nvSpPr>
        <p:spPr>
          <a:xfrm>
            <a:off x="7215188" y="2214563"/>
            <a:ext cx="1714500" cy="11430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Printed Annual Vital statistics report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6000750" y="2571750"/>
            <a:ext cx="1071563" cy="35718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304" name="TextBox 30"/>
          <p:cNvSpPr txBox="1">
            <a:spLocks noChangeArrowheads="1"/>
          </p:cNvSpPr>
          <p:nvPr/>
        </p:nvSpPr>
        <p:spPr bwMode="auto">
          <a:xfrm>
            <a:off x="1571625" y="2298300"/>
            <a:ext cx="12136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000000"/>
                </a:solidFill>
                <a:latin typeface="Candara" panose="020E0502030303020204" pitchFamily="34" charset="0"/>
              </a:rPr>
              <a:t>Copy birth/death list for validation</a:t>
            </a:r>
          </a:p>
        </p:txBody>
      </p:sp>
      <p:sp>
        <p:nvSpPr>
          <p:cNvPr id="22" name="Rounded Rectangle 4"/>
          <p:cNvSpPr/>
          <p:nvPr/>
        </p:nvSpPr>
        <p:spPr bwMode="auto">
          <a:xfrm>
            <a:off x="297553" y="438150"/>
            <a:ext cx="8086725" cy="1098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205740" tIns="205740" rIns="205740" bIns="205740" spcCol="1270" anchor="ctr"/>
          <a:lstStyle/>
          <a:p>
            <a:pPr algn="ctr" defTabSz="2400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Arial"/>
              </a:rPr>
              <a:t>MOPH Vital statistics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Arial"/>
              </a:rPr>
              <a:t>Before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Arial"/>
              </a:rPr>
              <a:t> 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rial"/>
              </a:rPr>
              <a:t>1996</a:t>
            </a:r>
            <a:endParaRPr lang="th-TH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j-ea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4712" y="1930400"/>
            <a:ext cx="1071562" cy="1857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Ministry of Interior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</a:rPr>
              <a:t>Central Registry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28144" y="1928813"/>
            <a:ext cx="2786062" cy="1857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Ministry of Public Health</a:t>
            </a:r>
          </a:p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</a:rPr>
              <a:t>Compile, code, validate and process statistics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83219" y="5003006"/>
            <a:ext cx="1288843" cy="13573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Provincial Health offices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43625" y="5072063"/>
            <a:ext cx="1285875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Hospitals</a:t>
            </a:r>
          </a:p>
        </p:txBody>
      </p:sp>
      <p:sp>
        <p:nvSpPr>
          <p:cNvPr id="28" name="Flowchart: Document 27"/>
          <p:cNvSpPr/>
          <p:nvPr/>
        </p:nvSpPr>
        <p:spPr>
          <a:xfrm>
            <a:off x="7215188" y="2214563"/>
            <a:ext cx="1714500" cy="1143000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Printed Annual Vital statistics report</a:t>
            </a:r>
          </a:p>
        </p:txBody>
      </p:sp>
    </p:spTree>
    <p:extLst>
      <p:ext uri="{BB962C8B-B14F-4D97-AF65-F5344CB8AC3E}">
        <p14:creationId xmlns:p14="http://schemas.microsoft.com/office/powerpoint/2010/main" val="2199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88" y="1804988"/>
            <a:ext cx="1071562" cy="2076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andara" panose="020E0502030303020204" pitchFamily="34" charset="0"/>
              </a:rPr>
              <a:t>BORA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Ministry of Interior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</a:rPr>
              <a:t>Central Registry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3188" y="1928813"/>
            <a:ext cx="2500312" cy="1857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Ministry of Public Health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1428750" y="2843213"/>
            <a:ext cx="1214438" cy="142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08513" y="5002213"/>
            <a:ext cx="1250749" cy="1357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Provincial Health offices</a:t>
            </a:r>
          </a:p>
        </p:txBody>
      </p:sp>
      <p:cxnSp>
        <p:nvCxnSpPr>
          <p:cNvPr id="15" name="Straight Arrow Connector 14"/>
          <p:cNvCxnSpPr>
            <a:stCxn id="5" idx="2"/>
            <a:endCxn id="13" idx="0"/>
          </p:cNvCxnSpPr>
          <p:nvPr/>
        </p:nvCxnSpPr>
        <p:spPr>
          <a:xfrm>
            <a:off x="3893344" y="3786188"/>
            <a:ext cx="1340544" cy="12160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4" name="TextBox 22"/>
          <p:cNvSpPr txBox="1">
            <a:spLocks noChangeArrowheads="1"/>
          </p:cNvSpPr>
          <p:nvPr/>
        </p:nvSpPr>
        <p:spPr bwMode="auto">
          <a:xfrm>
            <a:off x="4249738" y="3710100"/>
            <a:ext cx="1500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Report statistics back to provinces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71688" y="5357813"/>
            <a:ext cx="1143000" cy="9286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Hospitals</a:t>
            </a:r>
          </a:p>
        </p:txBody>
      </p:sp>
      <p:cxnSp>
        <p:nvCxnSpPr>
          <p:cNvPr id="26" name="Straight Arrow Connector 25"/>
          <p:cNvCxnSpPr>
            <a:stCxn id="24" idx="0"/>
          </p:cNvCxnSpPr>
          <p:nvPr/>
        </p:nvCxnSpPr>
        <p:spPr>
          <a:xfrm rot="5400000" flipH="1" flipV="1">
            <a:off x="1858963" y="4572000"/>
            <a:ext cx="1570038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7" name="TextBox 26"/>
          <p:cNvSpPr txBox="1">
            <a:spLocks noChangeArrowheads="1"/>
          </p:cNvSpPr>
          <p:nvPr/>
        </p:nvSpPr>
        <p:spPr bwMode="auto">
          <a:xfrm>
            <a:off x="2466975" y="4033266"/>
            <a:ext cx="16065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Web entry death certificates  (start 2006)</a:t>
            </a:r>
          </a:p>
        </p:txBody>
      </p:sp>
      <p:sp>
        <p:nvSpPr>
          <p:cNvPr id="29" name="Flowchart: Document 28"/>
          <p:cNvSpPr/>
          <p:nvPr/>
        </p:nvSpPr>
        <p:spPr>
          <a:xfrm>
            <a:off x="7188200" y="2428875"/>
            <a:ext cx="1785938" cy="114300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Printed/ Web Vital statistics report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5286375" y="2714625"/>
            <a:ext cx="1714500" cy="357188"/>
          </a:xfrm>
          <a:prstGeom prst="rightArrow">
            <a:avLst/>
          </a:prstGeom>
          <a:solidFill>
            <a:srgbClr val="FA9A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90" name="TextBox 30"/>
          <p:cNvSpPr txBox="1">
            <a:spLocks noChangeArrowheads="1"/>
          </p:cNvSpPr>
          <p:nvPr/>
        </p:nvSpPr>
        <p:spPr bwMode="auto">
          <a:xfrm>
            <a:off x="1428750" y="2214563"/>
            <a:ext cx="1214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Electronic  files</a:t>
            </a:r>
          </a:p>
        </p:txBody>
      </p:sp>
      <p:sp>
        <p:nvSpPr>
          <p:cNvPr id="50191" name="TextBox 38"/>
          <p:cNvSpPr txBox="1">
            <a:spLocks noChangeArrowheads="1"/>
          </p:cNvSpPr>
          <p:nvPr/>
        </p:nvSpPr>
        <p:spPr bwMode="auto">
          <a:xfrm>
            <a:off x="5072062" y="1833563"/>
            <a:ext cx="21431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</a:rPr>
              <a:t>Compile, code, validate and process statistics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7188" y="4781550"/>
            <a:ext cx="1144588" cy="19145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latin typeface="Candara" panose="020E0502030303020204" pitchFamily="34" charset="0"/>
                <a:cs typeface="TH SarabunPSK" pitchFamily="34" charset="-34"/>
              </a:rPr>
              <a:t>National Health Security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latin typeface="Candara" panose="020E0502030303020204" pitchFamily="34" charset="0"/>
                <a:cs typeface="TH SarabunPSK" pitchFamily="34" charset="-34"/>
              </a:rPr>
              <a:t>Office (NHSO)</a:t>
            </a:r>
            <a:endParaRPr lang="th-TH" sz="2000" b="1" dirty="0">
              <a:solidFill>
                <a:srgbClr val="000000"/>
              </a:solidFill>
              <a:latin typeface="Candara" panose="020E0502030303020204" pitchFamily="34" charset="0"/>
              <a:cs typeface="TH SarabunPSK" pitchFamily="34" charset="-34"/>
            </a:endParaRPr>
          </a:p>
        </p:txBody>
      </p:sp>
      <p:cxnSp>
        <p:nvCxnSpPr>
          <p:cNvPr id="27" name="Straight Arrow Connector 26"/>
          <p:cNvCxnSpPr>
            <a:stCxn id="24" idx="0"/>
          </p:cNvCxnSpPr>
          <p:nvPr/>
        </p:nvCxnSpPr>
        <p:spPr>
          <a:xfrm rot="16200000" flipV="1">
            <a:off x="1297781" y="4012407"/>
            <a:ext cx="1476375" cy="12144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4" name="TextBox 31"/>
          <p:cNvSpPr txBox="1">
            <a:spLocks noChangeArrowheads="1"/>
          </p:cNvSpPr>
          <p:nvPr/>
        </p:nvSpPr>
        <p:spPr bwMode="auto">
          <a:xfrm>
            <a:off x="1428750" y="3892550"/>
            <a:ext cx="13620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FA9A0E"/>
                </a:solidFill>
                <a:latin typeface="Candara" panose="020E0502030303020204" pitchFamily="34" charset="0"/>
              </a:rPr>
              <a:t>Web </a:t>
            </a:r>
            <a:r>
              <a:rPr lang="en-US" sz="1600" b="1" dirty="0" smtClean="0">
                <a:solidFill>
                  <a:srgbClr val="FA9A0E"/>
                </a:solidFill>
                <a:latin typeface="Candara" panose="020E0502030303020204" pitchFamily="34" charset="0"/>
              </a:rPr>
              <a:t>entry Birth certificate</a:t>
            </a:r>
            <a:endParaRPr lang="en-US" sz="1600" b="1" dirty="0">
              <a:solidFill>
                <a:srgbClr val="FA9A0E"/>
              </a:solidFill>
              <a:latin typeface="Candara" panose="020E0502030303020204" pitchFamily="34" charset="0"/>
            </a:endParaRPr>
          </a:p>
          <a:p>
            <a:pPr eaLnBrk="1" hangingPunct="1"/>
            <a:r>
              <a:rPr lang="en-US" sz="1600" b="1" dirty="0">
                <a:solidFill>
                  <a:srgbClr val="FA9A0E"/>
                </a:solidFill>
                <a:latin typeface="Candara" panose="020E0502030303020204" pitchFamily="34" charset="0"/>
              </a:rPr>
              <a:t>(</a:t>
            </a:r>
            <a:r>
              <a:rPr lang="en-US" sz="1600" b="1" dirty="0" smtClean="0">
                <a:solidFill>
                  <a:srgbClr val="FA9A0E"/>
                </a:solidFill>
                <a:latin typeface="Candara" panose="020E0502030303020204" pitchFamily="34" charset="0"/>
              </a:rPr>
              <a:t>Start </a:t>
            </a:r>
            <a:r>
              <a:rPr lang="en-US" sz="1600" b="1" dirty="0">
                <a:solidFill>
                  <a:srgbClr val="FA9A0E"/>
                </a:solidFill>
                <a:latin typeface="Candara" panose="020E0502030303020204" pitchFamily="34" charset="0"/>
              </a:rPr>
              <a:t>2010)</a:t>
            </a:r>
            <a:endParaRPr lang="th-TH" sz="1600" b="1" dirty="0">
              <a:solidFill>
                <a:srgbClr val="FA9A0E"/>
              </a:solidFill>
              <a:latin typeface="Candara" panose="020E0502030303020204" pitchFamily="34" charset="0"/>
            </a:endParaRPr>
          </a:p>
        </p:txBody>
      </p:sp>
      <p:cxnSp>
        <p:nvCxnSpPr>
          <p:cNvPr id="34" name="Straight Arrow Connector 33"/>
          <p:cNvCxnSpPr>
            <a:endCxn id="19" idx="0"/>
          </p:cNvCxnSpPr>
          <p:nvPr/>
        </p:nvCxnSpPr>
        <p:spPr>
          <a:xfrm>
            <a:off x="890588" y="3881438"/>
            <a:ext cx="38894" cy="9001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196" name="TextBox 35"/>
          <p:cNvSpPr txBox="1">
            <a:spLocks noChangeArrowheads="1"/>
          </p:cNvSpPr>
          <p:nvPr/>
        </p:nvSpPr>
        <p:spPr bwMode="auto">
          <a:xfrm>
            <a:off x="177197" y="3987100"/>
            <a:ext cx="890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dirty="0">
                <a:solidFill>
                  <a:srgbClr val="FA9A0E"/>
                </a:solidFill>
                <a:latin typeface="Candara" panose="020E0502030303020204" pitchFamily="34" charset="0"/>
              </a:rPr>
              <a:t>Data Sync.</a:t>
            </a:r>
            <a:endParaRPr lang="th-TH" b="1" dirty="0">
              <a:solidFill>
                <a:srgbClr val="FA9A0E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849" y="640765"/>
            <a:ext cx="6994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/>
              </a:rPr>
              <a:t>Thai Vital Statistics 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/>
              </a:rPr>
              <a:t>after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/>
              </a:rPr>
              <a:t>1996</a:t>
            </a:r>
            <a:endParaRPr lang="th-TH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58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6250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A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CRVS Study</a:t>
            </a:r>
            <a:endParaRPr lang="en-A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6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188641"/>
            <a:ext cx="8001000" cy="864096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Civil Registration &amp; Vital Statistics evaluation</a:t>
            </a:r>
            <a:endParaRPr lang="en-US" sz="3200" b="1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4470"/>
            <a:ext cx="3911767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450" y="1268760"/>
            <a:ext cx="414337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8640"/>
            <a:ext cx="384763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413131" cy="562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6021288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From: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Mekklesen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L., Rapid assessment of vital statistics systems: evaluation of the application of the World Health Organization/Health Information Systems Knowledge Hub tool in 26 countries in the Asia–Pacific region, working paper  2010 University of Queensland</a:t>
            </a:r>
            <a:endParaRPr kumimoji="0" lang="th-TH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517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GetEveryoneInThePicture 1">
      <a:dk1>
        <a:sysClr val="windowText" lastClr="000000"/>
      </a:dk1>
      <a:lt1>
        <a:sysClr val="window" lastClr="FFFFFF"/>
      </a:lt1>
      <a:dk2>
        <a:srgbClr val="0073B5"/>
      </a:dk2>
      <a:lt2>
        <a:srgbClr val="EEECE1"/>
      </a:lt2>
      <a:accent1>
        <a:srgbClr val="0073B5"/>
      </a:accent1>
      <a:accent2>
        <a:srgbClr val="73B632"/>
      </a:accent2>
      <a:accent3>
        <a:srgbClr val="E47823"/>
      </a:accent3>
      <a:accent4>
        <a:srgbClr val="EFA531"/>
      </a:accent4>
      <a:accent5>
        <a:srgbClr val="D63E3B"/>
      </a:accent5>
      <a:accent6>
        <a:srgbClr val="5CB2DE"/>
      </a:accent6>
      <a:hlink>
        <a:srgbClr val="A3A3A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cGroup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sz="12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0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3946</TotalTime>
  <Words>1202</Words>
  <Application>Microsoft Office PowerPoint</Application>
  <PresentationFormat>On-screen Show (4:3)</PresentationFormat>
  <Paragraphs>211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Angsana New</vt:lpstr>
      <vt:lpstr>Arial</vt:lpstr>
      <vt:lpstr>Arial Black</vt:lpstr>
      <vt:lpstr>Arial Narrow</vt:lpstr>
      <vt:lpstr>Calibri</vt:lpstr>
      <vt:lpstr>Candara</vt:lpstr>
      <vt:lpstr>Cordia New</vt:lpstr>
      <vt:lpstr>Lucida Grande</vt:lpstr>
      <vt:lpstr>Tahoma</vt:lpstr>
      <vt:lpstr>TH SarabunPSK</vt:lpstr>
      <vt:lpstr>Wingdings</vt:lpstr>
      <vt:lpstr>Office Theme</vt:lpstr>
      <vt:lpstr>ecGroup PPT template</vt:lpstr>
      <vt:lpstr>Session: 12 Integrating civil registration, vital statistics, population registers and identity management,  15 November 2017</vt:lpstr>
      <vt:lpstr>outline</vt:lpstr>
      <vt:lpstr>History of vital statistics system in Thailand</vt:lpstr>
      <vt:lpstr>PowerPoint Presentation</vt:lpstr>
      <vt:lpstr>PowerPoint Presentation</vt:lpstr>
      <vt:lpstr>PowerPoint Presentation</vt:lpstr>
      <vt:lpstr>Previous CRVS Study</vt:lpstr>
      <vt:lpstr>Civil Registration &amp; Vital Statistics evaluation</vt:lpstr>
      <vt:lpstr>PowerPoint Presentation</vt:lpstr>
      <vt:lpstr>PowerPoint Presentation</vt:lpstr>
      <vt:lpstr>Death counts and Cause of Death (COD)</vt:lpstr>
      <vt:lpstr>Problems of Causes of death data 1</vt:lpstr>
      <vt:lpstr>Problems of Causes of death data 2</vt:lpstr>
      <vt:lpstr>Improving COD statistics</vt:lpstr>
      <vt:lpstr>1. Improving in-hospital COD data</vt:lpstr>
      <vt:lpstr>2. Improving non-hospital COD</vt:lpstr>
      <vt:lpstr>3.Validation for COD statistics through Verbal Autopsy </vt:lpstr>
      <vt:lpstr>Status Update: Thailand</vt:lpstr>
      <vt:lpstr>Status Update</vt:lpstr>
      <vt:lpstr>Implementation steps</vt:lpstr>
      <vt:lpstr>Activities </vt:lpstr>
      <vt:lpstr>Additional   Reading</vt:lpstr>
      <vt:lpstr>Contact Information</vt:lpstr>
      <vt:lpstr>Special Thanks</vt:lpstr>
      <vt:lpstr>Thank you everyone for your attention</vt:lpstr>
      <vt:lpstr> Three models  describing  the flow of information  and accompanying in CRVS</vt:lpstr>
      <vt:lpstr>3 models 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 Sejersen</dc:creator>
  <cp:lastModifiedBy>l</cp:lastModifiedBy>
  <cp:revision>278</cp:revision>
  <cp:lastPrinted>2017-11-11T10:19:59Z</cp:lastPrinted>
  <dcterms:created xsi:type="dcterms:W3CDTF">2017-02-22T21:58:23Z</dcterms:created>
  <dcterms:modified xsi:type="dcterms:W3CDTF">2017-11-15T04:18:26Z</dcterms:modified>
</cp:coreProperties>
</file>