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8" r:id="rId1"/>
  </p:sldMasterIdLst>
  <p:notesMasterIdLst>
    <p:notesMasterId r:id="rId10"/>
  </p:notesMasterIdLst>
  <p:handoutMasterIdLst>
    <p:handoutMasterId r:id="rId11"/>
  </p:handoutMasterIdLst>
  <p:sldIdLst>
    <p:sldId id="256" r:id="rId2"/>
    <p:sldId id="280" r:id="rId3"/>
    <p:sldId id="295" r:id="rId4"/>
    <p:sldId id="283" r:id="rId5"/>
    <p:sldId id="284" r:id="rId6"/>
    <p:sldId id="293" r:id="rId7"/>
    <p:sldId id="290" r:id="rId8"/>
    <p:sldId id="288" r:id="rId9"/>
  </p:sldIdLst>
  <p:sldSz cx="9144000" cy="5143500" type="screen16x9"/>
  <p:notesSz cx="7099300" cy="10234613"/>
  <p:custShowLst>
    <p:custShow name="Custom Show 1" id="0">
      <p:sldLst>
        <p:sld r:id="rId2"/>
        <p:sld r:id="rId2"/>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08" autoAdjust="0"/>
    <p:restoredTop sz="86356" autoAdjust="0"/>
  </p:normalViewPr>
  <p:slideViewPr>
    <p:cSldViewPr snapToGrid="0">
      <p:cViewPr varScale="1">
        <p:scale>
          <a:sx n="107" d="100"/>
          <a:sy n="107" d="100"/>
        </p:scale>
        <p:origin x="-464" y="-1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08255DD4-4EC4-0249-925E-1EB2CDF35878}" type="datetimeFigureOut">
              <a:rPr lang="en-US" smtClean="0"/>
              <a:t>11/14/17</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3009CA9-88DF-4C46-A57C-F619CC97B156}" type="slidenum">
              <a:rPr lang="en-US" smtClean="0"/>
              <a:t>‹#›</a:t>
            </a:fld>
            <a:endParaRPr lang="en-US"/>
          </a:p>
        </p:txBody>
      </p:sp>
    </p:spTree>
    <p:extLst>
      <p:ext uri="{BB962C8B-B14F-4D97-AF65-F5344CB8AC3E}">
        <p14:creationId xmlns:p14="http://schemas.microsoft.com/office/powerpoint/2010/main" val="1342963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9931" y="4861442"/>
            <a:ext cx="5679440" cy="4605576"/>
          </a:xfrm>
          <a:prstGeom prst="rect">
            <a:avLst/>
          </a:prstGeom>
          <a:noFill/>
          <a:ln>
            <a:noFill/>
          </a:ln>
        </p:spPr>
        <p:txBody>
          <a:bodyPr lIns="95055" tIns="95055" rIns="95055" bIns="9505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412171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US" dirty="0" smtClean="0"/>
              <a:t>Good afternoon</a:t>
            </a:r>
            <a:r>
              <a:rPr lang="en-US" baseline="0" dirty="0" smtClean="0"/>
              <a:t> Ladies and Gentlemen !</a:t>
            </a:r>
          </a:p>
          <a:p>
            <a:r>
              <a:rPr lang="en-US" baseline="0" dirty="0" smtClean="0"/>
              <a:t>It is my great pleasure to be here with all of you today in a beautiful city Nay </a:t>
            </a:r>
            <a:r>
              <a:rPr lang="en-US" baseline="0" dirty="0" err="1" smtClean="0"/>
              <a:t>Pyi</a:t>
            </a:r>
            <a:r>
              <a:rPr lang="en-US" baseline="0" dirty="0" smtClean="0"/>
              <a:t> Taw.</a:t>
            </a:r>
          </a:p>
          <a:p>
            <a:r>
              <a:rPr lang="en-US" baseline="0" dirty="0" smtClean="0"/>
              <a:t>I also thank to the Center of Humanitarian Dialogue that inviting me and my colleague to joint this important workshop.</a:t>
            </a:r>
          </a:p>
          <a:p>
            <a:r>
              <a:rPr lang="en-US" baseline="0" dirty="0" smtClean="0"/>
              <a:t>I also thank to Ministry of Labor, Immigration and Population that allowing Cambodia to share with you the our lesson learnt so far on the issues of ID Card initiative.</a:t>
            </a:r>
          </a:p>
        </p:txBody>
      </p:sp>
    </p:spTree>
    <p:extLst>
      <p:ext uri="{BB962C8B-B14F-4D97-AF65-F5344CB8AC3E}">
        <p14:creationId xmlns:p14="http://schemas.microsoft.com/office/powerpoint/2010/main" val="10522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endParaRPr lang="en-US" sz="11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53823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endParaRPr lang="en-US" sz="11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53823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eaLnBrk="1" hangingPunct="1"/>
            <a:r>
              <a:rPr lang="en-US" dirty="0" smtClean="0">
                <a:ea typeface="ＭＳ Ｐゴシック" pitchFamily="34" charset="-128"/>
              </a:rPr>
              <a:t>The conceptual design of CRVS system is composed of at least 4 major services:</a:t>
            </a:r>
          </a:p>
          <a:p>
            <a:pPr eaLnBrk="1" hangingPunct="1"/>
            <a:r>
              <a:rPr lang="en-US" dirty="0" smtClean="0">
                <a:ea typeface="ＭＳ Ｐゴシック" pitchFamily="34" charset="-128"/>
              </a:rPr>
              <a:t>1. Notification Service : that handle notifications from the authority that witnessed the appearance of the vital event. This notification will enter and store in CRVS system until applicants arrive with the original copy and request registration of vital event.</a:t>
            </a:r>
          </a:p>
          <a:p>
            <a:pPr eaLnBrk="1" hangingPunct="1"/>
            <a:r>
              <a:rPr lang="en-US" dirty="0" smtClean="0">
                <a:ea typeface="ＭＳ Ｐゴシック" pitchFamily="34" charset="-128"/>
              </a:rPr>
              <a:t>2. Registration Services : these service handle the collection of the application dossier to register the vital event. They also handle data entry and the uploading the scanned annexes as well as data verification process, registration approval process and issuance registration certificate. Via the internet all registration offices connect to the CRVS and perform registration. A </a:t>
            </a:r>
            <a:r>
              <a:rPr lang="en-US" dirty="0" err="1" smtClean="0">
                <a:ea typeface="ＭＳ Ｐゴシック" pitchFamily="34" charset="-128"/>
              </a:rPr>
              <a:t>KidC</a:t>
            </a:r>
            <a:r>
              <a:rPr lang="en-US" dirty="0" smtClean="0">
                <a:ea typeface="ＭＳ Ｐゴシック" pitchFamily="34" charset="-128"/>
              </a:rPr>
              <a:t> is assigned upon the approval of an application to register birth event.</a:t>
            </a:r>
          </a:p>
          <a:p>
            <a:pPr eaLnBrk="1" hangingPunct="1"/>
            <a:r>
              <a:rPr lang="en-US" dirty="0" smtClean="0">
                <a:ea typeface="ＭＳ Ｐゴシック" pitchFamily="34" charset="-128"/>
              </a:rPr>
              <a:t>3. Information Services : these services handle request for information by public users via CRVS information services. Request are accepted manually (on paper) or online. The CRVS will have the possibility to notify appropriate institutions about vital events upon a signed agreement of cooperation. Notification could be performed through defined notification channels.</a:t>
            </a:r>
          </a:p>
          <a:p>
            <a:pPr eaLnBrk="1" hangingPunct="1"/>
            <a:r>
              <a:rPr lang="en-US" dirty="0" smtClean="0">
                <a:ea typeface="ＭＳ Ｐゴシック" pitchFamily="34" charset="-128"/>
              </a:rPr>
              <a:t>4. Vital Statistic Services: these services handle the generation of information according to the vital statistic tabulation plan, which is later published online for public access.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CRVS system should be integrated with the Population Identification System on a system-to-system basic, according to the specification developed and provided together with the Population Identification System.</a:t>
            </a:r>
            <a:endParaRPr lang="en" dirty="0"/>
          </a:p>
        </p:txBody>
      </p:sp>
    </p:spTree>
    <p:extLst>
      <p:ext uri="{BB962C8B-B14F-4D97-AF65-F5344CB8AC3E}">
        <p14:creationId xmlns:p14="http://schemas.microsoft.com/office/powerpoint/2010/main" val="377691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US" dirty="0" smtClean="0">
                <a:ea typeface="ＭＳ Ｐゴシック" pitchFamily="34" charset="-128"/>
              </a:rPr>
              <a:t>This is the conceptual design for IPIS:</a:t>
            </a:r>
          </a:p>
          <a:p>
            <a:r>
              <a:rPr lang="en-US" sz="1100" kern="1200" dirty="0" smtClean="0">
                <a:solidFill>
                  <a:schemeClr val="tx1"/>
                </a:solidFill>
                <a:latin typeface="+mn-lt"/>
                <a:ea typeface="+mn-ea"/>
                <a:cs typeface="+mn-cs"/>
              </a:rPr>
              <a:t>This design will guide us to have reliable nationwide information on the population as well as unique identification for every person of Cambodia. </a:t>
            </a:r>
            <a:r>
              <a:rPr lang="en-GB" sz="1100" kern="1200" dirty="0" smtClean="0">
                <a:solidFill>
                  <a:schemeClr val="tx1"/>
                </a:solidFill>
                <a:latin typeface="+mn-lt"/>
                <a:ea typeface="+mn-ea"/>
                <a:cs typeface="+mn-cs"/>
              </a:rPr>
              <a:t>Data in Population Registry is to be constantly updated (preferably in real time) from other systems.</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Existing and emerging computerized systems related to identification need to be integrated to the Population Identification System (IPIS) on a system-to-system basis in order to be able to search for actual and correct information on individuals such</a:t>
            </a:r>
            <a:r>
              <a:rPr lang="en-US" sz="1100" kern="1200" baseline="0" dirty="0" smtClean="0">
                <a:solidFill>
                  <a:schemeClr val="tx1"/>
                </a:solidFill>
                <a:latin typeface="+mn-lt"/>
                <a:ea typeface="+mn-ea"/>
                <a:cs typeface="+mn-cs"/>
              </a:rPr>
              <a:t> as</a:t>
            </a:r>
            <a:r>
              <a:rPr lang="en-US" sz="1100" kern="1200" dirty="0" smtClean="0">
                <a:solidFill>
                  <a:schemeClr val="tx1"/>
                </a:solidFill>
                <a:latin typeface="+mn-lt"/>
                <a:ea typeface="+mn-ea"/>
                <a:cs typeface="+mn-cs"/>
              </a:rPr>
              <a:t>:</a:t>
            </a:r>
            <a:endParaRPr lang="en-GB" sz="1100" kern="1200" dirty="0" smtClean="0">
              <a:solidFill>
                <a:schemeClr val="tx1"/>
              </a:solidFill>
              <a:latin typeface="+mn-lt"/>
              <a:ea typeface="+mn-ea"/>
              <a:cs typeface="+mn-cs"/>
            </a:endParaRPr>
          </a:p>
          <a:p>
            <a:pPr marL="0" lvl="0" indent="0">
              <a:buFontTx/>
              <a:buNone/>
            </a:pPr>
            <a:r>
              <a:rPr lang="en-US" sz="1100" kern="1200" dirty="0" smtClean="0">
                <a:solidFill>
                  <a:schemeClr val="tx1"/>
                </a:solidFill>
                <a:latin typeface="+mn-lt"/>
                <a:ea typeface="+mn-ea"/>
                <a:cs typeface="+mn-cs"/>
              </a:rPr>
              <a:t>- </a:t>
            </a:r>
            <a:r>
              <a:rPr lang="x-none" sz="1100" kern="1200" dirty="0" smtClean="0">
                <a:solidFill>
                  <a:schemeClr val="tx1"/>
                </a:solidFill>
                <a:latin typeface="+mn-lt"/>
                <a:ea typeface="+mn-ea"/>
                <a:cs typeface="+mn-cs"/>
              </a:rPr>
              <a:t>Civil Registration and Vital Statistics System</a:t>
            </a:r>
            <a:endParaRPr lang="en-GB" sz="1100" kern="1200" dirty="0" smtClean="0">
              <a:solidFill>
                <a:schemeClr val="tx1"/>
              </a:solidFill>
              <a:latin typeface="+mn-lt"/>
              <a:ea typeface="+mn-ea"/>
              <a:cs typeface="+mn-cs"/>
            </a:endParaRPr>
          </a:p>
          <a:p>
            <a:pPr marL="0" lvl="0" indent="0">
              <a:buFontTx/>
              <a:buNone/>
            </a:pPr>
            <a:r>
              <a:rPr lang="en-US" sz="1100" kern="1200" dirty="0" smtClean="0">
                <a:solidFill>
                  <a:schemeClr val="tx1"/>
                </a:solidFill>
                <a:latin typeface="+mn-lt"/>
                <a:ea typeface="+mn-ea"/>
                <a:cs typeface="+mn-cs"/>
              </a:rPr>
              <a:t>- </a:t>
            </a:r>
            <a:r>
              <a:rPr lang="x-none" sz="1100" kern="1200" dirty="0" smtClean="0">
                <a:solidFill>
                  <a:schemeClr val="tx1"/>
                </a:solidFill>
                <a:latin typeface="+mn-lt"/>
                <a:ea typeface="+mn-ea"/>
                <a:cs typeface="+mn-cs"/>
              </a:rPr>
              <a:t>Khmer ID Card Management System</a:t>
            </a:r>
            <a:endParaRPr lang="en-GB"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 </a:t>
            </a:r>
            <a:r>
              <a:rPr lang="x-none" sz="1100" kern="1200" dirty="0" smtClean="0">
                <a:solidFill>
                  <a:schemeClr val="tx1"/>
                </a:solidFill>
                <a:latin typeface="+mn-lt"/>
                <a:ea typeface="+mn-ea"/>
                <a:cs typeface="+mn-cs"/>
              </a:rPr>
              <a:t>Passport Management System</a:t>
            </a:r>
            <a:endParaRPr lang="en-GB"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 </a:t>
            </a:r>
            <a:r>
              <a:rPr lang="x-none" sz="1100" kern="1200" dirty="0" smtClean="0">
                <a:solidFill>
                  <a:schemeClr val="tx1"/>
                </a:solidFill>
                <a:latin typeface="+mn-lt"/>
                <a:ea typeface="+mn-ea"/>
                <a:cs typeface="+mn-cs"/>
              </a:rPr>
              <a:t>Residential Management System</a:t>
            </a:r>
            <a:endParaRPr lang="en-GB"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 </a:t>
            </a:r>
            <a:r>
              <a:rPr lang="x-none" sz="1100" kern="1200" dirty="0" smtClean="0">
                <a:solidFill>
                  <a:schemeClr val="tx1"/>
                </a:solidFill>
                <a:latin typeface="+mn-lt"/>
                <a:ea typeface="+mn-ea"/>
                <a:cs typeface="+mn-cs"/>
              </a:rPr>
              <a:t>Nationality System</a:t>
            </a:r>
            <a:endParaRPr lang="en-GB" sz="1100" kern="1200" dirty="0" smtClean="0">
              <a:solidFill>
                <a:schemeClr val="tx1"/>
              </a:solidFill>
              <a:latin typeface="+mn-lt"/>
              <a:ea typeface="+mn-ea"/>
              <a:cs typeface="+mn-cs"/>
            </a:endParaRPr>
          </a:p>
          <a:p>
            <a:endParaRPr lang="en-GB"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conceptual design of the IPIS integrates all systems involved in the </a:t>
            </a:r>
            <a:r>
              <a:rPr lang="en-US" sz="1100" kern="1200" dirty="0" smtClean="0">
                <a:solidFill>
                  <a:schemeClr val="tx1"/>
                </a:solidFill>
                <a:latin typeface="+mn-lt"/>
                <a:ea typeface="+mn-ea"/>
                <a:cs typeface="+mn-cs"/>
              </a:rPr>
              <a:t>continuous recording of information pertaining to each member of the resident population of a country, making it possible to determine up-to-date information about the size and characteristics of the population at selected points in time</a:t>
            </a:r>
            <a:r>
              <a:rPr lang="en-GB" sz="1100" kern="1200" dirty="0" smtClean="0">
                <a:solidFill>
                  <a:schemeClr val="tx1"/>
                </a:solidFill>
                <a:latin typeface="+mn-lt"/>
                <a:ea typeface="+mn-ea"/>
                <a:cs typeface="+mn-cs"/>
              </a:rPr>
              <a:t>. The </a:t>
            </a:r>
            <a:r>
              <a:rPr lang="en-US" sz="1100" kern="1200" dirty="0" smtClean="0">
                <a:solidFill>
                  <a:schemeClr val="tx1"/>
                </a:solidFill>
                <a:latin typeface="+mn-lt"/>
                <a:ea typeface="+mn-ea"/>
                <a:cs typeface="+mn-cs"/>
              </a:rPr>
              <a:t>CRVS acts as the initial registration point, where a new record for an individual is created in the Population Identification System and a new Khmer Identification Code (KIDC) is generated and assigned to it</a:t>
            </a:r>
            <a:r>
              <a:rPr lang="en-GB" sz="1100" kern="1200" dirty="0" smtClean="0">
                <a:solidFill>
                  <a:schemeClr val="tx1"/>
                </a:solidFill>
                <a:latin typeface="+mn-lt"/>
                <a:ea typeface="+mn-ea"/>
                <a:cs typeface="+mn-cs"/>
              </a:rPr>
              <a:t>.</a:t>
            </a:r>
          </a:p>
          <a:p>
            <a:r>
              <a:rPr lang="en-GB" sz="1100" kern="1200" dirty="0" smtClean="0">
                <a:solidFill>
                  <a:schemeClr val="tx1"/>
                </a:solidFill>
                <a:latin typeface="+mn-lt"/>
                <a:ea typeface="+mn-ea"/>
                <a:cs typeface="+mn-cs"/>
              </a:rPr>
              <a:t> </a:t>
            </a:r>
            <a:endParaRPr lang="en-US" dirty="0" smtClean="0">
              <a:ea typeface="ＭＳ Ｐゴシック" pitchFamily="34" charset="-128"/>
            </a:endParaRPr>
          </a:p>
          <a:p>
            <a:r>
              <a:rPr lang="en-US" dirty="0" smtClean="0">
                <a:ea typeface="ＭＳ Ｐゴシック" pitchFamily="34" charset="-128"/>
              </a:rPr>
              <a:t>IPIS will enable different institutions to share the same information about the individuals, and to search and contribute to the updating information on individuals. The IPIS should ensure secure information disclosure to the authorized recipients of information and therefore should integrate with the information distribution system.</a:t>
            </a:r>
          </a:p>
        </p:txBody>
      </p:sp>
    </p:spTree>
    <p:extLst>
      <p:ext uri="{BB962C8B-B14F-4D97-AF65-F5344CB8AC3E}">
        <p14:creationId xmlns:p14="http://schemas.microsoft.com/office/powerpoint/2010/main" val="377691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eaLnBrk="1" hangingPunct="1"/>
            <a:endParaRPr lang="en-US" sz="11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77691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marL="0" indent="0">
              <a:buNone/>
            </a:pPr>
            <a:endParaRPr lang="en" dirty="0"/>
          </a:p>
        </p:txBody>
      </p:sp>
    </p:spTree>
    <p:extLst>
      <p:ext uri="{BB962C8B-B14F-4D97-AF65-F5344CB8AC3E}">
        <p14:creationId xmlns:p14="http://schemas.microsoft.com/office/powerpoint/2010/main" val="377691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 baseline="0" dirty="0" smtClean="0"/>
              <a:t>Ladies and Gentlmen</a:t>
            </a:r>
          </a:p>
          <a:p>
            <a:r>
              <a:rPr lang="en" baseline="0" dirty="0" smtClean="0"/>
              <a:t>I finish my presentation here and welcome for commends, suggestions and question.</a:t>
            </a:r>
          </a:p>
          <a:p>
            <a:r>
              <a:rPr lang="en" baseline="0" dirty="0" smtClean="0"/>
              <a:t>Thank you.</a:t>
            </a:r>
            <a:endParaRPr lang="en" dirty="0"/>
          </a:p>
        </p:txBody>
      </p:sp>
    </p:spTree>
    <p:extLst>
      <p:ext uri="{BB962C8B-B14F-4D97-AF65-F5344CB8AC3E}">
        <p14:creationId xmlns:p14="http://schemas.microsoft.com/office/powerpoint/2010/main" val="377691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66752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0405319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5012467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2333645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14615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387178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9380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68556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421047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10619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394278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351893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3319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3935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90469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525850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64594072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750115" y="2694268"/>
            <a:ext cx="6585257" cy="665479"/>
          </a:xfrm>
          <a:prstGeom prst="rect">
            <a:avLst/>
          </a:prstGeom>
        </p:spPr>
        <p:txBody>
          <a:bodyPr lIns="68575" tIns="68575" rIns="68575" bIns="68575" anchor="b" anchorCtr="0">
            <a:noAutofit/>
          </a:bodyPr>
          <a:lstStyle/>
          <a:p>
            <a:pPr algn="ctr">
              <a:spcBef>
                <a:spcPts val="0"/>
              </a:spcBef>
            </a:pPr>
            <a:r>
              <a:rPr lang="en" sz="2800" dirty="0" smtClean="0">
                <a:solidFill>
                  <a:schemeClr val="tx1"/>
                </a:solidFill>
                <a:latin typeface="Cambria"/>
                <a:cs typeface="Cambria"/>
              </a:rPr>
              <a:t>Institutional </a:t>
            </a:r>
            <a:r>
              <a:rPr lang="en" sz="2800" dirty="0">
                <a:solidFill>
                  <a:schemeClr val="tx1"/>
                </a:solidFill>
                <a:latin typeface="Cambria"/>
                <a:cs typeface="Cambria"/>
              </a:rPr>
              <a:t>arrangements and integration of civil registration, vital statistics, population registers and identity management </a:t>
            </a:r>
          </a:p>
        </p:txBody>
      </p:sp>
      <p:sp>
        <p:nvSpPr>
          <p:cNvPr id="144" name="Shape 144"/>
          <p:cNvSpPr txBox="1">
            <a:spLocks noGrp="1"/>
          </p:cNvSpPr>
          <p:nvPr>
            <p:ph type="subTitle" idx="1"/>
          </p:nvPr>
        </p:nvSpPr>
        <p:spPr>
          <a:xfrm>
            <a:off x="1730867" y="3551609"/>
            <a:ext cx="5825100" cy="1136429"/>
          </a:xfrm>
          <a:prstGeom prst="rect">
            <a:avLst/>
          </a:prstGeom>
        </p:spPr>
        <p:txBody>
          <a:bodyPr lIns="68575" tIns="68575" rIns="68575" bIns="68575" anchor="t" anchorCtr="0">
            <a:noAutofit/>
          </a:bodyPr>
          <a:lstStyle/>
          <a:p>
            <a:pPr lvl="0" algn="l">
              <a:spcBef>
                <a:spcPts val="0"/>
              </a:spcBef>
              <a:buNone/>
            </a:pPr>
            <a:r>
              <a:rPr lang="en" sz="2000" dirty="0" smtClean="0">
                <a:solidFill>
                  <a:schemeClr val="tx1"/>
                </a:solidFill>
                <a:latin typeface="Cambria"/>
                <a:cs typeface="Cambria"/>
              </a:rPr>
              <a:t>General </a:t>
            </a:r>
            <a:r>
              <a:rPr lang="en" sz="2000" dirty="0">
                <a:solidFill>
                  <a:schemeClr val="tx1"/>
                </a:solidFill>
                <a:latin typeface="Cambria"/>
                <a:cs typeface="Cambria"/>
              </a:rPr>
              <a:t>Department of </a:t>
            </a:r>
            <a:r>
              <a:rPr lang="en" sz="2000" dirty="0" smtClean="0">
                <a:solidFill>
                  <a:schemeClr val="tx1"/>
                </a:solidFill>
                <a:latin typeface="Cambria"/>
                <a:cs typeface="Cambria"/>
              </a:rPr>
              <a:t>Identification</a:t>
            </a:r>
            <a:r>
              <a:rPr lang="en-US" sz="2000" dirty="0" smtClean="0">
                <a:solidFill>
                  <a:schemeClr val="tx1"/>
                </a:solidFill>
                <a:latin typeface="Cambria"/>
                <a:cs typeface="Cambria"/>
              </a:rPr>
              <a:t> (GDI)</a:t>
            </a:r>
            <a:endParaRPr lang="en" sz="2000" dirty="0">
              <a:solidFill>
                <a:schemeClr val="tx1"/>
              </a:solidFill>
              <a:latin typeface="Cambria"/>
              <a:cs typeface="Cambria"/>
            </a:endParaRPr>
          </a:p>
          <a:p>
            <a:pPr lvl="0" algn="l">
              <a:spcBef>
                <a:spcPts val="0"/>
              </a:spcBef>
              <a:buNone/>
            </a:pPr>
            <a:r>
              <a:rPr lang="en" sz="2000" dirty="0">
                <a:solidFill>
                  <a:schemeClr val="tx1"/>
                </a:solidFill>
                <a:latin typeface="Cambria"/>
                <a:cs typeface="Cambria"/>
              </a:rPr>
              <a:t>Ministry of </a:t>
            </a:r>
            <a:r>
              <a:rPr lang="en" sz="2000" dirty="0" smtClean="0">
                <a:solidFill>
                  <a:schemeClr val="tx1"/>
                </a:solidFill>
                <a:latin typeface="Cambria"/>
                <a:cs typeface="Cambria"/>
              </a:rPr>
              <a:t>Interior</a:t>
            </a:r>
          </a:p>
          <a:p>
            <a:pPr lvl="0" algn="l">
              <a:spcBef>
                <a:spcPts val="0"/>
              </a:spcBef>
              <a:buNone/>
            </a:pPr>
            <a:r>
              <a:rPr lang="en" sz="2000" dirty="0" smtClean="0">
                <a:solidFill>
                  <a:schemeClr val="tx1"/>
                </a:solidFill>
                <a:latin typeface="Cambria"/>
                <a:cs typeface="Cambria"/>
              </a:rPr>
              <a:t>Kingdom of Cambodia</a:t>
            </a:r>
            <a:endParaRPr lang="en" sz="2000" dirty="0">
              <a:solidFill>
                <a:schemeClr val="tx1"/>
              </a:solidFill>
              <a:latin typeface="Cambria"/>
              <a:cs typeface="Cambria"/>
            </a:endParaRPr>
          </a:p>
        </p:txBody>
      </p:sp>
      <p:pic>
        <p:nvPicPr>
          <p:cNvPr id="4" name="Picture 3"/>
          <p:cNvPicPr>
            <a:picLocks noChangeAspect="1" noChangeArrowheads="1"/>
          </p:cNvPicPr>
          <p:nvPr/>
        </p:nvPicPr>
        <p:blipFill>
          <a:blip r:embed="rId3" cstate="print"/>
          <a:stretch>
            <a:fillRect/>
          </a:stretch>
        </p:blipFill>
        <p:spPr bwMode="auto">
          <a:xfrm>
            <a:off x="337875" y="3513450"/>
            <a:ext cx="1297844" cy="1274557"/>
          </a:xfrm>
          <a:prstGeom prst="rect">
            <a:avLst/>
          </a:prstGeom>
          <a:noFill/>
          <a:ln>
            <a:noFill/>
          </a:ln>
        </p:spPr>
      </p:pic>
      <p:pic>
        <p:nvPicPr>
          <p:cNvPr id="2" name="Picture 1"/>
          <p:cNvPicPr>
            <a:picLocks noChangeAspect="1"/>
          </p:cNvPicPr>
          <p:nvPr/>
        </p:nvPicPr>
        <p:blipFill>
          <a:blip r:embed="rId4"/>
          <a:stretch>
            <a:fillRect/>
          </a:stretch>
        </p:blipFill>
        <p:spPr>
          <a:xfrm>
            <a:off x="3041774" y="85369"/>
            <a:ext cx="2077299" cy="13294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96263" y="367224"/>
            <a:ext cx="6766800" cy="638616"/>
          </a:xfrm>
          <a:prstGeom prst="rect">
            <a:avLst/>
          </a:prstGeom>
        </p:spPr>
        <p:txBody>
          <a:bodyPr lIns="68575" tIns="68575" rIns="68575" bIns="68575" anchor="t" anchorCtr="0">
            <a:noAutofit/>
          </a:bodyPr>
          <a:lstStyle/>
          <a:p>
            <a:pPr lvl="0"/>
            <a:r>
              <a:rPr lang="en-GB" sz="2800" dirty="0" smtClean="0">
                <a:solidFill>
                  <a:schemeClr val="accent2">
                    <a:lumMod val="75000"/>
                  </a:schemeClr>
                </a:solidFill>
              </a:rPr>
              <a:t>Background </a:t>
            </a:r>
            <a:endParaRPr lang="en" sz="2800" dirty="0">
              <a:solidFill>
                <a:schemeClr val="accent2">
                  <a:lumMod val="75000"/>
                </a:schemeClr>
              </a:solidFill>
            </a:endParaRPr>
          </a:p>
        </p:txBody>
      </p:sp>
      <p:sp>
        <p:nvSpPr>
          <p:cNvPr id="150" name="Shape 150"/>
          <p:cNvSpPr txBox="1">
            <a:spLocks noGrp="1"/>
          </p:cNvSpPr>
          <p:nvPr>
            <p:ph idx="1"/>
          </p:nvPr>
        </p:nvSpPr>
        <p:spPr>
          <a:xfrm>
            <a:off x="474133" y="1011946"/>
            <a:ext cx="7010400" cy="4048478"/>
          </a:xfrm>
          <a:prstGeom prst="rect">
            <a:avLst/>
          </a:prstGeom>
          <a:ln>
            <a:noFill/>
          </a:ln>
        </p:spPr>
        <p:txBody>
          <a:bodyPr lIns="68575" tIns="68575" rIns="68575" bIns="68575" anchor="t" anchorCtr="0">
            <a:noAutofit/>
          </a:bodyPr>
          <a:lstStyle/>
          <a:p>
            <a:pPr marL="338138" lvl="1" indent="-338138">
              <a:buClr>
                <a:schemeClr val="accent2">
                  <a:lumMod val="50000"/>
                </a:schemeClr>
              </a:buClr>
            </a:pPr>
            <a:r>
              <a:rPr lang="en-US" sz="1800" dirty="0" smtClean="0">
                <a:solidFill>
                  <a:schemeClr val="accent2">
                    <a:lumMod val="50000"/>
                  </a:schemeClr>
                </a:solidFill>
              </a:rPr>
              <a:t>Civil </a:t>
            </a:r>
            <a:r>
              <a:rPr lang="en-US" sz="1800" dirty="0">
                <a:solidFill>
                  <a:schemeClr val="accent2">
                    <a:lumMod val="50000"/>
                  </a:schemeClr>
                </a:solidFill>
              </a:rPr>
              <a:t>Registration </a:t>
            </a:r>
            <a:r>
              <a:rPr lang="en-US" sz="1800" dirty="0" smtClean="0">
                <a:solidFill>
                  <a:schemeClr val="accent2">
                    <a:lumMod val="50000"/>
                  </a:schemeClr>
                </a:solidFill>
              </a:rPr>
              <a:t>&amp; Nationality works were under the responsibility of </a:t>
            </a:r>
            <a:r>
              <a:rPr lang="en-US" sz="1800" dirty="0">
                <a:solidFill>
                  <a:schemeClr val="accent2">
                    <a:lumMod val="50000"/>
                  </a:schemeClr>
                </a:solidFill>
              </a:rPr>
              <a:t>General Department of Local </a:t>
            </a:r>
            <a:r>
              <a:rPr lang="en-US" sz="1800" dirty="0" smtClean="0">
                <a:solidFill>
                  <a:schemeClr val="accent2">
                    <a:lumMod val="50000"/>
                  </a:schemeClr>
                </a:solidFill>
              </a:rPr>
              <a:t>Administration</a:t>
            </a:r>
          </a:p>
          <a:p>
            <a:pPr marL="338138" lvl="1" indent="-338138">
              <a:buClr>
                <a:schemeClr val="accent2">
                  <a:lumMod val="50000"/>
                </a:schemeClr>
              </a:buClr>
            </a:pPr>
            <a:r>
              <a:rPr lang="en-US" sz="1800" dirty="0" smtClean="0">
                <a:solidFill>
                  <a:schemeClr val="accent2">
                    <a:lumMod val="50000"/>
                  </a:schemeClr>
                </a:solidFill>
              </a:rPr>
              <a:t>Completely paper-based system</a:t>
            </a:r>
          </a:p>
          <a:p>
            <a:pPr marL="338138" lvl="1" indent="-338138">
              <a:buClr>
                <a:schemeClr val="accent2">
                  <a:lumMod val="50000"/>
                </a:schemeClr>
              </a:buClr>
            </a:pPr>
            <a:r>
              <a:rPr lang="en-US" sz="1800" dirty="0" smtClean="0">
                <a:solidFill>
                  <a:schemeClr val="accent2">
                    <a:lumMod val="50000"/>
                  </a:schemeClr>
                </a:solidFill>
              </a:rPr>
              <a:t>Residential system was under the responsibility of National Police</a:t>
            </a:r>
          </a:p>
          <a:p>
            <a:pPr marL="338138" lvl="1" indent="-338138">
              <a:buClr>
                <a:schemeClr val="accent2">
                  <a:lumMod val="50000"/>
                </a:schemeClr>
              </a:buClr>
            </a:pPr>
            <a:r>
              <a:rPr lang="en-US" sz="1800" dirty="0" smtClean="0">
                <a:solidFill>
                  <a:schemeClr val="accent2">
                    <a:lumMod val="50000"/>
                  </a:schemeClr>
                </a:solidFill>
              </a:rPr>
              <a:t>Khmer ID Card &amp; Passport was </a:t>
            </a:r>
            <a:r>
              <a:rPr lang="en-US" sz="1800" dirty="0">
                <a:solidFill>
                  <a:schemeClr val="accent2">
                    <a:lumMod val="50000"/>
                  </a:schemeClr>
                </a:solidFill>
              </a:rPr>
              <a:t>under the responsibility of National Police</a:t>
            </a:r>
            <a:endParaRPr lang="en-US" sz="1800" dirty="0" smtClean="0">
              <a:solidFill>
                <a:schemeClr val="accent2">
                  <a:lumMod val="50000"/>
                </a:schemeClr>
              </a:solidFill>
            </a:endParaRPr>
          </a:p>
          <a:p>
            <a:pPr marL="338138" lvl="1" indent="-338138">
              <a:buClr>
                <a:schemeClr val="accent2">
                  <a:lumMod val="50000"/>
                </a:schemeClr>
              </a:buClr>
            </a:pPr>
            <a:r>
              <a:rPr lang="en-US" sz="1800" dirty="0" smtClean="0">
                <a:solidFill>
                  <a:schemeClr val="accent2">
                    <a:lumMod val="50000"/>
                  </a:schemeClr>
                </a:solidFill>
              </a:rPr>
              <a:t>No linkage with other identification system</a:t>
            </a:r>
          </a:p>
          <a:p>
            <a:pPr marL="338138" lvl="1" indent="-338138">
              <a:buClr>
                <a:schemeClr val="accent2">
                  <a:lumMod val="50000"/>
                </a:schemeClr>
              </a:buClr>
            </a:pPr>
            <a:r>
              <a:rPr lang="en-US" sz="1800" dirty="0" smtClean="0">
                <a:solidFill>
                  <a:schemeClr val="accent2">
                    <a:lumMod val="50000"/>
                  </a:schemeClr>
                </a:solidFill>
              </a:rPr>
              <a:t>Function of each area was under the separate Sub-Decree/Regulation (not meet international standard)</a:t>
            </a:r>
          </a:p>
          <a:p>
            <a:pPr marL="338138" lvl="1" indent="-338138">
              <a:buClr>
                <a:schemeClr val="accent2">
                  <a:lumMod val="50000"/>
                </a:schemeClr>
              </a:buClr>
            </a:pPr>
            <a:r>
              <a:rPr lang="en-US" sz="1800" dirty="0" smtClean="0">
                <a:solidFill>
                  <a:schemeClr val="accent2">
                    <a:lumMod val="50000"/>
                  </a:schemeClr>
                </a:solidFill>
              </a:rPr>
              <a:t>Not able to generate vital statistic</a:t>
            </a:r>
          </a:p>
          <a:p>
            <a:pPr marL="338138" lvl="1" indent="-338138">
              <a:buClr>
                <a:schemeClr val="accent2">
                  <a:lumMod val="50000"/>
                </a:schemeClr>
              </a:buClr>
            </a:pPr>
            <a:r>
              <a:rPr lang="en-US" sz="1800" dirty="0" smtClean="0">
                <a:solidFill>
                  <a:schemeClr val="accent2">
                    <a:lumMod val="50000"/>
                  </a:schemeClr>
                </a:solidFill>
              </a:rPr>
              <a:t>CRVS was not top priority of the Government.</a:t>
            </a:r>
            <a:endParaRPr lang="en-US" sz="1800" dirty="0">
              <a:solidFill>
                <a:schemeClr val="accent2">
                  <a:lumMod val="50000"/>
                </a:schemeClr>
              </a:solidFill>
            </a:endParaRPr>
          </a:p>
        </p:txBody>
      </p:sp>
      <p:cxnSp>
        <p:nvCxnSpPr>
          <p:cNvPr id="4" name="Straight Connector 3"/>
          <p:cNvCxnSpPr/>
          <p:nvPr/>
        </p:nvCxnSpPr>
        <p:spPr>
          <a:xfrm flipV="1">
            <a:off x="0" y="982131"/>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96263" y="367224"/>
            <a:ext cx="7544462" cy="638616"/>
          </a:xfrm>
          <a:prstGeom prst="rect">
            <a:avLst/>
          </a:prstGeom>
        </p:spPr>
        <p:txBody>
          <a:bodyPr lIns="68575" tIns="68575" rIns="68575" bIns="68575" anchor="t" anchorCtr="0">
            <a:noAutofit/>
          </a:bodyPr>
          <a:lstStyle/>
          <a:p>
            <a:pPr lvl="0"/>
            <a:r>
              <a:rPr lang="en-GB" sz="2000" dirty="0" smtClean="0">
                <a:solidFill>
                  <a:schemeClr val="accent2">
                    <a:lumMod val="75000"/>
                  </a:schemeClr>
                </a:solidFill>
              </a:rPr>
              <a:t>New development of CRVS &amp; ID Management System </a:t>
            </a:r>
            <a:endParaRPr lang="en" sz="2000" dirty="0">
              <a:solidFill>
                <a:schemeClr val="accent2">
                  <a:lumMod val="75000"/>
                </a:schemeClr>
              </a:solidFill>
            </a:endParaRPr>
          </a:p>
        </p:txBody>
      </p:sp>
      <p:sp>
        <p:nvSpPr>
          <p:cNvPr id="150" name="Shape 150"/>
          <p:cNvSpPr txBox="1">
            <a:spLocks noGrp="1"/>
          </p:cNvSpPr>
          <p:nvPr>
            <p:ph idx="1"/>
          </p:nvPr>
        </p:nvSpPr>
        <p:spPr>
          <a:xfrm>
            <a:off x="474133" y="1011946"/>
            <a:ext cx="7010400" cy="4048478"/>
          </a:xfrm>
          <a:prstGeom prst="rect">
            <a:avLst/>
          </a:prstGeom>
          <a:ln>
            <a:noFill/>
          </a:ln>
        </p:spPr>
        <p:txBody>
          <a:bodyPr lIns="68575" tIns="68575" rIns="68575" bIns="68575" anchor="t" anchorCtr="0">
            <a:noAutofit/>
          </a:bodyPr>
          <a:lstStyle/>
          <a:p>
            <a:pPr marL="338138" lvl="1" indent="-338138">
              <a:buClr>
                <a:schemeClr val="accent2">
                  <a:lumMod val="50000"/>
                </a:schemeClr>
              </a:buClr>
            </a:pPr>
            <a:r>
              <a:rPr lang="en-US" sz="1800" dirty="0" smtClean="0">
                <a:solidFill>
                  <a:schemeClr val="accent2">
                    <a:lumMod val="50000"/>
                  </a:schemeClr>
                </a:solidFill>
              </a:rPr>
              <a:t>General Department of Identification established in 2014 (GDI)</a:t>
            </a:r>
          </a:p>
          <a:p>
            <a:pPr marL="338138" lvl="1" indent="-338138">
              <a:buClr>
                <a:schemeClr val="accent2">
                  <a:lumMod val="50000"/>
                </a:schemeClr>
              </a:buClr>
            </a:pPr>
            <a:r>
              <a:rPr lang="en-US" sz="1800" dirty="0" smtClean="0">
                <a:solidFill>
                  <a:schemeClr val="accent2">
                    <a:lumMod val="50000"/>
                  </a:schemeClr>
                </a:solidFill>
              </a:rPr>
              <a:t>National Strategic Plan of Identification approved by government in June 2016</a:t>
            </a:r>
          </a:p>
          <a:p>
            <a:pPr marL="338138" lvl="1" indent="-338138">
              <a:buClr>
                <a:schemeClr val="accent2">
                  <a:lumMod val="50000"/>
                </a:schemeClr>
              </a:buClr>
            </a:pPr>
            <a:r>
              <a:rPr lang="en-US" sz="1800" dirty="0" smtClean="0">
                <a:solidFill>
                  <a:schemeClr val="accent2">
                    <a:lumMod val="50000"/>
                  </a:schemeClr>
                </a:solidFill>
              </a:rPr>
              <a:t>Final draft of NSPI Implementation Plan (2017)</a:t>
            </a:r>
          </a:p>
          <a:p>
            <a:pPr marL="338138" lvl="1" indent="-338138">
              <a:buClr>
                <a:schemeClr val="accent2">
                  <a:lumMod val="50000"/>
                </a:schemeClr>
              </a:buClr>
            </a:pPr>
            <a:r>
              <a:rPr lang="en-US" sz="1800" dirty="0" smtClean="0">
                <a:solidFill>
                  <a:schemeClr val="accent2">
                    <a:lumMod val="50000"/>
                  </a:schemeClr>
                </a:solidFill>
              </a:rPr>
              <a:t>National Steering Committee on CRVS &amp; ID Management (NSCI) established in </a:t>
            </a:r>
            <a:r>
              <a:rPr lang="en-US" sz="1800" dirty="0">
                <a:solidFill>
                  <a:schemeClr val="accent2">
                    <a:lumMod val="50000"/>
                  </a:schemeClr>
                </a:solidFill>
              </a:rPr>
              <a:t>May 2017, chair by DPM &amp; Minister of Interior</a:t>
            </a:r>
          </a:p>
          <a:p>
            <a:pPr lvl="1">
              <a:buFont typeface="Wingdings" charset="2"/>
              <a:buChar char="v"/>
            </a:pPr>
            <a:r>
              <a:rPr lang="en-US" sz="1650" dirty="0">
                <a:solidFill>
                  <a:schemeClr val="accent2">
                    <a:lumMod val="50000"/>
                  </a:schemeClr>
                </a:solidFill>
              </a:rPr>
              <a:t>National Technical Program Implementation Team (TPIT</a:t>
            </a:r>
            <a:r>
              <a:rPr lang="en-US" sz="1650" dirty="0" smtClean="0">
                <a:solidFill>
                  <a:schemeClr val="accent2">
                    <a:lumMod val="50000"/>
                  </a:schemeClr>
                </a:solidFill>
              </a:rPr>
              <a:t>), chaired by GDI</a:t>
            </a:r>
            <a:endParaRPr lang="en-US" sz="1650" dirty="0">
              <a:solidFill>
                <a:schemeClr val="accent2">
                  <a:lumMod val="50000"/>
                </a:schemeClr>
              </a:solidFill>
            </a:endParaRPr>
          </a:p>
          <a:p>
            <a:pPr marL="338138" lvl="1" indent="-338138">
              <a:buClr>
                <a:schemeClr val="accent2">
                  <a:lumMod val="50000"/>
                </a:schemeClr>
              </a:buClr>
            </a:pPr>
            <a:r>
              <a:rPr lang="en-US" sz="1800" dirty="0" smtClean="0">
                <a:solidFill>
                  <a:schemeClr val="accent2">
                    <a:lumMod val="50000"/>
                  </a:schemeClr>
                </a:solidFill>
              </a:rPr>
              <a:t>Government agreed on PPP approach to invest in ICT infrastructure and system.</a:t>
            </a:r>
            <a:endParaRPr lang="en-US" sz="1800" dirty="0">
              <a:solidFill>
                <a:schemeClr val="accent2">
                  <a:lumMod val="50000"/>
                </a:schemeClr>
              </a:solidFill>
            </a:endParaRPr>
          </a:p>
        </p:txBody>
      </p:sp>
      <p:cxnSp>
        <p:nvCxnSpPr>
          <p:cNvPr id="4" name="Straight Connector 3"/>
          <p:cNvCxnSpPr/>
          <p:nvPr/>
        </p:nvCxnSpPr>
        <p:spPr>
          <a:xfrm flipV="1">
            <a:off x="0" y="982131"/>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883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321975"/>
            <a:ext cx="6447600" cy="716318"/>
          </a:xfrm>
          <a:prstGeom prst="rect">
            <a:avLst/>
          </a:prstGeom>
        </p:spPr>
        <p:txBody>
          <a:bodyPr lIns="68575" tIns="68575" rIns="68575" bIns="68575" anchor="t" anchorCtr="0">
            <a:noAutofit/>
          </a:bodyPr>
          <a:lstStyle/>
          <a:p>
            <a:pPr lvl="0">
              <a:spcBef>
                <a:spcPts val="0"/>
              </a:spcBef>
            </a:pPr>
            <a:r>
              <a:rPr lang="en" sz="1600" dirty="0" smtClean="0">
                <a:solidFill>
                  <a:schemeClr val="accent2">
                    <a:lumMod val="75000"/>
                  </a:schemeClr>
                </a:solidFill>
              </a:rPr>
              <a:t>Conceptual designe on integrated CRVS &amp; ID Management Sysetm</a:t>
            </a:r>
            <a:endParaRPr lang="en" sz="1600" dirty="0">
              <a:solidFill>
                <a:schemeClr val="accent2">
                  <a:lumMod val="75000"/>
                </a:schemeClr>
              </a:solidFill>
            </a:endParaRPr>
          </a:p>
        </p:txBody>
      </p:sp>
      <p:pic>
        <p:nvPicPr>
          <p:cNvPr id="6" name="Picture 2"/>
          <p:cNvPicPr>
            <a:picLocks noChangeAspect="1" noChangeArrowheads="1"/>
          </p:cNvPicPr>
          <p:nvPr/>
        </p:nvPicPr>
        <p:blipFill>
          <a:blip r:embed="rId3"/>
          <a:srcRect/>
          <a:stretch>
            <a:fillRect/>
          </a:stretch>
        </p:blipFill>
        <p:spPr bwMode="auto">
          <a:xfrm>
            <a:off x="8466" y="1207911"/>
            <a:ext cx="9135534" cy="3917248"/>
          </a:xfrm>
          <a:prstGeom prst="rect">
            <a:avLst/>
          </a:prstGeom>
          <a:noFill/>
          <a:ln w="9525">
            <a:noFill/>
            <a:miter lim="800000"/>
            <a:headEnd/>
            <a:tailEnd/>
          </a:ln>
        </p:spPr>
      </p:pic>
      <p:cxnSp>
        <p:nvCxnSpPr>
          <p:cNvPr id="4" name="Straight Connector 3"/>
          <p:cNvCxnSpPr/>
          <p:nvPr/>
        </p:nvCxnSpPr>
        <p:spPr>
          <a:xfrm flipV="1">
            <a:off x="0" y="117404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250767"/>
            <a:ext cx="6447600" cy="716318"/>
          </a:xfrm>
          <a:prstGeom prst="rect">
            <a:avLst/>
          </a:prstGeom>
        </p:spPr>
        <p:txBody>
          <a:bodyPr lIns="68575" tIns="68575" rIns="68575" bIns="68575" anchor="t" anchorCtr="0">
            <a:noAutofit/>
          </a:bodyPr>
          <a:lstStyle/>
          <a:p>
            <a:pPr lvl="0">
              <a:spcBef>
                <a:spcPts val="0"/>
              </a:spcBef>
            </a:pPr>
            <a:r>
              <a:rPr lang="en" sz="1800" dirty="0">
                <a:solidFill>
                  <a:schemeClr val="accent2">
                    <a:lumMod val="75000"/>
                  </a:schemeClr>
                </a:solidFill>
              </a:rPr>
              <a:t>Conceptual designe on integrated CRVS &amp; ID Management Sysetm</a:t>
            </a:r>
            <a:endParaRPr lang="en" sz="1600" dirty="0">
              <a:solidFill>
                <a:schemeClr val="accent2">
                  <a:lumMod val="75000"/>
                </a:schemeClr>
              </a:solidFill>
            </a:endParaRPr>
          </a:p>
        </p:txBody>
      </p:sp>
      <p:pic>
        <p:nvPicPr>
          <p:cNvPr id="4" name="Picture 2"/>
          <p:cNvPicPr>
            <a:picLocks noChangeAspect="1" noChangeArrowheads="1"/>
          </p:cNvPicPr>
          <p:nvPr/>
        </p:nvPicPr>
        <p:blipFill>
          <a:blip r:embed="rId3"/>
          <a:srcRect/>
          <a:stretch>
            <a:fillRect/>
          </a:stretch>
        </p:blipFill>
        <p:spPr bwMode="auto">
          <a:xfrm>
            <a:off x="0" y="1219201"/>
            <a:ext cx="9144000" cy="4838700"/>
          </a:xfrm>
          <a:prstGeom prst="rect">
            <a:avLst/>
          </a:prstGeom>
          <a:noFill/>
          <a:ln w="9525">
            <a:noFill/>
            <a:miter lim="800000"/>
            <a:headEnd/>
            <a:tailEnd/>
          </a:ln>
        </p:spPr>
      </p:pic>
      <p:cxnSp>
        <p:nvCxnSpPr>
          <p:cNvPr id="5" name="Straight Connector 4"/>
          <p:cNvCxnSpPr/>
          <p:nvPr/>
        </p:nvCxnSpPr>
        <p:spPr>
          <a:xfrm flipV="1">
            <a:off x="0" y="117404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220944"/>
            <a:ext cx="6447600" cy="469089"/>
          </a:xfrm>
          <a:prstGeom prst="rect">
            <a:avLst/>
          </a:prstGeom>
        </p:spPr>
        <p:txBody>
          <a:bodyPr lIns="68575" tIns="68575" rIns="68575" bIns="68575" anchor="t" anchorCtr="0">
            <a:noAutofit/>
          </a:bodyPr>
          <a:lstStyle/>
          <a:p>
            <a:pPr lvl="0">
              <a:spcBef>
                <a:spcPts val="0"/>
              </a:spcBef>
            </a:pPr>
            <a:r>
              <a:rPr lang="en" sz="2000" dirty="0">
                <a:solidFill>
                  <a:schemeClr val="accent2">
                    <a:lumMod val="75000"/>
                  </a:schemeClr>
                </a:solidFill>
              </a:rPr>
              <a:t>Conceptual designe on integrated CRVS &amp; ID Management Sysetm</a:t>
            </a:r>
            <a:endParaRPr lang="en" sz="1800" dirty="0">
              <a:solidFill>
                <a:schemeClr val="accent3">
                  <a:lumMod val="75000"/>
                </a:schemeClr>
              </a:solidFill>
            </a:endParaRPr>
          </a:p>
        </p:txBody>
      </p:sp>
      <p:cxnSp>
        <p:nvCxnSpPr>
          <p:cNvPr id="5" name="Straight Connector 4"/>
          <p:cNvCxnSpPr/>
          <p:nvPr/>
        </p:nvCxnSpPr>
        <p:spPr>
          <a:xfrm flipV="1">
            <a:off x="0" y="959553"/>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3"/>
          <a:stretch>
            <a:fillRect/>
          </a:stretch>
        </p:blipFill>
        <p:spPr>
          <a:xfrm>
            <a:off x="526437" y="1008825"/>
            <a:ext cx="7936546" cy="3964066"/>
          </a:xfrm>
          <a:prstGeom prst="rect">
            <a:avLst/>
          </a:prstGeom>
        </p:spPr>
      </p:pic>
    </p:spTree>
    <p:extLst>
      <p:ext uri="{BB962C8B-B14F-4D97-AF65-F5344CB8AC3E}">
        <p14:creationId xmlns:p14="http://schemas.microsoft.com/office/powerpoint/2010/main" val="4680673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164216"/>
            <a:ext cx="6447600" cy="727607"/>
          </a:xfrm>
          <a:prstGeom prst="rect">
            <a:avLst/>
          </a:prstGeom>
        </p:spPr>
        <p:txBody>
          <a:bodyPr lIns="68575" tIns="68575" rIns="68575" bIns="68575" anchor="t" anchorCtr="0">
            <a:noAutofit/>
          </a:bodyPr>
          <a:lstStyle/>
          <a:p>
            <a:pPr lvl="0">
              <a:spcBef>
                <a:spcPts val="0"/>
              </a:spcBef>
            </a:pPr>
            <a:r>
              <a:rPr lang="en" sz="2800" dirty="0" smtClean="0">
                <a:solidFill>
                  <a:schemeClr val="accent2">
                    <a:lumMod val="75000"/>
                  </a:schemeClr>
                </a:solidFill>
              </a:rPr>
              <a:t>Charlenges</a:t>
            </a:r>
            <a:endParaRPr lang="en" sz="2800" dirty="0">
              <a:solidFill>
                <a:schemeClr val="accent2">
                  <a:lumMod val="75000"/>
                </a:schemeClr>
              </a:solidFill>
            </a:endParaRPr>
          </a:p>
        </p:txBody>
      </p:sp>
      <p:sp>
        <p:nvSpPr>
          <p:cNvPr id="5" name="Content Placeholder 2"/>
          <p:cNvSpPr>
            <a:spLocks noGrp="1"/>
          </p:cNvSpPr>
          <p:nvPr>
            <p:ph idx="1"/>
          </p:nvPr>
        </p:nvSpPr>
        <p:spPr>
          <a:xfrm>
            <a:off x="393880" y="1004711"/>
            <a:ext cx="6548790" cy="3736627"/>
          </a:xfrm>
        </p:spPr>
        <p:txBody>
          <a:bodyPr>
            <a:normAutofit fontScale="92500" lnSpcReduction="20000"/>
          </a:bodyPr>
          <a:lstStyle/>
          <a:p>
            <a:pPr marL="282575" indent="-282575" eaLnBrk="1" hangingPunct="1">
              <a:buBlip>
                <a:blip r:embed="rId3"/>
              </a:buBlip>
            </a:pPr>
            <a:r>
              <a:rPr lang="en-US" sz="2600" dirty="0" smtClean="0">
                <a:solidFill>
                  <a:schemeClr val="accent2">
                    <a:lumMod val="50000"/>
                  </a:schemeClr>
                </a:solidFill>
                <a:ea typeface="ＭＳ Ｐゴシック" pitchFamily="34" charset="-128"/>
              </a:rPr>
              <a:t>Lack of comprehensive law on CRVS and ID management system</a:t>
            </a:r>
          </a:p>
          <a:p>
            <a:pPr marL="282575" indent="-282575" eaLnBrk="1" hangingPunct="1">
              <a:buBlip>
                <a:blip r:embed="rId3"/>
              </a:buBlip>
            </a:pPr>
            <a:r>
              <a:rPr lang="en-US" sz="2600" dirty="0" smtClean="0">
                <a:solidFill>
                  <a:schemeClr val="accent2">
                    <a:lumMod val="50000"/>
                  </a:schemeClr>
                </a:solidFill>
                <a:ea typeface="ＭＳ Ｐゴシック" pitchFamily="34" charset="-128"/>
              </a:rPr>
              <a:t>ICT infrastructures need big investment</a:t>
            </a:r>
          </a:p>
          <a:p>
            <a:pPr marL="282575" indent="-282575" eaLnBrk="1" hangingPunct="1">
              <a:buBlip>
                <a:blip r:embed="rId3"/>
              </a:buBlip>
            </a:pPr>
            <a:r>
              <a:rPr lang="en-US" sz="2600" dirty="0" smtClean="0">
                <a:solidFill>
                  <a:schemeClr val="accent2">
                    <a:lumMod val="50000"/>
                  </a:schemeClr>
                </a:solidFill>
                <a:ea typeface="ＭＳ Ｐゴシック" pitchFamily="34" charset="-128"/>
              </a:rPr>
              <a:t>Limit resource allocation for CRVS and  </a:t>
            </a:r>
            <a:r>
              <a:rPr lang="en-US" sz="2600" dirty="0">
                <a:solidFill>
                  <a:schemeClr val="accent2">
                    <a:lumMod val="50000"/>
                  </a:schemeClr>
                </a:solidFill>
                <a:ea typeface="ＭＳ Ｐゴシック" pitchFamily="34" charset="-128"/>
              </a:rPr>
              <a:t>c</a:t>
            </a:r>
            <a:r>
              <a:rPr lang="en-US" sz="2600" dirty="0" smtClean="0">
                <a:solidFill>
                  <a:schemeClr val="accent2">
                    <a:lumMod val="50000"/>
                  </a:schemeClr>
                </a:solidFill>
                <a:ea typeface="ＭＳ Ｐゴシック" pitchFamily="34" charset="-128"/>
              </a:rPr>
              <a:t>apacity of local registrar</a:t>
            </a:r>
          </a:p>
          <a:p>
            <a:pPr marL="282575" indent="-282575" eaLnBrk="1" hangingPunct="1">
              <a:buBlip>
                <a:blip r:embed="rId3"/>
              </a:buBlip>
            </a:pPr>
            <a:r>
              <a:rPr lang="en-US" sz="2600" dirty="0" smtClean="0">
                <a:solidFill>
                  <a:schemeClr val="accent2">
                    <a:lumMod val="50000"/>
                  </a:schemeClr>
                </a:solidFill>
                <a:ea typeface="ＭＳ Ｐゴシック" pitchFamily="34" charset="-128"/>
              </a:rPr>
              <a:t>Lack of </a:t>
            </a:r>
            <a:r>
              <a:rPr lang="en-US" sz="2600" smtClean="0">
                <a:solidFill>
                  <a:schemeClr val="accent2">
                    <a:lumMod val="50000"/>
                  </a:schemeClr>
                </a:solidFill>
                <a:ea typeface="ＭＳ Ｐゴシック" pitchFamily="34" charset="-128"/>
              </a:rPr>
              <a:t>systematic notification </a:t>
            </a:r>
            <a:r>
              <a:rPr lang="en-US" sz="2600" dirty="0" smtClean="0">
                <a:solidFill>
                  <a:schemeClr val="accent2">
                    <a:lumMod val="50000"/>
                  </a:schemeClr>
                </a:solidFill>
                <a:ea typeface="ＭＳ Ｐゴシック" pitchFamily="34" charset="-128"/>
              </a:rPr>
              <a:t>of vital events</a:t>
            </a:r>
          </a:p>
          <a:p>
            <a:pPr marL="282575" indent="-282575" eaLnBrk="1" hangingPunct="1">
              <a:buBlip>
                <a:blip r:embed="rId3"/>
              </a:buBlip>
            </a:pPr>
            <a:r>
              <a:rPr lang="en-US" sz="2600" dirty="0" smtClean="0">
                <a:solidFill>
                  <a:schemeClr val="accent2">
                    <a:lumMod val="50000"/>
                  </a:schemeClr>
                </a:solidFill>
                <a:ea typeface="ＭＳ Ｐゴシック" pitchFamily="34" charset="-128"/>
              </a:rPr>
              <a:t>Lack of awareness on importance of birth, marriage and death registration and sharing/use CRVS data.</a:t>
            </a:r>
          </a:p>
        </p:txBody>
      </p:sp>
      <p:cxnSp>
        <p:nvCxnSpPr>
          <p:cNvPr id="11" name="Straight Connector 10"/>
          <p:cNvCxnSpPr/>
          <p:nvPr/>
        </p:nvCxnSpPr>
        <p:spPr>
          <a:xfrm flipV="1">
            <a:off x="0" y="83537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cxnSp>
        <p:nvCxnSpPr>
          <p:cNvPr id="11" name="Straight Connector 10"/>
          <p:cNvCxnSpPr/>
          <p:nvPr/>
        </p:nvCxnSpPr>
        <p:spPr>
          <a:xfrm flipV="1">
            <a:off x="0" y="83537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65437" y="2902555"/>
            <a:ext cx="2316018" cy="523220"/>
          </a:xfrm>
          <a:prstGeom prst="rect">
            <a:avLst/>
          </a:prstGeom>
          <a:noFill/>
        </p:spPr>
        <p:txBody>
          <a:bodyPr wrap="square" rtlCol="0">
            <a:spAutoFit/>
          </a:bodyPr>
          <a:lstStyle/>
          <a:p>
            <a:r>
              <a:rPr lang="en-US" sz="2800" dirty="0" smtClean="0"/>
              <a:t>Thank You !</a:t>
            </a:r>
            <a:endParaRPr lang="en-US" sz="28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5125</TotalTime>
  <Words>897</Words>
  <Application>Microsoft Macintosh PowerPoint</Application>
  <PresentationFormat>On-screen Show (16:9)</PresentationFormat>
  <Paragraphs>57</Paragraphs>
  <Slides>8</Slides>
  <Notes>8</Notes>
  <HiddenSlides>0</HiddenSlides>
  <MMClips>0</MMClips>
  <ScaleCrop>false</ScaleCrop>
  <HeadingPairs>
    <vt:vector size="6" baseType="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0" baseType="lpstr">
      <vt:lpstr>Facet</vt:lpstr>
      <vt:lpstr>Institutional arrangements and integration of civil registration, vital statistics, population registers and identity management </vt:lpstr>
      <vt:lpstr>Background </vt:lpstr>
      <vt:lpstr>New development of CRVS &amp; ID Management System </vt:lpstr>
      <vt:lpstr>Conceptual designe on integrated CRVS &amp; ID Management Sysetm</vt:lpstr>
      <vt:lpstr>Conceptual designe on integrated CRVS &amp; ID Management Sysetm</vt:lpstr>
      <vt:lpstr>Conceptual designe on integrated CRVS &amp; ID Management Sysetm</vt:lpstr>
      <vt:lpstr>Charlenges</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Cambodian eID Card</dc:title>
  <dc:creator>vanna</dc:creator>
  <cp:lastModifiedBy>Yin Malyna</cp:lastModifiedBy>
  <cp:revision>169</cp:revision>
  <cp:lastPrinted>2017-07-15T16:24:11Z</cp:lastPrinted>
  <dcterms:modified xsi:type="dcterms:W3CDTF">2017-11-14T06:32:57Z</dcterms:modified>
</cp:coreProperties>
</file>