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handoutMasterIdLst>
    <p:handoutMasterId r:id="rId21"/>
  </p:handoutMasterIdLst>
  <p:sldIdLst>
    <p:sldId id="257" r:id="rId2"/>
    <p:sldId id="285" r:id="rId3"/>
    <p:sldId id="263" r:id="rId4"/>
    <p:sldId id="281" r:id="rId5"/>
    <p:sldId id="289" r:id="rId6"/>
    <p:sldId id="258" r:id="rId7"/>
    <p:sldId id="282" r:id="rId8"/>
    <p:sldId id="259" r:id="rId9"/>
    <p:sldId id="267" r:id="rId10"/>
    <p:sldId id="271" r:id="rId11"/>
    <p:sldId id="283" r:id="rId12"/>
    <p:sldId id="272" r:id="rId13"/>
    <p:sldId id="284" r:id="rId14"/>
    <p:sldId id="286" r:id="rId15"/>
    <p:sldId id="287" r:id="rId16"/>
    <p:sldId id="288" r:id="rId17"/>
    <p:sldId id="276" r:id="rId18"/>
    <p:sldId id="278" r:id="rId19"/>
    <p:sldId id="274" r:id="rId20"/>
  </p:sldIdLst>
  <p:sldSz cx="9144000" cy="6858000" type="screen4x3"/>
  <p:notesSz cx="6858000" cy="9947275"/>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941" autoAdjust="0"/>
  </p:normalViewPr>
  <p:slideViewPr>
    <p:cSldViewPr>
      <p:cViewPr varScale="1">
        <p:scale>
          <a:sx n="67" d="100"/>
          <a:sy n="67" d="100"/>
        </p:scale>
        <p:origin x="-147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68AD91D8-8343-4781-ADC4-F5EE373B11A2}" type="datetimeFigureOut">
              <a:rPr lang="th-TH" smtClean="0"/>
              <a:t>13/11/60</a:t>
            </a:fld>
            <a:endParaRPr lang="th-TH"/>
          </a:p>
        </p:txBody>
      </p:sp>
      <p:sp>
        <p:nvSpPr>
          <p:cNvPr id="4" name="Footer Placeholder 3"/>
          <p:cNvSpPr>
            <a:spLocks noGrp="1"/>
          </p:cNvSpPr>
          <p:nvPr>
            <p:ph type="ftr" sz="quarter" idx="2"/>
          </p:nvPr>
        </p:nvSpPr>
        <p:spPr>
          <a:xfrm>
            <a:off x="0" y="9448800"/>
            <a:ext cx="2971800" cy="496888"/>
          </a:xfrm>
          <a:prstGeom prst="rect">
            <a:avLst/>
          </a:prstGeom>
        </p:spPr>
        <p:txBody>
          <a:bodyPr vert="horz" lIns="91440" tIns="45720" rIns="91440" bIns="45720" rtlCol="0" anchor="b"/>
          <a:lstStyle>
            <a:lvl1pPr algn="l">
              <a:defRPr sz="1200"/>
            </a:lvl1pPr>
          </a:lstStyle>
          <a:p>
            <a:endParaRPr lang="th-TH"/>
          </a:p>
        </p:txBody>
      </p:sp>
      <p:sp>
        <p:nvSpPr>
          <p:cNvPr id="5" name="Slide Number Placeholder 4"/>
          <p:cNvSpPr>
            <a:spLocks noGrp="1"/>
          </p:cNvSpPr>
          <p:nvPr>
            <p:ph type="sldNum" sz="quarter" idx="3"/>
          </p:nvPr>
        </p:nvSpPr>
        <p:spPr>
          <a:xfrm>
            <a:off x="3884613" y="9448800"/>
            <a:ext cx="2971800" cy="496888"/>
          </a:xfrm>
          <a:prstGeom prst="rect">
            <a:avLst/>
          </a:prstGeom>
        </p:spPr>
        <p:txBody>
          <a:bodyPr vert="horz" lIns="91440" tIns="45720" rIns="91440" bIns="45720" rtlCol="0" anchor="b"/>
          <a:lstStyle>
            <a:lvl1pPr algn="r">
              <a:defRPr sz="1200"/>
            </a:lvl1pPr>
          </a:lstStyle>
          <a:p>
            <a:fld id="{D49935DD-AECB-4E95-AB07-E2C5CA9C2DDB}" type="slidenum">
              <a:rPr lang="th-TH" smtClean="0"/>
              <a:t>‹#›</a:t>
            </a:fld>
            <a:endParaRPr lang="th-TH"/>
          </a:p>
        </p:txBody>
      </p:sp>
    </p:spTree>
    <p:extLst>
      <p:ext uri="{BB962C8B-B14F-4D97-AF65-F5344CB8AC3E}">
        <p14:creationId xmlns:p14="http://schemas.microsoft.com/office/powerpoint/2010/main" val="18404303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B3F234-C8FF-4A0B-AF16-B1284B374F6F}" type="datetimeFigureOut">
              <a:rPr lang="th-TH" smtClean="0"/>
              <a:t>13/11/60</a:t>
            </a:fld>
            <a:endParaRPr lang="th-TH"/>
          </a:p>
        </p:txBody>
      </p:sp>
      <p:sp>
        <p:nvSpPr>
          <p:cNvPr id="19" name="Footer Placeholder 18"/>
          <p:cNvSpPr>
            <a:spLocks noGrp="1"/>
          </p:cNvSpPr>
          <p:nvPr>
            <p:ph type="ftr" sz="quarter" idx="11"/>
          </p:nvPr>
        </p:nvSpPr>
        <p:spPr/>
        <p:txBody>
          <a:bodyPr/>
          <a:lstStyle/>
          <a:p>
            <a:endParaRPr lang="th-TH"/>
          </a:p>
        </p:txBody>
      </p:sp>
      <p:sp>
        <p:nvSpPr>
          <p:cNvPr id="27" name="Slide Number Placeholder 26"/>
          <p:cNvSpPr>
            <a:spLocks noGrp="1"/>
          </p:cNvSpPr>
          <p:nvPr>
            <p:ph type="sldNum" sz="quarter" idx="12"/>
          </p:nvPr>
        </p:nvSpPr>
        <p:spPr/>
        <p:txBody>
          <a:bodyPr/>
          <a:lstStyle/>
          <a:p>
            <a:fld id="{431E31A5-8067-4C9F-92D9-903A0950E826}" type="slidenum">
              <a:rPr lang="th-TH" smtClean="0"/>
              <a:t>‹#›</a:t>
            </a:fld>
            <a:endParaRPr lang="th-TH"/>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B3F234-C8FF-4A0B-AF16-B1284B374F6F}" type="datetimeFigureOut">
              <a:rPr lang="th-TH" smtClean="0"/>
              <a:t>13/11/60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31E31A5-8067-4C9F-92D9-903A0950E826}" type="slidenum">
              <a:rPr lang="th-TH" smtClean="0"/>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B3F234-C8FF-4A0B-AF16-B1284B374F6F}" type="datetimeFigureOut">
              <a:rPr lang="th-TH" smtClean="0"/>
              <a:t>13/11/60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31E31A5-8067-4C9F-92D9-903A0950E826}" type="slidenum">
              <a:rPr lang="th-TH" smtClean="0"/>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B3F234-C8FF-4A0B-AF16-B1284B374F6F}" type="datetimeFigureOut">
              <a:rPr lang="th-TH" smtClean="0"/>
              <a:t>13/11/60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31E31A5-8067-4C9F-92D9-903A0950E826}" type="slidenum">
              <a:rPr lang="th-TH" smtClean="0"/>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B3F234-C8FF-4A0B-AF16-B1284B374F6F}" type="datetimeFigureOut">
              <a:rPr lang="th-TH" smtClean="0"/>
              <a:t>13/11/60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31E31A5-8067-4C9F-92D9-903A0950E826}" type="slidenum">
              <a:rPr lang="th-TH" smtClean="0"/>
              <a:t>‹#›</a:t>
            </a:fld>
            <a:endParaRPr lang="th-TH"/>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B3F234-C8FF-4A0B-AF16-B1284B374F6F}" type="datetimeFigureOut">
              <a:rPr lang="th-TH" smtClean="0"/>
              <a:t>13/11/60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431E31A5-8067-4C9F-92D9-903A0950E826}" type="slidenum">
              <a:rPr lang="th-TH" smtClean="0"/>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B3F234-C8FF-4A0B-AF16-B1284B374F6F}" type="datetimeFigureOut">
              <a:rPr lang="th-TH" smtClean="0"/>
              <a:t>13/11/60</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431E31A5-8067-4C9F-92D9-903A0950E826}" type="slidenum">
              <a:rPr lang="th-TH" smtClean="0"/>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B3F234-C8FF-4A0B-AF16-B1284B374F6F}" type="datetimeFigureOut">
              <a:rPr lang="th-TH" smtClean="0"/>
              <a:t>13/11/60</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431E31A5-8067-4C9F-92D9-903A0950E826}" type="slidenum">
              <a:rPr lang="th-TH" smtClean="0"/>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B3F234-C8FF-4A0B-AF16-B1284B374F6F}" type="datetimeFigureOut">
              <a:rPr lang="th-TH" smtClean="0"/>
              <a:t>13/11/60</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431E31A5-8067-4C9F-92D9-903A0950E826}" type="slidenum">
              <a:rPr lang="th-TH" smtClean="0"/>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B3F234-C8FF-4A0B-AF16-B1284B374F6F}" type="datetimeFigureOut">
              <a:rPr lang="th-TH" smtClean="0"/>
              <a:t>13/11/60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431E31A5-8067-4C9F-92D9-903A0950E826}" type="slidenum">
              <a:rPr lang="th-TH" smtClean="0"/>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B3F234-C8FF-4A0B-AF16-B1284B374F6F}" type="datetimeFigureOut">
              <a:rPr lang="th-TH" smtClean="0"/>
              <a:t>13/11/60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a:xfrm>
            <a:off x="8077200" y="6356350"/>
            <a:ext cx="609600" cy="365125"/>
          </a:xfrm>
        </p:spPr>
        <p:txBody>
          <a:bodyPr/>
          <a:lstStyle/>
          <a:p>
            <a:fld id="{431E31A5-8067-4C9F-92D9-903A0950E826}" type="slidenum">
              <a:rPr lang="th-TH" smtClean="0"/>
              <a:t>‹#›</a:t>
            </a:fld>
            <a:endParaRPr lang="th-TH"/>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B3F234-C8FF-4A0B-AF16-B1284B374F6F}" type="datetimeFigureOut">
              <a:rPr lang="th-TH" smtClean="0"/>
              <a:t>13/11/60</a:t>
            </a:fld>
            <a:endParaRPr lang="th-TH"/>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h-TH"/>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31E31A5-8067-4C9F-92D9-903A0950E826}" type="slidenum">
              <a:rPr lang="th-TH" smtClean="0"/>
              <a:t>‹#›</a:t>
            </a:fld>
            <a:endParaRPr lang="th-TH"/>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2057788" y="4797152"/>
            <a:ext cx="6789440" cy="1872208"/>
          </a:xfrm>
          <a:prstGeom prst="rect">
            <a:avLst/>
          </a:prstGeom>
          <a:effectLst/>
        </p:spPr>
        <p:txBody>
          <a:bodyPr vert="horz" lIns="91440" tIns="45720" rIns="91440" bIns="45720" rtlCol="0" anchor="ctr">
            <a:normAutofit fontScale="9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defRPr/>
            </a:pPr>
            <a:r>
              <a:rPr lang="en-US" sz="3200" dirty="0" smtClean="0"/>
              <a:t/>
            </a:r>
            <a:br>
              <a:rPr lang="en-US" sz="3200" dirty="0" smtClean="0"/>
            </a:br>
            <a:r>
              <a:rPr lang="en-US" sz="3200" dirty="0" smtClean="0"/>
              <a:t>Present By</a:t>
            </a:r>
            <a:r>
              <a:rPr lang="en-US" sz="3200" dirty="0"/>
              <a:t>: </a:t>
            </a:r>
            <a:r>
              <a:rPr lang="en-US" sz="3200" dirty="0" err="1"/>
              <a:t>Vandy</a:t>
            </a:r>
            <a:r>
              <a:rPr lang="en-US" sz="3200" dirty="0"/>
              <a:t> CHANTHALIDETH</a:t>
            </a:r>
            <a:r>
              <a:rPr lang="en-US" sz="3200" dirty="0">
                <a:solidFill>
                  <a:sysClr val="windowText" lastClr="000000"/>
                </a:solidFill>
                <a:latin typeface="Corbel"/>
              </a:rPr>
              <a:t/>
            </a:r>
            <a:br>
              <a:rPr lang="en-US" sz="3200" dirty="0">
                <a:solidFill>
                  <a:sysClr val="windowText" lastClr="000000"/>
                </a:solidFill>
                <a:latin typeface="Corbel"/>
              </a:rPr>
            </a:br>
            <a:r>
              <a:rPr lang="en-US" sz="3200" dirty="0" smtClean="0"/>
              <a:t>Department </a:t>
            </a:r>
            <a:r>
              <a:rPr lang="en-US" sz="3200" dirty="0"/>
              <a:t>of Citizen Management,</a:t>
            </a:r>
            <a:br>
              <a:rPr lang="en-US" sz="3200" dirty="0"/>
            </a:br>
            <a:r>
              <a:rPr lang="en-US" sz="3200" dirty="0"/>
              <a:t> Ministry of Home </a:t>
            </a:r>
            <a:r>
              <a:rPr lang="en-US" sz="3200" dirty="0" smtClean="0"/>
              <a:t>Affairs</a:t>
            </a:r>
            <a:r>
              <a:rPr lang="en-US" sz="3200" dirty="0" smtClean="0">
                <a:solidFill>
                  <a:sysClr val="windowText" lastClr="000000"/>
                </a:solidFill>
                <a:latin typeface="Corbel"/>
              </a:rPr>
              <a:t/>
            </a:r>
            <a:br>
              <a:rPr lang="en-US" sz="3200" dirty="0" smtClean="0">
                <a:solidFill>
                  <a:sysClr val="windowText" lastClr="000000"/>
                </a:solidFill>
                <a:latin typeface="Corbel"/>
              </a:rPr>
            </a:br>
            <a:r>
              <a:rPr lang="en-US" sz="3200" dirty="0" smtClean="0"/>
              <a:t/>
            </a:r>
            <a:br>
              <a:rPr lang="en-US" sz="3200" dirty="0" smtClean="0"/>
            </a:br>
            <a:endParaRPr kumimoji="0" lang="en-US" sz="3200" b="0" i="0" u="none" strike="noStrike" kern="1200" cap="none" spc="0" normalizeH="0" baseline="0" noProof="0" dirty="0">
              <a:ln w="3175" cmpd="sng">
                <a:noFill/>
              </a:ln>
              <a:solidFill>
                <a:sysClr val="windowText" lastClr="000000"/>
              </a:solidFill>
              <a:effectLst/>
              <a:uLnTx/>
              <a:uFillTx/>
              <a:latin typeface="Corbel"/>
            </a:endParaRPr>
          </a:p>
        </p:txBody>
      </p:sp>
      <p:sp>
        <p:nvSpPr>
          <p:cNvPr id="6" name="Title 1"/>
          <p:cNvSpPr txBox="1">
            <a:spLocks/>
          </p:cNvSpPr>
          <p:nvPr/>
        </p:nvSpPr>
        <p:spPr>
          <a:xfrm>
            <a:off x="609600" y="1412776"/>
            <a:ext cx="8229600" cy="2024608"/>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kumimoji="0" sz="4000" b="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endParaRPr lang="en-US" dirty="0" smtClean="0">
              <a:solidFill>
                <a:sysClr val="windowText" lastClr="000000"/>
              </a:solidFill>
              <a:latin typeface="Corbel"/>
            </a:endParaRPr>
          </a:p>
          <a:p>
            <a:pPr>
              <a:defRPr/>
            </a:pPr>
            <a:endParaRPr lang="en-US" dirty="0">
              <a:solidFill>
                <a:sysClr val="windowText" lastClr="000000"/>
              </a:solidFill>
              <a:latin typeface="Corbel"/>
            </a:endParaRPr>
          </a:p>
        </p:txBody>
      </p:sp>
      <p:sp>
        <p:nvSpPr>
          <p:cNvPr id="2" name="Rectangle 1"/>
          <p:cNvSpPr/>
          <p:nvPr/>
        </p:nvSpPr>
        <p:spPr>
          <a:xfrm>
            <a:off x="609600" y="764704"/>
            <a:ext cx="8066856" cy="1815882"/>
          </a:xfrm>
          <a:prstGeom prst="rect">
            <a:avLst/>
          </a:prstGeom>
        </p:spPr>
        <p:txBody>
          <a:bodyPr wrap="square">
            <a:spAutoFit/>
          </a:bodyPr>
          <a:lstStyle/>
          <a:p>
            <a:pPr algn="just"/>
            <a:r>
              <a:rPr lang="en-US" dirty="0">
                <a:latin typeface="Times New Roman" pitchFamily="18" charset="0"/>
                <a:cs typeface="Times New Roman" pitchFamily="18" charset="0"/>
              </a:rPr>
              <a:t>Workshop on the Operation of Civil Registration, Vital Statistics and Identity Management Systems for East Asian Countries </a:t>
            </a:r>
            <a:r>
              <a:rPr lang="en-US" dirty="0" smtClean="0">
                <a:latin typeface="Times New Roman" pitchFamily="18" charset="0"/>
                <a:cs typeface="Times New Roman" pitchFamily="18" charset="0"/>
              </a:rPr>
              <a:t>13-17 </a:t>
            </a:r>
            <a:r>
              <a:rPr lang="en-US" dirty="0">
                <a:latin typeface="Times New Roman" pitchFamily="18" charset="0"/>
                <a:cs typeface="Times New Roman" pitchFamily="18" charset="0"/>
              </a:rPr>
              <a:t>November 2017, Hanoi, </a:t>
            </a:r>
            <a:r>
              <a:rPr lang="en-US" dirty="0" smtClean="0">
                <a:latin typeface="Times New Roman" pitchFamily="18" charset="0"/>
                <a:cs typeface="Times New Roman" pitchFamily="18" charset="0"/>
              </a:rPr>
              <a:t>Vietnam</a:t>
            </a:r>
          </a:p>
        </p:txBody>
      </p:sp>
      <p:sp>
        <p:nvSpPr>
          <p:cNvPr id="3" name="Rectangle 2"/>
          <p:cNvSpPr/>
          <p:nvPr/>
        </p:nvSpPr>
        <p:spPr>
          <a:xfrm>
            <a:off x="1187624" y="3725743"/>
            <a:ext cx="7518523" cy="584775"/>
          </a:xfrm>
          <a:prstGeom prst="rect">
            <a:avLst/>
          </a:prstGeom>
        </p:spPr>
        <p:txBody>
          <a:bodyPr wrap="square">
            <a:spAutoFit/>
          </a:bodyPr>
          <a:lstStyle/>
          <a:p>
            <a:r>
              <a:rPr lang="en-US" sz="3200" dirty="0">
                <a:solidFill>
                  <a:srgbClr val="04617B"/>
                </a:solidFill>
                <a:latin typeface="Calibri"/>
                <a:ea typeface="+mj-ea"/>
                <a:cs typeface="+mj-cs"/>
              </a:rPr>
              <a:t>Law on Family Registration (</a:t>
            </a:r>
            <a:r>
              <a:rPr lang="en-US" sz="3200" dirty="0" smtClean="0">
                <a:solidFill>
                  <a:srgbClr val="04617B"/>
                </a:solidFill>
                <a:latin typeface="Calibri"/>
                <a:ea typeface="+mj-ea"/>
                <a:cs typeface="+mj-cs"/>
              </a:rPr>
              <a:t>Amended 2017)</a:t>
            </a:r>
            <a:endParaRPr lang="th-TH" dirty="0"/>
          </a:p>
        </p:txBody>
      </p:sp>
    </p:spTree>
    <p:extLst>
      <p:ext uri="{BB962C8B-B14F-4D97-AF65-F5344CB8AC3E}">
        <p14:creationId xmlns:p14="http://schemas.microsoft.com/office/powerpoint/2010/main" val="183170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936104"/>
          </a:xfrm>
        </p:spPr>
        <p:txBody>
          <a:bodyPr>
            <a:normAutofit/>
          </a:bodyPr>
          <a:lstStyle/>
          <a:p>
            <a:pPr marL="457200" algn="ctr">
              <a:spcAft>
                <a:spcPts val="0"/>
              </a:spcAft>
            </a:pPr>
            <a:r>
              <a:rPr lang="en-US" sz="3200" b="1" dirty="0">
                <a:latin typeface="Times New Roman" pitchFamily="18" charset="0"/>
                <a:ea typeface="Times New Roman"/>
                <a:cs typeface="Times New Roman" pitchFamily="18" charset="0"/>
              </a:rPr>
              <a:t>Types of Family </a:t>
            </a:r>
            <a:r>
              <a:rPr lang="en-US" sz="3200" b="1" dirty="0" smtClean="0">
                <a:latin typeface="Times New Roman" pitchFamily="18" charset="0"/>
                <a:ea typeface="Times New Roman"/>
                <a:cs typeface="Times New Roman" pitchFamily="18" charset="0"/>
              </a:rPr>
              <a:t>Registration (1)</a:t>
            </a:r>
            <a:endParaRPr lang="en-US" sz="3600" dirty="0">
              <a:latin typeface="Times New Roman" pitchFamily="18" charset="0"/>
              <a:ea typeface="Times New Roman"/>
              <a:cs typeface="Times New Roman" pitchFamily="18" charset="0"/>
            </a:endParaRPr>
          </a:p>
        </p:txBody>
      </p:sp>
      <p:sp>
        <p:nvSpPr>
          <p:cNvPr id="3" name="Content Placeholder 2"/>
          <p:cNvSpPr>
            <a:spLocks noGrp="1"/>
          </p:cNvSpPr>
          <p:nvPr>
            <p:ph idx="1"/>
          </p:nvPr>
        </p:nvSpPr>
        <p:spPr>
          <a:xfrm>
            <a:off x="457200" y="1844824"/>
            <a:ext cx="8435280" cy="4752528"/>
          </a:xfrm>
        </p:spPr>
        <p:txBody>
          <a:bodyPr>
            <a:noAutofit/>
          </a:bodyPr>
          <a:lstStyle/>
          <a:p>
            <a:pPr marL="514350" lvl="0" indent="-514350" algn="just">
              <a:spcAft>
                <a:spcPts val="0"/>
              </a:spcAft>
              <a:buFont typeface="+mj-lt"/>
              <a:buAutoNum type="arabicPeriod"/>
            </a:pPr>
            <a:r>
              <a:rPr lang="en-US" sz="2800" dirty="0">
                <a:latin typeface="Calibri"/>
                <a:ea typeface="Times New Roman"/>
                <a:cs typeface="Calibri"/>
              </a:rPr>
              <a:t>Registration of </a:t>
            </a:r>
            <a:r>
              <a:rPr lang="en-US" sz="2800" dirty="0" smtClean="0">
                <a:latin typeface="Calibri"/>
                <a:ea typeface="Times New Roman"/>
                <a:cs typeface="Calibri"/>
              </a:rPr>
              <a:t>birth</a:t>
            </a:r>
            <a:endParaRPr lang="en-US" sz="2800" u="sng" dirty="0">
              <a:latin typeface="Calibri"/>
              <a:ea typeface="Times New Roman"/>
              <a:cs typeface="Calibri"/>
            </a:endParaRPr>
          </a:p>
          <a:p>
            <a:pPr marL="514350" lvl="0" indent="-514350" algn="just">
              <a:spcAft>
                <a:spcPts val="0"/>
              </a:spcAft>
              <a:buFont typeface="+mj-lt"/>
              <a:buAutoNum type="arabicPeriod"/>
            </a:pPr>
            <a:r>
              <a:rPr lang="en-US" sz="2800" u="sng" dirty="0" smtClean="0">
                <a:latin typeface="Calibri"/>
                <a:ea typeface="Times New Roman"/>
                <a:cs typeface="Calibri"/>
              </a:rPr>
              <a:t>Registration </a:t>
            </a:r>
            <a:r>
              <a:rPr lang="en-US" sz="2800" u="sng" dirty="0">
                <a:latin typeface="Calibri"/>
                <a:ea typeface="Times New Roman"/>
                <a:cs typeface="Calibri"/>
              </a:rPr>
              <a:t>of family </a:t>
            </a:r>
            <a:r>
              <a:rPr lang="en-US" sz="2800" u="sng" dirty="0" smtClean="0">
                <a:latin typeface="Calibri"/>
                <a:ea typeface="Times New Roman"/>
                <a:cs typeface="Calibri"/>
              </a:rPr>
              <a:t>book</a:t>
            </a:r>
            <a:r>
              <a:rPr lang="en-US" sz="2800" dirty="0" smtClean="0">
                <a:latin typeface="Calibri"/>
                <a:ea typeface="Times New Roman"/>
                <a:cs typeface="Calibri"/>
              </a:rPr>
              <a:t>;</a:t>
            </a:r>
            <a:endParaRPr lang="en-US" sz="3200" dirty="0">
              <a:latin typeface="Saysettha Lao"/>
              <a:ea typeface="Times New Roman"/>
              <a:cs typeface="Angsana New"/>
            </a:endParaRPr>
          </a:p>
          <a:p>
            <a:pPr marL="514350" lvl="0" indent="-514350" algn="just">
              <a:spcAft>
                <a:spcPts val="0"/>
              </a:spcAft>
              <a:buFont typeface="+mj-lt"/>
              <a:buAutoNum type="arabicPeriod"/>
            </a:pPr>
            <a:r>
              <a:rPr lang="en-US" sz="2800" u="sng" dirty="0" smtClean="0">
                <a:latin typeface="Calibri"/>
                <a:ea typeface="Times New Roman"/>
                <a:cs typeface="Calibri"/>
              </a:rPr>
              <a:t>Issuance </a:t>
            </a:r>
            <a:r>
              <a:rPr lang="en-US" sz="2800" u="sng" dirty="0">
                <a:latin typeface="Calibri"/>
                <a:ea typeface="Times New Roman"/>
                <a:cs typeface="Calibri"/>
              </a:rPr>
              <a:t>of identity </a:t>
            </a:r>
            <a:r>
              <a:rPr lang="en-US" sz="2800" u="sng" dirty="0" smtClean="0">
                <a:latin typeface="Calibri"/>
                <a:ea typeface="Times New Roman"/>
                <a:cs typeface="Calibri"/>
              </a:rPr>
              <a:t>card</a:t>
            </a:r>
            <a:r>
              <a:rPr lang="en-US" sz="2800" dirty="0" smtClean="0">
                <a:latin typeface="Calibri"/>
                <a:ea typeface="Times New Roman"/>
                <a:cs typeface="Calibri"/>
              </a:rPr>
              <a:t>;</a:t>
            </a:r>
            <a:endParaRPr lang="en-US" sz="3200" dirty="0">
              <a:latin typeface="Saysettha Lao"/>
              <a:ea typeface="Times New Roman"/>
              <a:cs typeface="Angsana New"/>
            </a:endParaRPr>
          </a:p>
          <a:p>
            <a:pPr marL="514350" lvl="0" indent="-514350" algn="just">
              <a:spcAft>
                <a:spcPts val="0"/>
              </a:spcAft>
              <a:buFont typeface="+mj-lt"/>
              <a:buAutoNum type="arabicPeriod"/>
            </a:pPr>
            <a:r>
              <a:rPr lang="en-US" sz="2800" dirty="0" smtClean="0">
                <a:latin typeface="Calibri"/>
                <a:ea typeface="Times New Roman"/>
                <a:cs typeface="Calibri"/>
              </a:rPr>
              <a:t>Registration </a:t>
            </a:r>
            <a:r>
              <a:rPr lang="en-US" sz="2800" dirty="0">
                <a:latin typeface="Calibri"/>
                <a:ea typeface="Times New Roman"/>
                <a:cs typeface="Calibri"/>
              </a:rPr>
              <a:t>of </a:t>
            </a:r>
            <a:r>
              <a:rPr lang="en-US" sz="2800" dirty="0" smtClean="0">
                <a:latin typeface="Calibri"/>
                <a:ea typeface="Times New Roman"/>
                <a:cs typeface="Calibri"/>
              </a:rPr>
              <a:t>marriage;</a:t>
            </a:r>
            <a:endParaRPr lang="en-US" sz="3200" dirty="0">
              <a:latin typeface="Saysettha Lao"/>
              <a:ea typeface="Times New Roman"/>
              <a:cs typeface="Angsana New"/>
            </a:endParaRPr>
          </a:p>
          <a:p>
            <a:pPr marL="514350" lvl="0" indent="-514350" algn="just">
              <a:spcAft>
                <a:spcPts val="0"/>
              </a:spcAft>
              <a:buFont typeface="+mj-lt"/>
              <a:buAutoNum type="arabicPeriod"/>
            </a:pPr>
            <a:r>
              <a:rPr lang="en-US" sz="2800" dirty="0" smtClean="0">
                <a:latin typeface="Calibri"/>
                <a:ea typeface="Times New Roman"/>
                <a:cs typeface="Calibri"/>
              </a:rPr>
              <a:t>Registration </a:t>
            </a:r>
            <a:r>
              <a:rPr lang="en-US" sz="2800" dirty="0">
                <a:latin typeface="Calibri"/>
                <a:ea typeface="Times New Roman"/>
                <a:cs typeface="Calibri"/>
              </a:rPr>
              <a:t>of </a:t>
            </a:r>
            <a:r>
              <a:rPr lang="en-US" sz="2800" dirty="0" smtClean="0">
                <a:latin typeface="Calibri"/>
                <a:ea typeface="Times New Roman"/>
                <a:cs typeface="Calibri"/>
              </a:rPr>
              <a:t>divorce;</a:t>
            </a:r>
            <a:endParaRPr lang="en-US" sz="3200" dirty="0">
              <a:latin typeface="Saysettha Lao"/>
              <a:ea typeface="Times New Roman"/>
              <a:cs typeface="Angsana New"/>
            </a:endParaRPr>
          </a:p>
          <a:p>
            <a:pPr marL="514350" lvl="0" indent="-514350" algn="just">
              <a:spcAft>
                <a:spcPts val="0"/>
              </a:spcAft>
              <a:buFont typeface="+mj-lt"/>
              <a:buAutoNum type="arabicPeriod"/>
            </a:pPr>
            <a:r>
              <a:rPr lang="en-US" sz="2800" dirty="0" smtClean="0">
                <a:latin typeface="Calibri"/>
                <a:ea typeface="Times New Roman"/>
                <a:cs typeface="Calibri"/>
              </a:rPr>
              <a:t>Registration </a:t>
            </a:r>
            <a:r>
              <a:rPr lang="en-US" sz="2800" dirty="0">
                <a:latin typeface="Calibri"/>
                <a:ea typeface="Times New Roman"/>
                <a:cs typeface="Calibri"/>
              </a:rPr>
              <a:t>of </a:t>
            </a:r>
            <a:r>
              <a:rPr lang="en-US" sz="2800" dirty="0" smtClean="0">
                <a:latin typeface="Calibri"/>
                <a:ea typeface="Times New Roman"/>
                <a:cs typeface="Calibri"/>
              </a:rPr>
              <a:t>disappearance;</a:t>
            </a:r>
            <a:endParaRPr lang="en-US" sz="3200" dirty="0">
              <a:latin typeface="Saysettha Lao"/>
              <a:ea typeface="Times New Roman"/>
              <a:cs typeface="Angsana New"/>
            </a:endParaRPr>
          </a:p>
          <a:p>
            <a:pPr marL="514350" lvl="0" indent="-514350" algn="just">
              <a:spcAft>
                <a:spcPts val="0"/>
              </a:spcAft>
              <a:buFont typeface="+mj-lt"/>
              <a:buAutoNum type="arabicPeriod"/>
            </a:pPr>
            <a:r>
              <a:rPr lang="en-US" sz="2800" dirty="0" smtClean="0">
                <a:latin typeface="Calibri"/>
                <a:ea typeface="Times New Roman"/>
                <a:cs typeface="Calibri"/>
              </a:rPr>
              <a:t>Registration </a:t>
            </a:r>
            <a:r>
              <a:rPr lang="en-US" sz="2800" dirty="0">
                <a:latin typeface="Calibri"/>
                <a:ea typeface="Times New Roman"/>
                <a:cs typeface="Calibri"/>
              </a:rPr>
              <a:t>of </a:t>
            </a:r>
            <a:r>
              <a:rPr lang="en-US" sz="2800" dirty="0" smtClean="0">
                <a:latin typeface="Calibri"/>
                <a:ea typeface="Times New Roman"/>
                <a:cs typeface="Calibri"/>
              </a:rPr>
              <a:t>death;</a:t>
            </a:r>
            <a:endParaRPr lang="en-US" sz="3200" dirty="0">
              <a:latin typeface="Saysettha Lao"/>
              <a:ea typeface="Times New Roman"/>
              <a:cs typeface="Angsana New"/>
            </a:endParaRPr>
          </a:p>
          <a:p>
            <a:pPr marL="514350" lvl="0" indent="-514350" algn="just">
              <a:spcAft>
                <a:spcPts val="0"/>
              </a:spcAft>
              <a:buFont typeface="+mj-lt"/>
              <a:buAutoNum type="arabicPeriod"/>
            </a:pPr>
            <a:r>
              <a:rPr lang="en-US" sz="2800" dirty="0" smtClean="0">
                <a:latin typeface="Calibri"/>
                <a:ea typeface="Times New Roman"/>
                <a:cs typeface="Calibri"/>
              </a:rPr>
              <a:t>Registration </a:t>
            </a:r>
            <a:r>
              <a:rPr lang="en-US" sz="2800" dirty="0">
                <a:latin typeface="Calibri"/>
                <a:ea typeface="Times New Roman"/>
                <a:cs typeface="Calibri"/>
              </a:rPr>
              <a:t>of child adoption;</a:t>
            </a:r>
            <a:endParaRPr lang="en-US" sz="3200" dirty="0">
              <a:latin typeface="Saysettha Lao"/>
              <a:ea typeface="Times New Roman"/>
              <a:cs typeface="Angsana New"/>
            </a:endParaRPr>
          </a:p>
          <a:p>
            <a:pPr marL="0" indent="0" algn="just">
              <a:buNone/>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698794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936104"/>
          </a:xfrm>
        </p:spPr>
        <p:txBody>
          <a:bodyPr>
            <a:normAutofit/>
          </a:bodyPr>
          <a:lstStyle/>
          <a:p>
            <a:pPr marL="457200" algn="ctr">
              <a:spcAft>
                <a:spcPts val="0"/>
              </a:spcAft>
            </a:pPr>
            <a:r>
              <a:rPr lang="en-US" sz="3200" b="1" dirty="0">
                <a:latin typeface="Times New Roman" pitchFamily="18" charset="0"/>
                <a:ea typeface="Times New Roman"/>
                <a:cs typeface="Times New Roman" pitchFamily="18" charset="0"/>
              </a:rPr>
              <a:t>Types of Family </a:t>
            </a:r>
            <a:r>
              <a:rPr lang="en-US" sz="3200" b="1" dirty="0" smtClean="0">
                <a:latin typeface="Times New Roman" pitchFamily="18" charset="0"/>
                <a:ea typeface="Times New Roman"/>
                <a:cs typeface="Times New Roman" pitchFamily="18" charset="0"/>
              </a:rPr>
              <a:t>Registration (2)</a:t>
            </a:r>
            <a:endParaRPr lang="en-US" sz="3600" dirty="0">
              <a:latin typeface="Times New Roman" pitchFamily="18" charset="0"/>
              <a:ea typeface="Times New Roman"/>
              <a:cs typeface="Times New Roman" pitchFamily="18" charset="0"/>
            </a:endParaRPr>
          </a:p>
        </p:txBody>
      </p:sp>
      <p:sp>
        <p:nvSpPr>
          <p:cNvPr id="3" name="Content Placeholder 2"/>
          <p:cNvSpPr>
            <a:spLocks noGrp="1"/>
          </p:cNvSpPr>
          <p:nvPr>
            <p:ph idx="1"/>
          </p:nvPr>
        </p:nvSpPr>
        <p:spPr>
          <a:xfrm>
            <a:off x="457200" y="1844824"/>
            <a:ext cx="8435280" cy="4752528"/>
          </a:xfrm>
        </p:spPr>
        <p:txBody>
          <a:bodyPr>
            <a:noAutofit/>
          </a:bodyPr>
          <a:lstStyle/>
          <a:p>
            <a:pPr marL="514350" lvl="0" indent="-514350" algn="just">
              <a:spcAft>
                <a:spcPts val="0"/>
              </a:spcAft>
              <a:buAutoNum type="arabicPeriod" startAt="9"/>
            </a:pPr>
            <a:r>
              <a:rPr lang="en-US" sz="2800" dirty="0" smtClean="0">
                <a:latin typeface="Calibri"/>
                <a:ea typeface="Times New Roman"/>
                <a:cs typeface="Calibri"/>
              </a:rPr>
              <a:t>Registration </a:t>
            </a:r>
            <a:r>
              <a:rPr lang="en-US" sz="2800" dirty="0">
                <a:latin typeface="Calibri"/>
                <a:ea typeface="Times New Roman"/>
                <a:cs typeface="Calibri"/>
              </a:rPr>
              <a:t>of </a:t>
            </a:r>
            <a:r>
              <a:rPr lang="en-US" sz="2800" dirty="0" smtClean="0">
                <a:latin typeface="Calibri"/>
                <a:ea typeface="Times New Roman"/>
                <a:cs typeface="Calibri"/>
              </a:rPr>
              <a:t>paternity;</a:t>
            </a:r>
            <a:endParaRPr lang="en-US" sz="3200" dirty="0" smtClean="0">
              <a:latin typeface="Saysettha Lao"/>
              <a:ea typeface="Times New Roman"/>
              <a:cs typeface="Angsana New"/>
            </a:endParaRPr>
          </a:p>
          <a:p>
            <a:pPr marL="514350" lvl="0" indent="-514350" algn="just">
              <a:spcAft>
                <a:spcPts val="0"/>
              </a:spcAft>
              <a:buAutoNum type="arabicPeriod" startAt="9"/>
            </a:pPr>
            <a:r>
              <a:rPr lang="en-US" sz="2800" dirty="0" smtClean="0">
                <a:latin typeface="Calibri"/>
                <a:ea typeface="Times New Roman"/>
                <a:cs typeface="Calibri"/>
              </a:rPr>
              <a:t>Registration </a:t>
            </a:r>
            <a:r>
              <a:rPr lang="en-US" sz="2800" dirty="0">
                <a:latin typeface="Calibri"/>
                <a:ea typeface="Times New Roman"/>
                <a:cs typeface="Calibri"/>
              </a:rPr>
              <a:t>of appointment of </a:t>
            </a:r>
            <a:r>
              <a:rPr lang="en-US" sz="2800" dirty="0" smtClean="0">
                <a:latin typeface="Calibri"/>
                <a:ea typeface="Times New Roman"/>
                <a:cs typeface="Calibri"/>
              </a:rPr>
              <a:t>guardian;</a:t>
            </a:r>
            <a:endParaRPr lang="en-US" sz="3200" dirty="0" smtClean="0">
              <a:latin typeface="Saysettha Lao"/>
              <a:ea typeface="Times New Roman"/>
              <a:cs typeface="Angsana New"/>
            </a:endParaRPr>
          </a:p>
          <a:p>
            <a:pPr marL="514350" lvl="0" indent="-514350" algn="just">
              <a:spcAft>
                <a:spcPts val="0"/>
              </a:spcAft>
              <a:buAutoNum type="arabicPeriod" startAt="9"/>
            </a:pPr>
            <a:r>
              <a:rPr lang="en-US" sz="2800" dirty="0" smtClean="0">
                <a:latin typeface="Calibri"/>
                <a:ea typeface="Times New Roman"/>
                <a:cs typeface="Calibri"/>
              </a:rPr>
              <a:t>Registration </a:t>
            </a:r>
            <a:r>
              <a:rPr lang="en-US" sz="2800" dirty="0">
                <a:latin typeface="Calibri"/>
                <a:ea typeface="Times New Roman"/>
                <a:cs typeface="Calibri"/>
              </a:rPr>
              <a:t>of change in first name and family </a:t>
            </a:r>
            <a:r>
              <a:rPr lang="en-US" sz="2800" dirty="0" smtClean="0">
                <a:latin typeface="Calibri"/>
                <a:ea typeface="Times New Roman"/>
                <a:cs typeface="Calibri"/>
              </a:rPr>
              <a:t>name;</a:t>
            </a:r>
            <a:endParaRPr lang="en-US" sz="3200" dirty="0" smtClean="0">
              <a:latin typeface="Saysettha Lao"/>
              <a:ea typeface="Times New Roman"/>
              <a:cs typeface="Angsana New"/>
            </a:endParaRPr>
          </a:p>
          <a:p>
            <a:pPr marL="514350" lvl="0" indent="-514350" algn="just">
              <a:spcAft>
                <a:spcPts val="0"/>
              </a:spcAft>
              <a:buAutoNum type="arabicPeriod" startAt="9"/>
            </a:pPr>
            <a:r>
              <a:rPr lang="en-US" sz="2800" dirty="0" smtClean="0">
                <a:latin typeface="Calibri"/>
                <a:ea typeface="Times New Roman"/>
                <a:cs typeface="Calibri"/>
              </a:rPr>
              <a:t>Registration </a:t>
            </a:r>
            <a:r>
              <a:rPr lang="en-US" sz="2800" dirty="0">
                <a:latin typeface="Calibri"/>
                <a:ea typeface="Times New Roman"/>
                <a:cs typeface="Calibri"/>
              </a:rPr>
              <a:t>of change in </a:t>
            </a:r>
            <a:r>
              <a:rPr lang="en-US" sz="2800" dirty="0" smtClean="0">
                <a:latin typeface="Calibri"/>
                <a:ea typeface="Times New Roman"/>
                <a:cs typeface="Calibri"/>
              </a:rPr>
              <a:t>nationality;</a:t>
            </a:r>
            <a:endParaRPr lang="en-US" sz="3200" dirty="0">
              <a:latin typeface="Saysettha Lao"/>
              <a:ea typeface="Times New Roman"/>
              <a:cs typeface="Angsana New"/>
            </a:endParaRPr>
          </a:p>
          <a:p>
            <a:pPr marL="514350" lvl="0" indent="-514350" algn="just">
              <a:spcAft>
                <a:spcPts val="0"/>
              </a:spcAft>
              <a:buAutoNum type="arabicPeriod" startAt="9"/>
            </a:pPr>
            <a:r>
              <a:rPr lang="en-US" sz="2800" dirty="0" smtClean="0">
                <a:latin typeface="Calibri"/>
                <a:ea typeface="Times New Roman"/>
                <a:cs typeface="Calibri"/>
              </a:rPr>
              <a:t>Registration </a:t>
            </a:r>
            <a:r>
              <a:rPr lang="en-US" sz="2800" dirty="0">
                <a:latin typeface="Calibri"/>
                <a:ea typeface="Times New Roman"/>
                <a:cs typeface="Calibri"/>
              </a:rPr>
              <a:t>of </a:t>
            </a:r>
            <a:r>
              <a:rPr lang="en-US" sz="2800" dirty="0" smtClean="0">
                <a:latin typeface="Calibri"/>
                <a:ea typeface="Times New Roman"/>
                <a:cs typeface="Calibri"/>
              </a:rPr>
              <a:t>migration;</a:t>
            </a:r>
            <a:endParaRPr lang="en-US" sz="3200" dirty="0">
              <a:latin typeface="Saysettha Lao"/>
              <a:ea typeface="Times New Roman"/>
              <a:cs typeface="Angsana New"/>
            </a:endParaRPr>
          </a:p>
          <a:p>
            <a:pPr marL="514350" lvl="0" indent="-514350" algn="just">
              <a:spcAft>
                <a:spcPts val="0"/>
              </a:spcAft>
              <a:buAutoNum type="arabicPeriod" startAt="9"/>
            </a:pPr>
            <a:r>
              <a:rPr lang="en-US" sz="2800" u="sng" dirty="0" smtClean="0">
                <a:latin typeface="Calibri"/>
                <a:ea typeface="Times New Roman"/>
                <a:cs typeface="Calibri"/>
              </a:rPr>
              <a:t>Registration </a:t>
            </a:r>
            <a:r>
              <a:rPr lang="en-US" sz="2800" u="sng" dirty="0">
                <a:latin typeface="Calibri"/>
                <a:ea typeface="Times New Roman"/>
                <a:cs typeface="Calibri"/>
              </a:rPr>
              <a:t>of temporary residence</a:t>
            </a:r>
            <a:r>
              <a:rPr lang="en-US" sz="2800" dirty="0" smtClean="0">
                <a:latin typeface="Calibri"/>
                <a:ea typeface="Times New Roman"/>
                <a:cs typeface="Calibri"/>
              </a:rPr>
              <a:t>.</a:t>
            </a:r>
          </a:p>
          <a:p>
            <a:pPr marL="0" indent="0" algn="just">
              <a:buNone/>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29789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936104"/>
          </a:xfrm>
        </p:spPr>
        <p:txBody>
          <a:bodyPr>
            <a:normAutofit/>
          </a:bodyPr>
          <a:lstStyle/>
          <a:p>
            <a:pPr marL="457200" algn="ctr">
              <a:spcAft>
                <a:spcPts val="0"/>
              </a:spcAft>
            </a:pPr>
            <a:r>
              <a:rPr lang="en-US" sz="3200" b="1" dirty="0">
                <a:latin typeface="Times New Roman" pitchFamily="18" charset="0"/>
                <a:ea typeface="Calibri"/>
                <a:cs typeface="Times New Roman" pitchFamily="18" charset="0"/>
              </a:rPr>
              <a:t>Family Registration </a:t>
            </a:r>
            <a:r>
              <a:rPr lang="en-US" sz="3200" b="1" dirty="0" smtClean="0">
                <a:latin typeface="Times New Roman" pitchFamily="18" charset="0"/>
                <a:ea typeface="Calibri"/>
                <a:cs typeface="Times New Roman" pitchFamily="18" charset="0"/>
              </a:rPr>
              <a:t>Organizations (1)</a:t>
            </a:r>
            <a:endParaRPr lang="en-US" sz="3600" dirty="0">
              <a:latin typeface="Times New Roman" pitchFamily="18" charset="0"/>
              <a:ea typeface="Times New Roman"/>
              <a:cs typeface="Times New Roman" pitchFamily="18" charset="0"/>
            </a:endParaRPr>
          </a:p>
        </p:txBody>
      </p:sp>
      <p:sp>
        <p:nvSpPr>
          <p:cNvPr id="3" name="Content Placeholder 2"/>
          <p:cNvSpPr>
            <a:spLocks noGrp="1"/>
          </p:cNvSpPr>
          <p:nvPr>
            <p:ph idx="1"/>
          </p:nvPr>
        </p:nvSpPr>
        <p:spPr>
          <a:xfrm>
            <a:off x="34330" y="1556792"/>
            <a:ext cx="8786142" cy="5112568"/>
          </a:xfrm>
        </p:spPr>
        <p:txBody>
          <a:bodyPr>
            <a:normAutofit/>
          </a:bodyPr>
          <a:lstStyle/>
          <a:p>
            <a:pPr marL="914400" indent="-457200" algn="just">
              <a:lnSpc>
                <a:spcPct val="107000"/>
              </a:lnSpc>
              <a:spcAft>
                <a:spcPts val="800"/>
              </a:spcAft>
              <a:buFont typeface="Courier New" pitchFamily="49" charset="0"/>
              <a:buChar char="o"/>
            </a:pPr>
            <a:r>
              <a:rPr lang="en-US" sz="3200" dirty="0">
                <a:latin typeface="Calibri"/>
                <a:ea typeface="Calibri"/>
                <a:cs typeface="Calibri"/>
              </a:rPr>
              <a:t>Family registration organizations are </a:t>
            </a:r>
            <a:r>
              <a:rPr lang="en-US" sz="3200" dirty="0" err="1" smtClean="0">
                <a:latin typeface="Calibri"/>
                <a:ea typeface="Calibri"/>
                <a:cs typeface="Calibri"/>
              </a:rPr>
              <a:t>govt</a:t>
            </a:r>
            <a:r>
              <a:rPr lang="en-US" sz="3200" dirty="0" smtClean="0">
                <a:latin typeface="Calibri"/>
                <a:ea typeface="Calibri"/>
                <a:cs typeface="Calibri"/>
              </a:rPr>
              <a:t> </a:t>
            </a:r>
            <a:r>
              <a:rPr lang="en-US" sz="3200" dirty="0">
                <a:latin typeface="Calibri"/>
                <a:ea typeface="Calibri"/>
                <a:cs typeface="Calibri"/>
              </a:rPr>
              <a:t>organizations comprising of the sectors of home </a:t>
            </a:r>
            <a:r>
              <a:rPr lang="en-US" sz="3200" dirty="0" smtClean="0">
                <a:latin typeface="Calibri"/>
                <a:ea typeface="Calibri"/>
                <a:cs typeface="Calibri"/>
              </a:rPr>
              <a:t>affairs,  </a:t>
            </a:r>
            <a:r>
              <a:rPr lang="en-US" sz="3200" dirty="0">
                <a:latin typeface="Calibri"/>
                <a:ea typeface="Calibri"/>
                <a:cs typeface="Calibri"/>
              </a:rPr>
              <a:t>public security, justice and the </a:t>
            </a:r>
            <a:r>
              <a:rPr lang="en-US" sz="3200" u="sng" dirty="0">
                <a:latin typeface="Calibri"/>
                <a:ea typeface="Calibri"/>
                <a:cs typeface="Calibri"/>
              </a:rPr>
              <a:t>sector of foreign affairs</a:t>
            </a:r>
            <a:r>
              <a:rPr lang="en-US" sz="3200" dirty="0">
                <a:latin typeface="Calibri"/>
                <a:ea typeface="Calibri"/>
                <a:cs typeface="Calibri"/>
              </a:rPr>
              <a:t> as representative offices of  Lao PDR in foreign countries. </a:t>
            </a:r>
            <a:endParaRPr lang="en-US" sz="3200" dirty="0">
              <a:latin typeface="Calibri"/>
              <a:ea typeface="Calibri"/>
              <a:cs typeface="DokChampa"/>
            </a:endParaRPr>
          </a:p>
          <a:p>
            <a:pPr marL="914400" indent="-457200" algn="just">
              <a:lnSpc>
                <a:spcPct val="107000"/>
              </a:lnSpc>
              <a:spcAft>
                <a:spcPts val="800"/>
              </a:spcAft>
              <a:buFont typeface="Courier New" pitchFamily="49" charset="0"/>
              <a:buChar char="o"/>
            </a:pPr>
            <a:r>
              <a:rPr lang="en-US" sz="3200" dirty="0">
                <a:latin typeface="Calibri"/>
                <a:ea typeface="Calibri"/>
                <a:cs typeface="Calibri"/>
              </a:rPr>
              <a:t>The family registration of Lao citizens, aliens and stateless persons shall be processed with the concerned family registration sectors at the allocated level accordingly.</a:t>
            </a:r>
            <a:endParaRPr lang="en-US" sz="3200" dirty="0">
              <a:latin typeface="Calibri"/>
              <a:ea typeface="Calibri"/>
              <a:cs typeface="DokChampa"/>
            </a:endParaRPr>
          </a:p>
          <a:p>
            <a:pPr marL="914400" indent="-457200" algn="just">
              <a:spcAft>
                <a:spcPts val="0"/>
              </a:spcAft>
              <a:buFont typeface="Courier New" pitchFamily="49" charset="0"/>
              <a:buChar char="o"/>
            </a:pPr>
            <a:endParaRPr lang="en-US" sz="3200" dirty="0">
              <a:effectLst/>
              <a:latin typeface="Saysettha Lao"/>
              <a:ea typeface="Times New Roman"/>
              <a:cs typeface="Angsana New"/>
            </a:endParaRPr>
          </a:p>
        </p:txBody>
      </p:sp>
    </p:spTree>
    <p:extLst>
      <p:ext uri="{BB962C8B-B14F-4D97-AF65-F5344CB8AC3E}">
        <p14:creationId xmlns:p14="http://schemas.microsoft.com/office/powerpoint/2010/main" val="914735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747"/>
            <a:ext cx="8229600" cy="936104"/>
          </a:xfrm>
        </p:spPr>
        <p:txBody>
          <a:bodyPr>
            <a:normAutofit/>
          </a:bodyPr>
          <a:lstStyle/>
          <a:p>
            <a:pPr marL="457200" algn="ctr">
              <a:spcAft>
                <a:spcPts val="0"/>
              </a:spcAft>
            </a:pPr>
            <a:r>
              <a:rPr lang="en-US" sz="3200" b="1" dirty="0">
                <a:latin typeface="Times New Roman" pitchFamily="18" charset="0"/>
                <a:ea typeface="Calibri"/>
                <a:cs typeface="Times New Roman" pitchFamily="18" charset="0"/>
              </a:rPr>
              <a:t>Family Registration </a:t>
            </a:r>
            <a:r>
              <a:rPr lang="en-US" sz="3200" b="1" dirty="0" smtClean="0">
                <a:latin typeface="Times New Roman" pitchFamily="18" charset="0"/>
                <a:ea typeface="Calibri"/>
                <a:cs typeface="Times New Roman" pitchFamily="18" charset="0"/>
              </a:rPr>
              <a:t>Organizations (2)</a:t>
            </a:r>
            <a:endParaRPr lang="en-US" sz="3600" dirty="0">
              <a:latin typeface="Times New Roman" pitchFamily="18" charset="0"/>
              <a:ea typeface="Times New Roman"/>
              <a:cs typeface="Times New Roman" pitchFamily="18" charset="0"/>
            </a:endParaRPr>
          </a:p>
        </p:txBody>
      </p:sp>
      <p:sp>
        <p:nvSpPr>
          <p:cNvPr id="3" name="Content Placeholder 2"/>
          <p:cNvSpPr>
            <a:spLocks noGrp="1"/>
          </p:cNvSpPr>
          <p:nvPr>
            <p:ph idx="1"/>
          </p:nvPr>
        </p:nvSpPr>
        <p:spPr>
          <a:xfrm>
            <a:off x="-324544" y="1052736"/>
            <a:ext cx="9361040" cy="5616624"/>
          </a:xfrm>
        </p:spPr>
        <p:txBody>
          <a:bodyPr>
            <a:normAutofit lnSpcReduction="10000"/>
          </a:bodyPr>
          <a:lstStyle/>
          <a:p>
            <a:pPr marL="914400" indent="-457200" algn="just">
              <a:lnSpc>
                <a:spcPct val="110000"/>
              </a:lnSpc>
              <a:spcAft>
                <a:spcPts val="800"/>
              </a:spcAft>
              <a:buFont typeface="Arial" pitchFamily="34" charset="0"/>
              <a:buChar char="•"/>
            </a:pPr>
            <a:r>
              <a:rPr lang="en-US" sz="2200" dirty="0">
                <a:latin typeface="Calibri"/>
                <a:ea typeface="Calibri"/>
                <a:cs typeface="Calibri"/>
              </a:rPr>
              <a:t>The family registration organizations of the home affairs sector are comprised of a Department within the Ministry of Home Affairs, provincial Divisions of Home Affairs and </a:t>
            </a:r>
            <a:r>
              <a:rPr lang="en-US" sz="2200" dirty="0" smtClean="0">
                <a:latin typeface="Calibri"/>
                <a:ea typeface="Calibri"/>
                <a:cs typeface="Calibri"/>
              </a:rPr>
              <a:t>District </a:t>
            </a:r>
            <a:r>
              <a:rPr lang="en-US" sz="2200" dirty="0">
                <a:latin typeface="Calibri"/>
                <a:ea typeface="Calibri"/>
                <a:cs typeface="Calibri"/>
              </a:rPr>
              <a:t>Offices of Home Affairs.</a:t>
            </a:r>
            <a:endParaRPr lang="en-US" sz="2200" dirty="0">
              <a:latin typeface="Calibri"/>
              <a:ea typeface="Calibri"/>
              <a:cs typeface="DokChampa"/>
            </a:endParaRPr>
          </a:p>
          <a:p>
            <a:pPr marL="914400" indent="-457200" algn="just">
              <a:lnSpc>
                <a:spcPct val="110000"/>
              </a:lnSpc>
              <a:spcAft>
                <a:spcPts val="800"/>
              </a:spcAft>
              <a:buFont typeface="Arial" pitchFamily="34" charset="0"/>
              <a:buChar char="•"/>
            </a:pPr>
            <a:r>
              <a:rPr lang="en-US" sz="2200" dirty="0" smtClean="0">
                <a:latin typeface="Calibri"/>
                <a:ea typeface="Calibri"/>
                <a:cs typeface="Calibri"/>
              </a:rPr>
              <a:t>The rights </a:t>
            </a:r>
            <a:r>
              <a:rPr lang="en-US" sz="2200" dirty="0">
                <a:latin typeface="Calibri"/>
                <a:ea typeface="Calibri"/>
                <a:cs typeface="Calibri"/>
              </a:rPr>
              <a:t>and </a:t>
            </a:r>
            <a:r>
              <a:rPr lang="en-US" sz="2200" dirty="0" smtClean="0">
                <a:latin typeface="Calibri"/>
                <a:ea typeface="Calibri"/>
                <a:cs typeface="Calibri"/>
              </a:rPr>
              <a:t>duties of </a:t>
            </a:r>
            <a:r>
              <a:rPr lang="en-US" sz="2200" dirty="0">
                <a:latin typeface="Calibri"/>
                <a:ea typeface="Calibri"/>
                <a:cs typeface="Calibri"/>
              </a:rPr>
              <a:t>home </a:t>
            </a:r>
            <a:r>
              <a:rPr lang="en-US" sz="2200" dirty="0" smtClean="0">
                <a:latin typeface="Calibri"/>
                <a:ea typeface="Calibri"/>
                <a:cs typeface="Calibri"/>
              </a:rPr>
              <a:t>affairs sectors </a:t>
            </a:r>
            <a:r>
              <a:rPr lang="en-US" sz="2200" dirty="0">
                <a:latin typeface="Calibri"/>
                <a:ea typeface="Calibri"/>
                <a:cs typeface="Calibri"/>
              </a:rPr>
              <a:t>:</a:t>
            </a:r>
            <a:endParaRPr lang="en-US" sz="2200" dirty="0" smtClean="0">
              <a:latin typeface="Calibri"/>
              <a:ea typeface="Calibri"/>
              <a:cs typeface="Calibri"/>
            </a:endParaRPr>
          </a:p>
          <a:p>
            <a:pPr marL="1257300" lvl="3" indent="-342900" algn="just">
              <a:lnSpc>
                <a:spcPct val="107000"/>
              </a:lnSpc>
              <a:buFont typeface="+mj-lt"/>
              <a:buAutoNum type="arabicPeriod"/>
            </a:pPr>
            <a:r>
              <a:rPr lang="en-US" sz="2200" dirty="0">
                <a:latin typeface="Times New Roman" pitchFamily="18" charset="0"/>
                <a:ea typeface="Calibri"/>
                <a:cs typeface="Times New Roman" pitchFamily="18" charset="0"/>
              </a:rPr>
              <a:t>Registration of </a:t>
            </a:r>
            <a:r>
              <a:rPr lang="en-US" sz="2200" dirty="0" smtClean="0">
                <a:latin typeface="Times New Roman" pitchFamily="18" charset="0"/>
                <a:ea typeface="Calibri"/>
                <a:cs typeface="Times New Roman" pitchFamily="18" charset="0"/>
              </a:rPr>
              <a:t>birth;</a:t>
            </a:r>
            <a:endParaRPr lang="en-US" sz="2200" dirty="0">
              <a:latin typeface="Times New Roman" pitchFamily="18" charset="0"/>
              <a:ea typeface="Calibri"/>
              <a:cs typeface="Times New Roman" pitchFamily="18" charset="0"/>
            </a:endParaRPr>
          </a:p>
          <a:p>
            <a:pPr marL="1257300" lvl="3" indent="-342900" algn="just">
              <a:lnSpc>
                <a:spcPct val="107000"/>
              </a:lnSpc>
              <a:buFont typeface="+mj-lt"/>
              <a:buAutoNum type="arabicPeriod"/>
            </a:pPr>
            <a:r>
              <a:rPr lang="en-US" sz="2200" dirty="0" smtClean="0">
                <a:latin typeface="Times New Roman" pitchFamily="18" charset="0"/>
                <a:ea typeface="Calibri"/>
                <a:cs typeface="Times New Roman" pitchFamily="18" charset="0"/>
              </a:rPr>
              <a:t>Registration </a:t>
            </a:r>
            <a:r>
              <a:rPr lang="en-US" sz="2200" dirty="0">
                <a:latin typeface="Times New Roman" pitchFamily="18" charset="0"/>
                <a:ea typeface="Calibri"/>
                <a:cs typeface="Times New Roman" pitchFamily="18" charset="0"/>
              </a:rPr>
              <a:t>of death; death by court </a:t>
            </a:r>
            <a:r>
              <a:rPr lang="en-US" sz="2200" dirty="0" smtClean="0">
                <a:latin typeface="Times New Roman" pitchFamily="18" charset="0"/>
                <a:ea typeface="Calibri"/>
                <a:cs typeface="Times New Roman" pitchFamily="18" charset="0"/>
              </a:rPr>
              <a:t>decision;</a:t>
            </a:r>
            <a:endParaRPr lang="en-US" sz="2200" dirty="0">
              <a:latin typeface="Times New Roman" pitchFamily="18" charset="0"/>
              <a:ea typeface="Calibri"/>
              <a:cs typeface="Times New Roman" pitchFamily="18" charset="0"/>
            </a:endParaRPr>
          </a:p>
          <a:p>
            <a:pPr marL="1257300" lvl="3" indent="-342900" algn="just">
              <a:lnSpc>
                <a:spcPct val="107000"/>
              </a:lnSpc>
              <a:buFont typeface="+mj-lt"/>
              <a:buAutoNum type="arabicPeriod"/>
            </a:pPr>
            <a:r>
              <a:rPr lang="en-US" sz="2200" dirty="0" smtClean="0">
                <a:latin typeface="Times New Roman" pitchFamily="18" charset="0"/>
                <a:ea typeface="Calibri"/>
                <a:cs typeface="Times New Roman" pitchFamily="18" charset="0"/>
              </a:rPr>
              <a:t>Registration </a:t>
            </a:r>
            <a:r>
              <a:rPr lang="en-US" sz="2200" dirty="0">
                <a:latin typeface="Times New Roman" pitchFamily="18" charset="0"/>
                <a:ea typeface="Calibri"/>
                <a:cs typeface="Times New Roman" pitchFamily="18" charset="0"/>
              </a:rPr>
              <a:t>of </a:t>
            </a:r>
            <a:r>
              <a:rPr lang="en-US" sz="2200" dirty="0" smtClean="0">
                <a:latin typeface="Times New Roman" pitchFamily="18" charset="0"/>
                <a:ea typeface="Calibri"/>
                <a:cs typeface="Times New Roman" pitchFamily="18" charset="0"/>
              </a:rPr>
              <a:t>marriage;</a:t>
            </a:r>
            <a:endParaRPr lang="en-US" sz="2200" dirty="0">
              <a:latin typeface="Times New Roman" pitchFamily="18" charset="0"/>
              <a:ea typeface="Calibri"/>
              <a:cs typeface="Times New Roman" pitchFamily="18" charset="0"/>
            </a:endParaRPr>
          </a:p>
          <a:p>
            <a:pPr marL="1257300" lvl="3" indent="-342900" algn="just">
              <a:lnSpc>
                <a:spcPct val="107000"/>
              </a:lnSpc>
              <a:buFont typeface="+mj-lt"/>
              <a:buAutoNum type="arabicPeriod"/>
            </a:pPr>
            <a:r>
              <a:rPr lang="en-US" sz="2200" dirty="0" smtClean="0">
                <a:latin typeface="Times New Roman" pitchFamily="18" charset="0"/>
                <a:ea typeface="Calibri"/>
                <a:cs typeface="Times New Roman" pitchFamily="18" charset="0"/>
              </a:rPr>
              <a:t>Registration </a:t>
            </a:r>
            <a:r>
              <a:rPr lang="en-US" sz="2200" dirty="0">
                <a:latin typeface="Times New Roman" pitchFamily="18" charset="0"/>
                <a:ea typeface="Calibri"/>
                <a:cs typeface="Times New Roman" pitchFamily="18" charset="0"/>
              </a:rPr>
              <a:t>of </a:t>
            </a:r>
            <a:r>
              <a:rPr lang="en-US" sz="2200" dirty="0" smtClean="0">
                <a:latin typeface="Times New Roman" pitchFamily="18" charset="0"/>
                <a:ea typeface="Calibri"/>
                <a:cs typeface="Times New Roman" pitchFamily="18" charset="0"/>
              </a:rPr>
              <a:t>divorce;</a:t>
            </a:r>
            <a:endParaRPr lang="en-US" sz="2200" dirty="0">
              <a:latin typeface="Times New Roman" pitchFamily="18" charset="0"/>
              <a:ea typeface="Calibri"/>
              <a:cs typeface="Times New Roman" pitchFamily="18" charset="0"/>
            </a:endParaRPr>
          </a:p>
          <a:p>
            <a:pPr marL="1257300" lvl="3" indent="-342900" algn="just">
              <a:lnSpc>
                <a:spcPct val="107000"/>
              </a:lnSpc>
              <a:buFont typeface="+mj-lt"/>
              <a:buAutoNum type="arabicPeriod"/>
            </a:pPr>
            <a:r>
              <a:rPr lang="en-US" sz="2200" u="sng" dirty="0" smtClean="0">
                <a:latin typeface="Times New Roman" pitchFamily="18" charset="0"/>
                <a:ea typeface="Calibri"/>
                <a:cs typeface="Times New Roman" pitchFamily="18" charset="0"/>
              </a:rPr>
              <a:t>Registration </a:t>
            </a:r>
            <a:r>
              <a:rPr lang="en-US" sz="2200" u="sng" dirty="0">
                <a:latin typeface="Times New Roman" pitchFamily="18" charset="0"/>
                <a:ea typeface="Calibri"/>
                <a:cs typeface="Times New Roman" pitchFamily="18" charset="0"/>
              </a:rPr>
              <a:t>of change in first name or family </a:t>
            </a:r>
            <a:r>
              <a:rPr lang="en-US" sz="2200" u="sng" dirty="0" smtClean="0">
                <a:latin typeface="Times New Roman" pitchFamily="18" charset="0"/>
                <a:ea typeface="Calibri"/>
                <a:cs typeface="Times New Roman" pitchFamily="18" charset="0"/>
              </a:rPr>
              <a:t>name</a:t>
            </a:r>
            <a:r>
              <a:rPr lang="en-US" sz="2200" dirty="0" smtClean="0">
                <a:latin typeface="Times New Roman" pitchFamily="18" charset="0"/>
                <a:ea typeface="Calibri"/>
                <a:cs typeface="Times New Roman" pitchFamily="18" charset="0"/>
              </a:rPr>
              <a:t>;</a:t>
            </a:r>
            <a:endParaRPr lang="en-US" sz="2200" dirty="0">
              <a:latin typeface="Times New Roman" pitchFamily="18" charset="0"/>
              <a:ea typeface="Calibri"/>
              <a:cs typeface="Times New Roman" pitchFamily="18" charset="0"/>
            </a:endParaRPr>
          </a:p>
          <a:p>
            <a:pPr marL="1257300" lvl="3" indent="-342900" algn="just">
              <a:lnSpc>
                <a:spcPct val="107000"/>
              </a:lnSpc>
              <a:buFont typeface="+mj-lt"/>
              <a:buAutoNum type="arabicPeriod"/>
            </a:pPr>
            <a:r>
              <a:rPr lang="en-US" sz="2200" u="sng" dirty="0" smtClean="0">
                <a:latin typeface="Times New Roman" pitchFamily="18" charset="0"/>
                <a:ea typeface="Calibri"/>
                <a:cs typeface="Times New Roman" pitchFamily="18" charset="0"/>
              </a:rPr>
              <a:t>Registration </a:t>
            </a:r>
            <a:r>
              <a:rPr lang="en-US" sz="2200" u="sng" dirty="0">
                <a:latin typeface="Times New Roman" pitchFamily="18" charset="0"/>
                <a:ea typeface="Calibri"/>
                <a:cs typeface="Times New Roman" pitchFamily="18" charset="0"/>
              </a:rPr>
              <a:t>of change in </a:t>
            </a:r>
            <a:r>
              <a:rPr lang="en-US" sz="2200" u="sng" dirty="0" smtClean="0">
                <a:latin typeface="Times New Roman" pitchFamily="18" charset="0"/>
                <a:ea typeface="Calibri"/>
                <a:cs typeface="Times New Roman" pitchFamily="18" charset="0"/>
              </a:rPr>
              <a:t>nationality</a:t>
            </a:r>
            <a:r>
              <a:rPr lang="en-US" sz="2200" dirty="0" smtClean="0">
                <a:latin typeface="Times New Roman" pitchFamily="18" charset="0"/>
                <a:ea typeface="Calibri"/>
                <a:cs typeface="Times New Roman" pitchFamily="18" charset="0"/>
              </a:rPr>
              <a:t>;</a:t>
            </a:r>
            <a:endParaRPr lang="en-US" sz="2200" dirty="0">
              <a:latin typeface="Times New Roman" pitchFamily="18" charset="0"/>
              <a:ea typeface="Calibri"/>
              <a:cs typeface="Times New Roman" pitchFamily="18" charset="0"/>
            </a:endParaRPr>
          </a:p>
          <a:p>
            <a:pPr marL="1257300" lvl="3" indent="-342900" algn="just">
              <a:lnSpc>
                <a:spcPct val="107000"/>
              </a:lnSpc>
              <a:buFont typeface="+mj-lt"/>
              <a:buAutoNum type="arabicPeriod"/>
            </a:pPr>
            <a:r>
              <a:rPr lang="en-US" sz="2200" dirty="0" smtClean="0">
                <a:latin typeface="Times New Roman" pitchFamily="18" charset="0"/>
                <a:ea typeface="Calibri"/>
                <a:cs typeface="Times New Roman" pitchFamily="18" charset="0"/>
              </a:rPr>
              <a:t>Registration </a:t>
            </a:r>
            <a:r>
              <a:rPr lang="en-US" sz="2200" dirty="0">
                <a:latin typeface="Times New Roman" pitchFamily="18" charset="0"/>
                <a:ea typeface="Calibri"/>
                <a:cs typeface="Times New Roman" pitchFamily="18" charset="0"/>
              </a:rPr>
              <a:t>of migration</a:t>
            </a:r>
            <a:r>
              <a:rPr lang="en-US" sz="2200" dirty="0" smtClean="0">
                <a:latin typeface="Times New Roman" pitchFamily="18" charset="0"/>
                <a:ea typeface="Calibri"/>
                <a:cs typeface="Times New Roman" pitchFamily="18" charset="0"/>
              </a:rPr>
              <a:t>;</a:t>
            </a:r>
          </a:p>
          <a:p>
            <a:pPr marL="1257300" lvl="3" indent="-342900" algn="just">
              <a:lnSpc>
                <a:spcPct val="107000"/>
              </a:lnSpc>
              <a:buFont typeface="+mj-lt"/>
              <a:buAutoNum type="arabicPeriod"/>
            </a:pPr>
            <a:r>
              <a:rPr lang="en-US" sz="2200" dirty="0" smtClean="0">
                <a:latin typeface="Times New Roman" pitchFamily="18" charset="0"/>
                <a:ea typeface="Calibri"/>
                <a:cs typeface="Times New Roman" pitchFamily="18" charset="0"/>
              </a:rPr>
              <a:t>Summarize of Vital statistics.</a:t>
            </a:r>
          </a:p>
          <a:p>
            <a:pPr marL="1257300" lvl="3" indent="-342900" algn="just">
              <a:lnSpc>
                <a:spcPct val="107000"/>
              </a:lnSpc>
              <a:buFont typeface="+mj-lt"/>
              <a:buAutoNum type="arabicPeriod"/>
            </a:pPr>
            <a:r>
              <a:rPr lang="en-US" sz="2200" dirty="0" err="1" smtClean="0">
                <a:latin typeface="Times New Roman" pitchFamily="18" charset="0"/>
                <a:ea typeface="Calibri"/>
                <a:cs typeface="Times New Roman" pitchFamily="18" charset="0"/>
              </a:rPr>
              <a:t>etc</a:t>
            </a:r>
            <a:r>
              <a:rPr lang="en-US" sz="2200" dirty="0" smtClean="0">
                <a:latin typeface="Times New Roman" pitchFamily="18" charset="0"/>
                <a:ea typeface="Calibri"/>
                <a:cs typeface="Times New Roman" pitchFamily="18" charset="0"/>
              </a:rPr>
              <a:t>; </a:t>
            </a:r>
            <a:endParaRPr lang="en-US" sz="2200" dirty="0">
              <a:latin typeface="Times New Roman" pitchFamily="18" charset="0"/>
              <a:ea typeface="Calibri"/>
              <a:cs typeface="Times New Roman" pitchFamily="18" charset="0"/>
            </a:endParaRPr>
          </a:p>
          <a:p>
            <a:pPr marL="914400" indent="-457200" algn="just">
              <a:lnSpc>
                <a:spcPct val="110000"/>
              </a:lnSpc>
              <a:spcAft>
                <a:spcPts val="800"/>
              </a:spcAft>
              <a:buFont typeface="Arial" pitchFamily="34" charset="0"/>
              <a:buChar char="•"/>
            </a:pPr>
            <a:endParaRPr lang="en-US" sz="3200" dirty="0">
              <a:latin typeface="Calibri"/>
              <a:ea typeface="Calibri"/>
              <a:cs typeface="DokChampa"/>
            </a:endParaRPr>
          </a:p>
          <a:p>
            <a:pPr marL="914400" indent="-457200" algn="just">
              <a:spcAft>
                <a:spcPts val="0"/>
              </a:spcAft>
              <a:buFont typeface="Courier New" pitchFamily="49" charset="0"/>
              <a:buChar char="o"/>
            </a:pPr>
            <a:endParaRPr lang="en-US" sz="3200" dirty="0">
              <a:effectLst/>
              <a:latin typeface="Saysettha Lao"/>
              <a:ea typeface="Times New Roman"/>
              <a:cs typeface="Angsana New"/>
            </a:endParaRPr>
          </a:p>
        </p:txBody>
      </p:sp>
    </p:spTree>
    <p:extLst>
      <p:ext uri="{BB962C8B-B14F-4D97-AF65-F5344CB8AC3E}">
        <p14:creationId xmlns:p14="http://schemas.microsoft.com/office/powerpoint/2010/main" val="795157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747"/>
            <a:ext cx="8229600" cy="936104"/>
          </a:xfrm>
        </p:spPr>
        <p:txBody>
          <a:bodyPr>
            <a:normAutofit/>
          </a:bodyPr>
          <a:lstStyle/>
          <a:p>
            <a:pPr marL="457200" algn="ctr">
              <a:spcAft>
                <a:spcPts val="0"/>
              </a:spcAft>
            </a:pPr>
            <a:r>
              <a:rPr lang="en-US" sz="3200" b="1" dirty="0">
                <a:latin typeface="Times New Roman" pitchFamily="18" charset="0"/>
                <a:ea typeface="Calibri"/>
                <a:cs typeface="Times New Roman" pitchFamily="18" charset="0"/>
              </a:rPr>
              <a:t>Family Registration </a:t>
            </a:r>
            <a:r>
              <a:rPr lang="en-US" sz="3200" b="1" dirty="0" smtClean="0">
                <a:latin typeface="Times New Roman" pitchFamily="18" charset="0"/>
                <a:ea typeface="Calibri"/>
                <a:cs typeface="Times New Roman" pitchFamily="18" charset="0"/>
              </a:rPr>
              <a:t>Organizations (3)</a:t>
            </a:r>
            <a:endParaRPr lang="en-US" sz="3600" dirty="0">
              <a:latin typeface="Times New Roman" pitchFamily="18" charset="0"/>
              <a:ea typeface="Times New Roman"/>
              <a:cs typeface="Times New Roman" pitchFamily="18" charset="0"/>
            </a:endParaRPr>
          </a:p>
        </p:txBody>
      </p:sp>
      <p:sp>
        <p:nvSpPr>
          <p:cNvPr id="3" name="Content Placeholder 2"/>
          <p:cNvSpPr>
            <a:spLocks noGrp="1"/>
          </p:cNvSpPr>
          <p:nvPr>
            <p:ph idx="1"/>
          </p:nvPr>
        </p:nvSpPr>
        <p:spPr>
          <a:xfrm>
            <a:off x="-324544" y="1052736"/>
            <a:ext cx="9361040" cy="5616624"/>
          </a:xfrm>
        </p:spPr>
        <p:txBody>
          <a:bodyPr>
            <a:normAutofit fontScale="92500" lnSpcReduction="10000"/>
          </a:bodyPr>
          <a:lstStyle/>
          <a:p>
            <a:pPr marL="457200" indent="0" algn="just">
              <a:lnSpc>
                <a:spcPct val="107000"/>
              </a:lnSpc>
              <a:spcAft>
                <a:spcPts val="800"/>
              </a:spcAft>
              <a:buNone/>
            </a:pPr>
            <a:r>
              <a:rPr lang="en-US" sz="2800" dirty="0">
                <a:latin typeface="Times New Roman" pitchFamily="18" charset="0"/>
                <a:ea typeface="Calibri"/>
                <a:cs typeface="Times New Roman" pitchFamily="18" charset="0"/>
              </a:rPr>
              <a:t>The family registration organizations of the public security sector are comprised of a Department within the Ministry of Public Security, P</a:t>
            </a:r>
            <a:r>
              <a:rPr lang="en-US" sz="2800" dirty="0" smtClean="0">
                <a:latin typeface="Times New Roman" pitchFamily="18" charset="0"/>
                <a:ea typeface="Calibri"/>
                <a:cs typeface="Times New Roman" pitchFamily="18" charset="0"/>
              </a:rPr>
              <a:t>rovincial </a:t>
            </a:r>
            <a:r>
              <a:rPr lang="en-US" sz="2800" dirty="0">
                <a:latin typeface="Times New Roman" pitchFamily="18" charset="0"/>
                <a:ea typeface="Calibri"/>
                <a:cs typeface="Times New Roman" pitchFamily="18" charset="0"/>
              </a:rPr>
              <a:t>Headquarters of Public Security, </a:t>
            </a:r>
            <a:r>
              <a:rPr lang="en-US" sz="2800" u="sng" dirty="0" smtClean="0">
                <a:latin typeface="Times New Roman" pitchFamily="18" charset="0"/>
                <a:ea typeface="Calibri"/>
                <a:cs typeface="Times New Roman" pitchFamily="18" charset="0"/>
              </a:rPr>
              <a:t>District </a:t>
            </a:r>
            <a:r>
              <a:rPr lang="en-US" sz="2800" dirty="0">
                <a:latin typeface="Times New Roman" pitchFamily="18" charset="0"/>
                <a:ea typeface="Calibri"/>
                <a:cs typeface="Times New Roman" pitchFamily="18" charset="0"/>
              </a:rPr>
              <a:t>Headquarters of Public </a:t>
            </a:r>
            <a:r>
              <a:rPr lang="en-US" sz="2800" dirty="0" smtClean="0">
                <a:latin typeface="Times New Roman" pitchFamily="18" charset="0"/>
                <a:ea typeface="Calibri"/>
                <a:cs typeface="Times New Roman" pitchFamily="18" charset="0"/>
              </a:rPr>
              <a:t>Security.</a:t>
            </a:r>
          </a:p>
          <a:p>
            <a:pPr marL="800100" indent="-342900" algn="just">
              <a:lnSpc>
                <a:spcPct val="110000"/>
              </a:lnSpc>
              <a:spcAft>
                <a:spcPts val="800"/>
              </a:spcAft>
            </a:pPr>
            <a:r>
              <a:rPr lang="en-US" sz="2800" u="sng" dirty="0" smtClean="0">
                <a:latin typeface="Times New Roman" pitchFamily="18" charset="0"/>
                <a:ea typeface="Calibri"/>
                <a:cs typeface="Times New Roman" pitchFamily="18" charset="0"/>
              </a:rPr>
              <a:t>The </a:t>
            </a:r>
            <a:r>
              <a:rPr lang="en-US" sz="2800" u="sng" dirty="0">
                <a:latin typeface="Times New Roman" pitchFamily="18" charset="0"/>
                <a:ea typeface="Calibri"/>
                <a:cs typeface="Times New Roman" pitchFamily="18" charset="0"/>
              </a:rPr>
              <a:t>sectors of </a:t>
            </a:r>
            <a:r>
              <a:rPr lang="en-US" sz="2800" dirty="0">
                <a:latin typeface="Times New Roman" pitchFamily="18" charset="0"/>
                <a:ea typeface="Calibri"/>
                <a:cs typeface="Times New Roman" pitchFamily="18" charset="0"/>
              </a:rPr>
              <a:t>public security </a:t>
            </a:r>
            <a:r>
              <a:rPr lang="en-US" sz="2800" dirty="0" smtClean="0">
                <a:latin typeface="Times New Roman" pitchFamily="18" charset="0"/>
                <a:ea typeface="Calibri"/>
                <a:cs typeface="Times New Roman" pitchFamily="18" charset="0"/>
              </a:rPr>
              <a:t>have </a:t>
            </a:r>
            <a:r>
              <a:rPr lang="en-US" sz="2800" dirty="0">
                <a:latin typeface="Times New Roman" pitchFamily="18" charset="0"/>
                <a:ea typeface="Calibri"/>
                <a:cs typeface="Times New Roman" pitchFamily="18" charset="0"/>
              </a:rPr>
              <a:t>the following rights and </a:t>
            </a:r>
            <a:r>
              <a:rPr lang="en-US" sz="2800" dirty="0" smtClean="0">
                <a:latin typeface="Times New Roman" pitchFamily="18" charset="0"/>
                <a:ea typeface="Calibri"/>
                <a:cs typeface="Times New Roman" pitchFamily="18" charset="0"/>
              </a:rPr>
              <a:t>duties:</a:t>
            </a:r>
          </a:p>
          <a:p>
            <a:pPr marL="1337310" lvl="1" indent="-514350" algn="just">
              <a:lnSpc>
                <a:spcPct val="110000"/>
              </a:lnSpc>
              <a:spcAft>
                <a:spcPts val="800"/>
              </a:spcAft>
              <a:buFont typeface="+mj-lt"/>
              <a:buAutoNum type="arabicPeriod"/>
            </a:pPr>
            <a:r>
              <a:rPr lang="en-US" sz="2800" dirty="0" smtClean="0">
                <a:latin typeface="Times New Roman" pitchFamily="18" charset="0"/>
                <a:ea typeface="Calibri"/>
                <a:cs typeface="Times New Roman" pitchFamily="18" charset="0"/>
              </a:rPr>
              <a:t>Registration </a:t>
            </a:r>
            <a:r>
              <a:rPr lang="en-US" sz="2800" dirty="0">
                <a:latin typeface="Times New Roman" pitchFamily="18" charset="0"/>
                <a:ea typeface="Calibri"/>
                <a:cs typeface="Times New Roman" pitchFamily="18" charset="0"/>
              </a:rPr>
              <a:t>of family registration </a:t>
            </a:r>
            <a:r>
              <a:rPr lang="en-US" sz="2800" dirty="0" smtClean="0">
                <a:latin typeface="Times New Roman" pitchFamily="18" charset="0"/>
                <a:ea typeface="Calibri"/>
                <a:cs typeface="Times New Roman" pitchFamily="18" charset="0"/>
              </a:rPr>
              <a:t>books;</a:t>
            </a:r>
          </a:p>
          <a:p>
            <a:pPr marL="1337310" lvl="1" indent="-514350" algn="just">
              <a:lnSpc>
                <a:spcPct val="110000"/>
              </a:lnSpc>
              <a:spcAft>
                <a:spcPts val="800"/>
              </a:spcAft>
              <a:buFont typeface="+mj-lt"/>
              <a:buAutoNum type="arabicPeriod"/>
            </a:pPr>
            <a:r>
              <a:rPr lang="en-US" sz="2800" dirty="0" smtClean="0">
                <a:latin typeface="Times New Roman" pitchFamily="18" charset="0"/>
                <a:ea typeface="Calibri"/>
                <a:cs typeface="Times New Roman" pitchFamily="18" charset="0"/>
              </a:rPr>
              <a:t>Issuance </a:t>
            </a:r>
            <a:r>
              <a:rPr lang="en-US" sz="2800" dirty="0">
                <a:latin typeface="Times New Roman" pitchFamily="18" charset="0"/>
                <a:ea typeface="Calibri"/>
                <a:cs typeface="Times New Roman" pitchFamily="18" charset="0"/>
              </a:rPr>
              <a:t>of identity </a:t>
            </a:r>
            <a:r>
              <a:rPr lang="en-US" sz="2800" dirty="0" smtClean="0">
                <a:latin typeface="Times New Roman" pitchFamily="18" charset="0"/>
                <a:ea typeface="Calibri"/>
                <a:cs typeface="Times New Roman" pitchFamily="18" charset="0"/>
              </a:rPr>
              <a:t>cards;</a:t>
            </a:r>
          </a:p>
          <a:p>
            <a:pPr marL="1337310" lvl="1" indent="-514350" algn="just">
              <a:lnSpc>
                <a:spcPct val="110000"/>
              </a:lnSpc>
              <a:spcAft>
                <a:spcPts val="800"/>
              </a:spcAft>
              <a:buFont typeface="+mj-lt"/>
              <a:buAutoNum type="arabicPeriod"/>
            </a:pPr>
            <a:r>
              <a:rPr lang="en-US" sz="2800" dirty="0" smtClean="0">
                <a:latin typeface="Times New Roman" pitchFamily="18" charset="0"/>
                <a:ea typeface="Calibri"/>
                <a:cs typeface="Times New Roman" pitchFamily="18" charset="0"/>
              </a:rPr>
              <a:t>Investigation </a:t>
            </a:r>
            <a:r>
              <a:rPr lang="en-US" sz="2800" dirty="0">
                <a:latin typeface="Times New Roman" pitchFamily="18" charset="0"/>
                <a:ea typeface="Calibri"/>
                <a:cs typeface="Times New Roman" pitchFamily="18" charset="0"/>
              </a:rPr>
              <a:t>of the requests for citizen </a:t>
            </a:r>
            <a:r>
              <a:rPr lang="en-US" sz="2800" dirty="0" smtClean="0">
                <a:latin typeface="Times New Roman" pitchFamily="18" charset="0"/>
                <a:ea typeface="Calibri"/>
                <a:cs typeface="Times New Roman" pitchFamily="18" charset="0"/>
              </a:rPr>
              <a:t>migration;</a:t>
            </a:r>
          </a:p>
          <a:p>
            <a:pPr marL="1337310" lvl="1" indent="-514350" algn="just">
              <a:lnSpc>
                <a:spcPct val="110000"/>
              </a:lnSpc>
              <a:spcAft>
                <a:spcPts val="800"/>
              </a:spcAft>
              <a:buFont typeface="+mj-lt"/>
              <a:buAutoNum type="arabicPeriod"/>
            </a:pPr>
            <a:r>
              <a:rPr lang="en-US" sz="2800" dirty="0" smtClean="0">
                <a:latin typeface="Times New Roman" pitchFamily="18" charset="0"/>
                <a:ea typeface="Calibri"/>
                <a:cs typeface="Times New Roman" pitchFamily="18" charset="0"/>
              </a:rPr>
              <a:t>Registration </a:t>
            </a:r>
            <a:r>
              <a:rPr lang="en-US" sz="2800" dirty="0">
                <a:latin typeface="Times New Roman" pitchFamily="18" charset="0"/>
                <a:ea typeface="Calibri"/>
                <a:cs typeface="Times New Roman" pitchFamily="18" charset="0"/>
              </a:rPr>
              <a:t>of temporary </a:t>
            </a:r>
            <a:r>
              <a:rPr lang="en-US" sz="2800" dirty="0" smtClean="0">
                <a:latin typeface="Times New Roman" pitchFamily="18" charset="0"/>
                <a:ea typeface="Calibri"/>
                <a:cs typeface="Times New Roman" pitchFamily="18" charset="0"/>
              </a:rPr>
              <a:t>residence;</a:t>
            </a:r>
          </a:p>
          <a:p>
            <a:pPr marL="1337310" lvl="1" indent="-514350" algn="just">
              <a:lnSpc>
                <a:spcPct val="110000"/>
              </a:lnSpc>
              <a:spcAft>
                <a:spcPts val="800"/>
              </a:spcAft>
              <a:buFont typeface="+mj-lt"/>
              <a:buAutoNum type="arabicPeriod"/>
            </a:pPr>
            <a:r>
              <a:rPr lang="en-US" sz="2800" dirty="0" err="1" smtClean="0">
                <a:latin typeface="Times New Roman" pitchFamily="18" charset="0"/>
                <a:ea typeface="Calibri"/>
                <a:cs typeface="Times New Roman" pitchFamily="18" charset="0"/>
              </a:rPr>
              <a:t>etc</a:t>
            </a:r>
            <a:r>
              <a:rPr lang="en-US" sz="2800" dirty="0" smtClean="0">
                <a:latin typeface="Times New Roman" pitchFamily="18" charset="0"/>
                <a:ea typeface="Calibri"/>
                <a:cs typeface="Times New Roman" pitchFamily="18" charset="0"/>
              </a:rPr>
              <a:t>; </a:t>
            </a:r>
            <a:endParaRPr lang="en-US" sz="2800" dirty="0">
              <a:latin typeface="Times New Roman" pitchFamily="18" charset="0"/>
              <a:ea typeface="Calibri"/>
              <a:cs typeface="Times New Roman" pitchFamily="18" charset="0"/>
            </a:endParaRPr>
          </a:p>
          <a:p>
            <a:pPr marL="914400" indent="-457200" algn="just">
              <a:lnSpc>
                <a:spcPct val="110000"/>
              </a:lnSpc>
              <a:spcAft>
                <a:spcPts val="800"/>
              </a:spcAft>
              <a:buFont typeface="Arial" pitchFamily="34" charset="0"/>
              <a:buChar char="•"/>
            </a:pPr>
            <a:endParaRPr lang="en-US" sz="3200" dirty="0">
              <a:latin typeface="Calibri"/>
              <a:ea typeface="Calibri"/>
              <a:cs typeface="DokChampa"/>
            </a:endParaRPr>
          </a:p>
          <a:p>
            <a:pPr marL="914400" indent="-457200" algn="just">
              <a:spcAft>
                <a:spcPts val="0"/>
              </a:spcAft>
              <a:buFont typeface="Courier New" pitchFamily="49" charset="0"/>
              <a:buChar char="o"/>
            </a:pPr>
            <a:endParaRPr lang="en-US" sz="3200" dirty="0">
              <a:effectLst/>
              <a:latin typeface="Saysettha Lao"/>
              <a:ea typeface="Times New Roman"/>
              <a:cs typeface="Angsana New"/>
            </a:endParaRPr>
          </a:p>
        </p:txBody>
      </p:sp>
    </p:spTree>
    <p:extLst>
      <p:ext uri="{BB962C8B-B14F-4D97-AF65-F5344CB8AC3E}">
        <p14:creationId xmlns:p14="http://schemas.microsoft.com/office/powerpoint/2010/main" val="3034734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747"/>
            <a:ext cx="8229600" cy="936104"/>
          </a:xfrm>
        </p:spPr>
        <p:txBody>
          <a:bodyPr>
            <a:normAutofit/>
          </a:bodyPr>
          <a:lstStyle/>
          <a:p>
            <a:pPr marL="457200" algn="ctr">
              <a:spcAft>
                <a:spcPts val="0"/>
              </a:spcAft>
            </a:pPr>
            <a:r>
              <a:rPr lang="en-US" sz="3200" b="1" dirty="0">
                <a:latin typeface="Times New Roman" pitchFamily="18" charset="0"/>
                <a:ea typeface="Calibri"/>
                <a:cs typeface="Times New Roman" pitchFamily="18" charset="0"/>
              </a:rPr>
              <a:t>Family Registration </a:t>
            </a:r>
            <a:r>
              <a:rPr lang="en-US" sz="3200" b="1" dirty="0" smtClean="0">
                <a:latin typeface="Times New Roman" pitchFamily="18" charset="0"/>
                <a:ea typeface="Calibri"/>
                <a:cs typeface="Times New Roman" pitchFamily="18" charset="0"/>
              </a:rPr>
              <a:t>Organizations (4)</a:t>
            </a:r>
            <a:endParaRPr lang="en-US" sz="3600" dirty="0">
              <a:latin typeface="Times New Roman" pitchFamily="18" charset="0"/>
              <a:ea typeface="Times New Roman"/>
              <a:cs typeface="Times New Roman" pitchFamily="18" charset="0"/>
            </a:endParaRPr>
          </a:p>
        </p:txBody>
      </p:sp>
      <p:sp>
        <p:nvSpPr>
          <p:cNvPr id="3" name="Content Placeholder 2"/>
          <p:cNvSpPr>
            <a:spLocks noGrp="1"/>
          </p:cNvSpPr>
          <p:nvPr>
            <p:ph idx="1"/>
          </p:nvPr>
        </p:nvSpPr>
        <p:spPr>
          <a:xfrm>
            <a:off x="-324544" y="1052736"/>
            <a:ext cx="9361040" cy="5616624"/>
          </a:xfrm>
        </p:spPr>
        <p:txBody>
          <a:bodyPr>
            <a:normAutofit fontScale="85000" lnSpcReduction="10000"/>
          </a:bodyPr>
          <a:lstStyle/>
          <a:p>
            <a:pPr marL="457200" indent="0" algn="just">
              <a:lnSpc>
                <a:spcPct val="107000"/>
              </a:lnSpc>
              <a:spcAft>
                <a:spcPts val="800"/>
              </a:spcAft>
              <a:buNone/>
            </a:pPr>
            <a:r>
              <a:rPr lang="en-US" sz="2800" dirty="0">
                <a:latin typeface="Calibri"/>
                <a:ea typeface="Calibri"/>
                <a:cs typeface="Calibri"/>
              </a:rPr>
              <a:t>The family registration organizations of justice sector are comprised of a Department within the Ministry of Justice, </a:t>
            </a:r>
            <a:r>
              <a:rPr lang="en-US" sz="2800" u="sng" dirty="0">
                <a:latin typeface="Calibri"/>
                <a:ea typeface="Calibri"/>
                <a:cs typeface="Calibri"/>
              </a:rPr>
              <a:t>provincial</a:t>
            </a:r>
            <a:r>
              <a:rPr lang="en-US" sz="2800" dirty="0">
                <a:latin typeface="Calibri"/>
                <a:ea typeface="Calibri"/>
                <a:cs typeface="Calibri"/>
              </a:rPr>
              <a:t> Divisions of Justice and </a:t>
            </a:r>
            <a:r>
              <a:rPr lang="en-US" sz="2800" u="sng" dirty="0" smtClean="0">
                <a:latin typeface="Calibri"/>
                <a:ea typeface="Calibri"/>
                <a:cs typeface="Calibri"/>
              </a:rPr>
              <a:t>District </a:t>
            </a:r>
            <a:r>
              <a:rPr lang="en-US" sz="2800" dirty="0">
                <a:latin typeface="Calibri"/>
                <a:ea typeface="Calibri"/>
                <a:cs typeface="Calibri"/>
              </a:rPr>
              <a:t>Offices of Justice.</a:t>
            </a:r>
            <a:endParaRPr lang="en-US" sz="2800" dirty="0">
              <a:latin typeface="Calibri"/>
              <a:ea typeface="Calibri"/>
              <a:cs typeface="DokChampa"/>
            </a:endParaRPr>
          </a:p>
          <a:p>
            <a:pPr marL="800100" indent="-342900" algn="just">
              <a:lnSpc>
                <a:spcPct val="110000"/>
              </a:lnSpc>
              <a:spcAft>
                <a:spcPts val="800"/>
              </a:spcAft>
            </a:pPr>
            <a:r>
              <a:rPr lang="en-US" sz="2800" dirty="0" smtClean="0">
                <a:latin typeface="Times New Roman" pitchFamily="18" charset="0"/>
                <a:ea typeface="Calibri"/>
                <a:cs typeface="Times New Roman" pitchFamily="18" charset="0"/>
              </a:rPr>
              <a:t>The </a:t>
            </a:r>
            <a:r>
              <a:rPr lang="en-US" sz="2800" dirty="0">
                <a:latin typeface="Times New Roman" pitchFamily="18" charset="0"/>
                <a:ea typeface="Calibri"/>
                <a:cs typeface="Times New Roman" pitchFamily="18" charset="0"/>
              </a:rPr>
              <a:t>sectors of </a:t>
            </a:r>
            <a:r>
              <a:rPr lang="en-US" sz="2800" dirty="0">
                <a:latin typeface="Calibri"/>
                <a:ea typeface="Calibri"/>
                <a:cs typeface="Calibri"/>
              </a:rPr>
              <a:t>justice </a:t>
            </a:r>
            <a:r>
              <a:rPr lang="en-US" sz="2800" dirty="0" smtClean="0">
                <a:latin typeface="Times New Roman" pitchFamily="18" charset="0"/>
                <a:ea typeface="Calibri"/>
                <a:cs typeface="Times New Roman" pitchFamily="18" charset="0"/>
              </a:rPr>
              <a:t>have </a:t>
            </a:r>
            <a:r>
              <a:rPr lang="en-US" sz="2800" dirty="0">
                <a:latin typeface="Times New Roman" pitchFamily="18" charset="0"/>
                <a:ea typeface="Calibri"/>
                <a:cs typeface="Times New Roman" pitchFamily="18" charset="0"/>
              </a:rPr>
              <a:t>the following rights and </a:t>
            </a:r>
            <a:r>
              <a:rPr lang="en-US" sz="2800" dirty="0" smtClean="0">
                <a:latin typeface="Times New Roman" pitchFamily="18" charset="0"/>
                <a:ea typeface="Calibri"/>
                <a:cs typeface="Times New Roman" pitchFamily="18" charset="0"/>
              </a:rPr>
              <a:t>duties:</a:t>
            </a:r>
          </a:p>
          <a:p>
            <a:pPr marL="971550" indent="-514350" algn="just">
              <a:lnSpc>
                <a:spcPct val="110000"/>
              </a:lnSpc>
              <a:spcAft>
                <a:spcPts val="800"/>
              </a:spcAft>
              <a:buFont typeface="+mj-lt"/>
              <a:buAutoNum type="arabicPeriod"/>
            </a:pPr>
            <a:r>
              <a:rPr lang="en-US" sz="2800" dirty="0" smtClean="0">
                <a:latin typeface="Calibri"/>
                <a:ea typeface="Calibri"/>
                <a:cs typeface="Calibri"/>
              </a:rPr>
              <a:t>Registration </a:t>
            </a:r>
            <a:r>
              <a:rPr lang="en-US" sz="2800" dirty="0">
                <a:latin typeface="Calibri"/>
                <a:ea typeface="Calibri"/>
                <a:cs typeface="Calibri"/>
              </a:rPr>
              <a:t>of </a:t>
            </a:r>
            <a:r>
              <a:rPr lang="en-US" sz="2800" dirty="0" smtClean="0">
                <a:latin typeface="Calibri"/>
                <a:ea typeface="Calibri"/>
                <a:cs typeface="Calibri"/>
              </a:rPr>
              <a:t>disappearance;</a:t>
            </a:r>
            <a:endParaRPr lang="en-US" sz="2800" dirty="0" smtClean="0">
              <a:latin typeface="Calibri"/>
              <a:ea typeface="Calibri"/>
              <a:cs typeface="DokChampa"/>
            </a:endParaRPr>
          </a:p>
          <a:p>
            <a:pPr marL="971550" indent="-514350" algn="just">
              <a:lnSpc>
                <a:spcPct val="110000"/>
              </a:lnSpc>
              <a:spcAft>
                <a:spcPts val="800"/>
              </a:spcAft>
              <a:buFont typeface="+mj-lt"/>
              <a:buAutoNum type="arabicPeriod"/>
            </a:pPr>
            <a:r>
              <a:rPr lang="en-US" sz="2800" dirty="0" smtClean="0">
                <a:latin typeface="Calibri"/>
                <a:ea typeface="Calibri"/>
                <a:cs typeface="Calibri"/>
              </a:rPr>
              <a:t>Registration </a:t>
            </a:r>
            <a:r>
              <a:rPr lang="en-US" sz="2800" dirty="0">
                <a:latin typeface="Calibri"/>
                <a:ea typeface="Calibri"/>
                <a:cs typeface="Calibri"/>
              </a:rPr>
              <a:t>of child </a:t>
            </a:r>
            <a:r>
              <a:rPr lang="en-US" sz="2800" dirty="0" smtClean="0">
                <a:latin typeface="Calibri"/>
                <a:ea typeface="Calibri"/>
                <a:cs typeface="Calibri"/>
              </a:rPr>
              <a:t>adoption;</a:t>
            </a:r>
            <a:endParaRPr lang="en-US" sz="2800" dirty="0" smtClean="0">
              <a:latin typeface="Calibri"/>
              <a:ea typeface="Calibri"/>
              <a:cs typeface="DokChampa"/>
            </a:endParaRPr>
          </a:p>
          <a:p>
            <a:pPr marL="971550" indent="-514350" algn="just">
              <a:lnSpc>
                <a:spcPct val="110000"/>
              </a:lnSpc>
              <a:spcAft>
                <a:spcPts val="800"/>
              </a:spcAft>
              <a:buFont typeface="+mj-lt"/>
              <a:buAutoNum type="arabicPeriod"/>
            </a:pPr>
            <a:r>
              <a:rPr lang="en-US" sz="2800" dirty="0" smtClean="0">
                <a:latin typeface="Calibri"/>
                <a:ea typeface="Calibri"/>
                <a:cs typeface="Calibri"/>
              </a:rPr>
              <a:t>Registration </a:t>
            </a:r>
            <a:r>
              <a:rPr lang="en-US" sz="2800" dirty="0">
                <a:latin typeface="Calibri"/>
                <a:ea typeface="Calibri"/>
                <a:cs typeface="Calibri"/>
              </a:rPr>
              <a:t>of </a:t>
            </a:r>
            <a:r>
              <a:rPr lang="en-US" sz="2800" dirty="0" smtClean="0">
                <a:latin typeface="Calibri"/>
                <a:ea typeface="Calibri"/>
                <a:cs typeface="Calibri"/>
              </a:rPr>
              <a:t>paternity;</a:t>
            </a:r>
            <a:endParaRPr lang="en-US" sz="2800" dirty="0" smtClean="0">
              <a:latin typeface="Calibri"/>
              <a:ea typeface="Calibri"/>
              <a:cs typeface="DokChampa"/>
            </a:endParaRPr>
          </a:p>
          <a:p>
            <a:pPr marL="971550" indent="-514350" algn="just">
              <a:lnSpc>
                <a:spcPct val="110000"/>
              </a:lnSpc>
              <a:spcAft>
                <a:spcPts val="800"/>
              </a:spcAft>
              <a:buFont typeface="+mj-lt"/>
              <a:buAutoNum type="arabicPeriod"/>
            </a:pPr>
            <a:r>
              <a:rPr lang="en-US" sz="2800" dirty="0" smtClean="0">
                <a:latin typeface="Calibri"/>
                <a:ea typeface="Calibri"/>
                <a:cs typeface="Calibri"/>
              </a:rPr>
              <a:t>Registration </a:t>
            </a:r>
            <a:r>
              <a:rPr lang="en-US" sz="2800" dirty="0">
                <a:latin typeface="Calibri"/>
                <a:ea typeface="Calibri"/>
                <a:cs typeface="Calibri"/>
              </a:rPr>
              <a:t>of appointment of </a:t>
            </a:r>
            <a:r>
              <a:rPr lang="en-US" sz="2800" dirty="0" smtClean="0">
                <a:latin typeface="Calibri"/>
                <a:ea typeface="Calibri"/>
                <a:cs typeface="Calibri"/>
              </a:rPr>
              <a:t>guardian;</a:t>
            </a:r>
            <a:endParaRPr lang="en-US" sz="2800" dirty="0" smtClean="0">
              <a:latin typeface="Calibri"/>
              <a:ea typeface="Calibri"/>
              <a:cs typeface="DokChampa"/>
            </a:endParaRPr>
          </a:p>
          <a:p>
            <a:pPr marL="971550" indent="-514350" algn="just">
              <a:lnSpc>
                <a:spcPct val="110000"/>
              </a:lnSpc>
              <a:spcAft>
                <a:spcPts val="800"/>
              </a:spcAft>
              <a:buFont typeface="+mj-lt"/>
              <a:buAutoNum type="arabicPeriod"/>
            </a:pPr>
            <a:r>
              <a:rPr lang="en-US" sz="2800" dirty="0" smtClean="0">
                <a:latin typeface="Calibri"/>
                <a:ea typeface="Calibri"/>
                <a:cs typeface="Calibri"/>
              </a:rPr>
              <a:t>Notification </a:t>
            </a:r>
            <a:r>
              <a:rPr lang="en-US" sz="2800" dirty="0">
                <a:latin typeface="Calibri"/>
                <a:ea typeface="Calibri"/>
                <a:cs typeface="Calibri"/>
              </a:rPr>
              <a:t>of registration of the disappearance of aliens, foreigners, and  stateless persons to the public security </a:t>
            </a:r>
            <a:r>
              <a:rPr lang="en-US" sz="2800" dirty="0" smtClean="0">
                <a:latin typeface="Calibri"/>
                <a:ea typeface="Calibri"/>
                <a:cs typeface="Calibri"/>
              </a:rPr>
              <a:t>sectors;</a:t>
            </a:r>
            <a:endParaRPr lang="en-US" sz="2800" dirty="0" smtClean="0">
              <a:latin typeface="Calibri"/>
              <a:ea typeface="Calibri"/>
              <a:cs typeface="DokChampa"/>
            </a:endParaRPr>
          </a:p>
          <a:p>
            <a:pPr marL="971550" indent="-514350" algn="just">
              <a:lnSpc>
                <a:spcPct val="110000"/>
              </a:lnSpc>
              <a:spcAft>
                <a:spcPts val="800"/>
              </a:spcAft>
              <a:buFont typeface="+mj-lt"/>
              <a:buAutoNum type="arabicPeriod"/>
            </a:pPr>
            <a:r>
              <a:rPr lang="en-US" sz="2800" dirty="0" err="1" smtClean="0">
                <a:latin typeface="Times New Roman" pitchFamily="18" charset="0"/>
                <a:ea typeface="Calibri"/>
                <a:cs typeface="Times New Roman" pitchFamily="18" charset="0"/>
              </a:rPr>
              <a:t>etc</a:t>
            </a:r>
            <a:r>
              <a:rPr lang="en-US" sz="2800" dirty="0" smtClean="0">
                <a:latin typeface="Times New Roman" pitchFamily="18" charset="0"/>
                <a:ea typeface="Calibri"/>
                <a:cs typeface="Times New Roman" pitchFamily="18" charset="0"/>
              </a:rPr>
              <a:t>; </a:t>
            </a:r>
            <a:endParaRPr lang="en-US" sz="2800" dirty="0">
              <a:latin typeface="Times New Roman" pitchFamily="18" charset="0"/>
              <a:ea typeface="Calibri"/>
              <a:cs typeface="Times New Roman" pitchFamily="18" charset="0"/>
            </a:endParaRPr>
          </a:p>
          <a:p>
            <a:pPr marL="914400" indent="-457200" algn="just">
              <a:lnSpc>
                <a:spcPct val="110000"/>
              </a:lnSpc>
              <a:spcAft>
                <a:spcPts val="800"/>
              </a:spcAft>
              <a:buFont typeface="Arial" pitchFamily="34" charset="0"/>
              <a:buChar char="•"/>
            </a:pPr>
            <a:endParaRPr lang="en-US" sz="3200" dirty="0">
              <a:latin typeface="Calibri"/>
              <a:ea typeface="Calibri"/>
              <a:cs typeface="DokChampa"/>
            </a:endParaRPr>
          </a:p>
          <a:p>
            <a:pPr marL="914400" indent="-457200" algn="just">
              <a:spcAft>
                <a:spcPts val="0"/>
              </a:spcAft>
              <a:buFont typeface="Courier New" pitchFamily="49" charset="0"/>
              <a:buChar char="o"/>
            </a:pPr>
            <a:endParaRPr lang="en-US" sz="3200" dirty="0">
              <a:effectLst/>
              <a:latin typeface="Saysettha Lao"/>
              <a:ea typeface="Times New Roman"/>
              <a:cs typeface="Angsana New"/>
            </a:endParaRPr>
          </a:p>
        </p:txBody>
      </p:sp>
    </p:spTree>
    <p:extLst>
      <p:ext uri="{BB962C8B-B14F-4D97-AF65-F5344CB8AC3E}">
        <p14:creationId xmlns:p14="http://schemas.microsoft.com/office/powerpoint/2010/main" val="3372989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747"/>
            <a:ext cx="8229600" cy="936104"/>
          </a:xfrm>
        </p:spPr>
        <p:txBody>
          <a:bodyPr>
            <a:normAutofit/>
          </a:bodyPr>
          <a:lstStyle/>
          <a:p>
            <a:pPr marL="457200" algn="ctr">
              <a:spcAft>
                <a:spcPts val="0"/>
              </a:spcAft>
            </a:pPr>
            <a:r>
              <a:rPr lang="en-US" sz="3200" b="1" dirty="0">
                <a:latin typeface="Times New Roman" pitchFamily="18" charset="0"/>
                <a:ea typeface="Calibri"/>
                <a:cs typeface="Times New Roman" pitchFamily="18" charset="0"/>
              </a:rPr>
              <a:t>Family Registration </a:t>
            </a:r>
            <a:r>
              <a:rPr lang="en-US" sz="3200" b="1" dirty="0" smtClean="0">
                <a:latin typeface="Times New Roman" pitchFamily="18" charset="0"/>
                <a:ea typeface="Calibri"/>
                <a:cs typeface="Times New Roman" pitchFamily="18" charset="0"/>
              </a:rPr>
              <a:t>Organizations (5)</a:t>
            </a:r>
            <a:endParaRPr lang="en-US" sz="3600" dirty="0">
              <a:latin typeface="Times New Roman" pitchFamily="18" charset="0"/>
              <a:ea typeface="Times New Roman"/>
              <a:cs typeface="Times New Roman" pitchFamily="18" charset="0"/>
            </a:endParaRPr>
          </a:p>
        </p:txBody>
      </p:sp>
      <p:sp>
        <p:nvSpPr>
          <p:cNvPr id="3" name="Content Placeholder 2"/>
          <p:cNvSpPr>
            <a:spLocks noGrp="1"/>
          </p:cNvSpPr>
          <p:nvPr>
            <p:ph idx="1"/>
          </p:nvPr>
        </p:nvSpPr>
        <p:spPr>
          <a:xfrm>
            <a:off x="-324544" y="1052736"/>
            <a:ext cx="9361040" cy="5616624"/>
          </a:xfrm>
        </p:spPr>
        <p:txBody>
          <a:bodyPr>
            <a:normAutofit fontScale="92500" lnSpcReduction="10000"/>
          </a:bodyPr>
          <a:lstStyle/>
          <a:p>
            <a:pPr marL="457200" indent="0" algn="just">
              <a:lnSpc>
                <a:spcPct val="107000"/>
              </a:lnSpc>
              <a:spcAft>
                <a:spcPts val="800"/>
              </a:spcAft>
              <a:buNone/>
            </a:pPr>
            <a:r>
              <a:rPr lang="en-US" sz="2800" dirty="0">
                <a:latin typeface="Calibri"/>
                <a:ea typeface="Calibri"/>
                <a:cs typeface="Calibri"/>
              </a:rPr>
              <a:t>The family registration of the sector of foreign affairs shall be processed with the family registration units of the representation offices of Lao PDR in abroad under the management of the Ministry of Foreign Affairs </a:t>
            </a:r>
            <a:endParaRPr lang="en-US" sz="2800" dirty="0" smtClean="0">
              <a:latin typeface="Calibri"/>
              <a:ea typeface="Calibri"/>
              <a:cs typeface="Calibri"/>
            </a:endParaRPr>
          </a:p>
          <a:p>
            <a:pPr marL="457200" indent="0" algn="just">
              <a:lnSpc>
                <a:spcPct val="107000"/>
              </a:lnSpc>
              <a:spcAft>
                <a:spcPts val="800"/>
              </a:spcAft>
              <a:buNone/>
            </a:pPr>
            <a:r>
              <a:rPr lang="en-US" sz="2800" dirty="0">
                <a:latin typeface="Calibri"/>
                <a:ea typeface="Calibri"/>
                <a:cs typeface="Calibri"/>
              </a:rPr>
              <a:t>The rights and duties of such units are as </a:t>
            </a:r>
            <a:r>
              <a:rPr lang="en-US" sz="2800" dirty="0" smtClean="0">
                <a:latin typeface="Calibri"/>
                <a:ea typeface="Calibri"/>
                <a:cs typeface="Calibri"/>
              </a:rPr>
              <a:t>follows</a:t>
            </a:r>
            <a:r>
              <a:rPr lang="en-US" sz="2800" dirty="0" smtClean="0">
                <a:latin typeface="Times New Roman" pitchFamily="18" charset="0"/>
                <a:ea typeface="Calibri"/>
                <a:cs typeface="Times New Roman" pitchFamily="18" charset="0"/>
              </a:rPr>
              <a:t>:</a:t>
            </a:r>
          </a:p>
          <a:p>
            <a:pPr marL="971550" indent="-514350" algn="just">
              <a:lnSpc>
                <a:spcPct val="110000"/>
              </a:lnSpc>
              <a:spcAft>
                <a:spcPts val="800"/>
              </a:spcAft>
              <a:buFont typeface="+mj-lt"/>
              <a:buAutoNum type="arabicPeriod"/>
            </a:pPr>
            <a:r>
              <a:rPr lang="en-US" sz="2800" dirty="0">
                <a:latin typeface="Calibri"/>
                <a:ea typeface="Calibri"/>
                <a:cs typeface="Calibri"/>
              </a:rPr>
              <a:t>Registration of Lao citizens residing </a:t>
            </a:r>
            <a:r>
              <a:rPr lang="en-US" sz="2800" dirty="0" smtClean="0">
                <a:latin typeface="Calibri"/>
                <a:ea typeface="Calibri"/>
                <a:cs typeface="Calibri"/>
              </a:rPr>
              <a:t>abroad</a:t>
            </a:r>
            <a:r>
              <a:rPr lang="en-US" sz="2800" dirty="0">
                <a:latin typeface="Calibri"/>
                <a:ea typeface="Calibri"/>
                <a:cs typeface="Calibri"/>
              </a:rPr>
              <a:t> as provided for in Article 9 of this Law</a:t>
            </a:r>
            <a:r>
              <a:rPr lang="en-US" sz="2800" dirty="0" smtClean="0">
                <a:latin typeface="Calibri"/>
                <a:ea typeface="Calibri"/>
                <a:cs typeface="Calibri"/>
              </a:rPr>
              <a:t> ( types of Registration), except </a:t>
            </a:r>
            <a:r>
              <a:rPr lang="en-US" sz="2800" dirty="0">
                <a:latin typeface="Calibri"/>
                <a:ea typeface="Calibri"/>
                <a:cs typeface="Calibri"/>
              </a:rPr>
              <a:t>2, 3, 11, 13 and </a:t>
            </a:r>
            <a:r>
              <a:rPr lang="en-US" sz="2800" dirty="0" smtClean="0">
                <a:latin typeface="Calibri"/>
                <a:ea typeface="Calibri"/>
                <a:cs typeface="Calibri"/>
              </a:rPr>
              <a:t>14;</a:t>
            </a:r>
            <a:endParaRPr lang="en-US" sz="2800" dirty="0">
              <a:latin typeface="Calibri"/>
              <a:ea typeface="Calibri"/>
              <a:cs typeface="DokChampa"/>
            </a:endParaRPr>
          </a:p>
          <a:p>
            <a:pPr marL="971550" indent="-514350" algn="just">
              <a:lnSpc>
                <a:spcPct val="110000"/>
              </a:lnSpc>
              <a:spcAft>
                <a:spcPts val="800"/>
              </a:spcAft>
              <a:buFont typeface="+mj-lt"/>
              <a:buAutoNum type="arabicPeriod"/>
            </a:pPr>
            <a:r>
              <a:rPr lang="en-US" sz="2800" dirty="0" smtClean="0">
                <a:latin typeface="Calibri"/>
                <a:ea typeface="Calibri"/>
                <a:cs typeface="Calibri"/>
              </a:rPr>
              <a:t>Notification </a:t>
            </a:r>
            <a:r>
              <a:rPr lang="en-US" sz="2800" dirty="0">
                <a:latin typeface="Calibri"/>
                <a:ea typeface="Calibri"/>
                <a:cs typeface="Calibri"/>
              </a:rPr>
              <a:t>of </a:t>
            </a:r>
            <a:r>
              <a:rPr lang="en-US" sz="2800" dirty="0" smtClean="0">
                <a:latin typeface="Calibri"/>
                <a:ea typeface="Calibri"/>
                <a:cs typeface="Calibri"/>
              </a:rPr>
              <a:t>registration under </a:t>
            </a:r>
            <a:r>
              <a:rPr lang="en-US" sz="2800" dirty="0">
                <a:latin typeface="Calibri"/>
                <a:ea typeface="Calibri"/>
                <a:cs typeface="Calibri"/>
              </a:rPr>
              <a:t>their responsibility to the sector of home affairs and justice sector;</a:t>
            </a:r>
            <a:endParaRPr lang="en-US" sz="2800" dirty="0">
              <a:latin typeface="Calibri"/>
              <a:ea typeface="Calibri"/>
              <a:cs typeface="DokChampa"/>
            </a:endParaRPr>
          </a:p>
          <a:p>
            <a:pPr marL="971550" indent="-514350" algn="just">
              <a:lnSpc>
                <a:spcPct val="110000"/>
              </a:lnSpc>
              <a:spcAft>
                <a:spcPts val="800"/>
              </a:spcAft>
              <a:buFont typeface="+mj-lt"/>
              <a:buAutoNum type="arabicPeriod"/>
            </a:pPr>
            <a:r>
              <a:rPr lang="en-US" sz="2800" dirty="0" smtClean="0">
                <a:latin typeface="Calibri"/>
                <a:ea typeface="Calibri"/>
                <a:cs typeface="Calibri"/>
              </a:rPr>
              <a:t> </a:t>
            </a:r>
            <a:r>
              <a:rPr lang="en-US" sz="2800" dirty="0" err="1" smtClean="0">
                <a:latin typeface="Times New Roman" pitchFamily="18" charset="0"/>
                <a:ea typeface="Calibri"/>
                <a:cs typeface="Times New Roman" pitchFamily="18" charset="0"/>
              </a:rPr>
              <a:t>etc</a:t>
            </a:r>
            <a:r>
              <a:rPr lang="en-US" sz="2800" dirty="0" smtClean="0">
                <a:latin typeface="Times New Roman" pitchFamily="18" charset="0"/>
                <a:ea typeface="Calibri"/>
                <a:cs typeface="Times New Roman" pitchFamily="18" charset="0"/>
              </a:rPr>
              <a:t>; </a:t>
            </a:r>
            <a:endParaRPr lang="en-US" sz="2800" dirty="0">
              <a:latin typeface="Times New Roman" pitchFamily="18" charset="0"/>
              <a:ea typeface="Calibri"/>
              <a:cs typeface="Times New Roman" pitchFamily="18" charset="0"/>
            </a:endParaRPr>
          </a:p>
          <a:p>
            <a:pPr marL="914400" indent="-457200" algn="just">
              <a:lnSpc>
                <a:spcPct val="110000"/>
              </a:lnSpc>
              <a:spcAft>
                <a:spcPts val="800"/>
              </a:spcAft>
              <a:buFont typeface="Arial" pitchFamily="34" charset="0"/>
              <a:buChar char="•"/>
            </a:pPr>
            <a:endParaRPr lang="en-US" sz="3200" dirty="0">
              <a:latin typeface="Calibri"/>
              <a:ea typeface="Calibri"/>
              <a:cs typeface="DokChampa"/>
            </a:endParaRPr>
          </a:p>
          <a:p>
            <a:pPr marL="914400" indent="-457200" algn="just">
              <a:spcAft>
                <a:spcPts val="0"/>
              </a:spcAft>
              <a:buFont typeface="Courier New" pitchFamily="49" charset="0"/>
              <a:buChar char="o"/>
            </a:pPr>
            <a:endParaRPr lang="en-US" sz="3200" dirty="0">
              <a:effectLst/>
              <a:latin typeface="Saysettha Lao"/>
              <a:ea typeface="Times New Roman"/>
              <a:cs typeface="Angsana New"/>
            </a:endParaRPr>
          </a:p>
        </p:txBody>
      </p:sp>
    </p:spTree>
    <p:extLst>
      <p:ext uri="{BB962C8B-B14F-4D97-AF65-F5344CB8AC3E}">
        <p14:creationId xmlns:p14="http://schemas.microsoft.com/office/powerpoint/2010/main" val="1653988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fontScale="90000"/>
          </a:bodyPr>
          <a:lstStyle/>
          <a:p>
            <a:pPr algn="ctr"/>
            <a:r>
              <a:rPr lang="en-US" sz="4000" dirty="0" smtClean="0">
                <a:latin typeface="Times New Roman" pitchFamily="18" charset="0"/>
                <a:cs typeface="Times New Roman" pitchFamily="18" charset="0"/>
              </a:rPr>
              <a:t> Civil Management Information System (1) </a:t>
            </a:r>
            <a:endParaRPr lang="th-TH" sz="4000" dirty="0">
              <a:latin typeface="Times New Roman" pitchFamily="18" charset="0"/>
            </a:endParaRPr>
          </a:p>
        </p:txBody>
      </p:sp>
      <p:sp>
        <p:nvSpPr>
          <p:cNvPr id="3" name="Content Placeholder 2"/>
          <p:cNvSpPr>
            <a:spLocks noGrp="1"/>
          </p:cNvSpPr>
          <p:nvPr>
            <p:ph idx="1"/>
          </p:nvPr>
        </p:nvSpPr>
        <p:spPr>
          <a:xfrm>
            <a:off x="251520" y="1556792"/>
            <a:ext cx="8784976" cy="5112568"/>
          </a:xfrm>
          <a:noFill/>
          <a:ln>
            <a:noFill/>
          </a:ln>
        </p:spPr>
        <p:txBody>
          <a:bodyPr>
            <a:normAutofit/>
          </a:bodyPr>
          <a:lstStyle/>
          <a:p>
            <a:pPr lvl="1" algn="just">
              <a:buFont typeface="Arial" pitchFamily="34" charset="0"/>
              <a:buChar char="•"/>
            </a:pPr>
            <a:r>
              <a:rPr lang="en-GB" dirty="0" smtClean="0"/>
              <a:t>CMIS </a:t>
            </a:r>
            <a:r>
              <a:rPr lang="en-GB" dirty="0"/>
              <a:t>will be an electronic system that will facilitate the management of information of citizens and residents and contribute to the effective and efficient provision of public services.</a:t>
            </a:r>
          </a:p>
          <a:p>
            <a:pPr lvl="1" algn="just">
              <a:buFont typeface="Arial" pitchFamily="34" charset="0"/>
              <a:buChar char="•"/>
            </a:pPr>
            <a:r>
              <a:rPr lang="en-GB" dirty="0"/>
              <a:t> MOHA will be responsible for managing the CMIS which is expected to be interoperable with the administrative (or functional) registers of other sectors. For instance, the CMIS will be interoperable with the database for the family book and national ID card managed by the MPS or with the District Health Information Software (DHIS2) database managed by MOH. </a:t>
            </a:r>
            <a:endParaRPr lang="th-TH" dirty="0"/>
          </a:p>
        </p:txBody>
      </p:sp>
    </p:spTree>
    <p:extLst>
      <p:ext uri="{BB962C8B-B14F-4D97-AF65-F5344CB8AC3E}">
        <p14:creationId xmlns:p14="http://schemas.microsoft.com/office/powerpoint/2010/main" val="2058129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a:bodyPr>
          <a:lstStyle/>
          <a:p>
            <a:pPr algn="ctr"/>
            <a:r>
              <a:rPr lang="en-US" sz="4000" dirty="0" smtClean="0">
                <a:latin typeface="Times New Roman" pitchFamily="18" charset="0"/>
                <a:cs typeface="Times New Roman" pitchFamily="18" charset="0"/>
              </a:rPr>
              <a:t> </a:t>
            </a:r>
            <a:r>
              <a:rPr lang="en-US" sz="3600" dirty="0">
                <a:solidFill>
                  <a:srgbClr val="04617B"/>
                </a:solidFill>
                <a:latin typeface="Times New Roman" pitchFamily="18" charset="0"/>
                <a:cs typeface="Times New Roman" pitchFamily="18" charset="0"/>
              </a:rPr>
              <a:t>Civil Management Information System </a:t>
            </a:r>
            <a:r>
              <a:rPr lang="en-US" sz="3600" dirty="0" smtClean="0">
                <a:solidFill>
                  <a:srgbClr val="04617B"/>
                </a:solidFill>
                <a:latin typeface="Times New Roman" pitchFamily="18" charset="0"/>
                <a:cs typeface="Times New Roman" pitchFamily="18" charset="0"/>
              </a:rPr>
              <a:t>(2)</a:t>
            </a:r>
            <a:endParaRPr lang="th-TH" sz="4000" dirty="0">
              <a:latin typeface="Times New Roman" pitchFamily="18" charset="0"/>
            </a:endParaRPr>
          </a:p>
        </p:txBody>
      </p:sp>
      <p:sp>
        <p:nvSpPr>
          <p:cNvPr id="3" name="Content Placeholder 2"/>
          <p:cNvSpPr>
            <a:spLocks noGrp="1"/>
          </p:cNvSpPr>
          <p:nvPr>
            <p:ph idx="1"/>
          </p:nvPr>
        </p:nvSpPr>
        <p:spPr>
          <a:xfrm>
            <a:off x="251520" y="1556792"/>
            <a:ext cx="8784976" cy="4968552"/>
          </a:xfrm>
          <a:noFill/>
          <a:ln>
            <a:noFill/>
          </a:ln>
        </p:spPr>
        <p:txBody>
          <a:bodyPr>
            <a:normAutofit/>
          </a:bodyPr>
          <a:lstStyle/>
          <a:p>
            <a:pPr marL="546100" lvl="1" algn="just">
              <a:spcBef>
                <a:spcPts val="300"/>
              </a:spcBef>
              <a:spcAft>
                <a:spcPts val="600"/>
              </a:spcAft>
            </a:pPr>
            <a:r>
              <a:rPr lang="en-US" dirty="0" smtClean="0">
                <a:latin typeface="Times New Roman"/>
                <a:ea typeface="Batang"/>
              </a:rPr>
              <a:t>The </a:t>
            </a:r>
            <a:r>
              <a:rPr lang="en-US" dirty="0">
                <a:latin typeface="Times New Roman"/>
                <a:ea typeface="Batang"/>
              </a:rPr>
              <a:t>CMIS system comprises a Citizen Portal, Population Registration System and Data sharing. Citizen Portal is to provide services for citizen </a:t>
            </a:r>
            <a:r>
              <a:rPr lang="en-US" dirty="0" smtClean="0">
                <a:latin typeface="Times New Roman"/>
                <a:ea typeface="Batang"/>
              </a:rPr>
              <a:t>complaints.</a:t>
            </a:r>
          </a:p>
          <a:p>
            <a:pPr marL="546100" lvl="1" algn="just">
              <a:spcBef>
                <a:spcPts val="300"/>
              </a:spcBef>
              <a:spcAft>
                <a:spcPts val="600"/>
              </a:spcAft>
            </a:pPr>
            <a:r>
              <a:rPr lang="en-US" i="1" kern="100" dirty="0" smtClean="0">
                <a:latin typeface="Times New Roman"/>
                <a:ea typeface="Gulim"/>
                <a:cs typeface="Times New Roman"/>
              </a:rPr>
              <a:t>CMIS </a:t>
            </a:r>
            <a:r>
              <a:rPr lang="en-US" i="1" kern="100" dirty="0">
                <a:latin typeface="Times New Roman"/>
                <a:ea typeface="Gulim"/>
                <a:cs typeface="Times New Roman"/>
              </a:rPr>
              <a:t>Core Application (population registration system) </a:t>
            </a:r>
            <a:r>
              <a:rPr lang="en-US" dirty="0" smtClean="0">
                <a:latin typeface="Times New Roman"/>
                <a:ea typeface="Batang"/>
              </a:rPr>
              <a:t>This </a:t>
            </a:r>
            <a:r>
              <a:rPr lang="en-US" dirty="0">
                <a:latin typeface="Times New Roman"/>
                <a:ea typeface="Batang"/>
              </a:rPr>
              <a:t>section is to be developed in line with Standard Operating Procedures (SOPs) for notification, registration, and certification of births, deaths, marriages, divorces, change of first name or family name, change of nationality, and registration of migration and electronic forms developed by MOHA. </a:t>
            </a:r>
          </a:p>
          <a:p>
            <a:pPr marL="0" indent="0">
              <a:buNone/>
            </a:pPr>
            <a:r>
              <a:rPr lang="en-US" sz="2800" dirty="0">
                <a:latin typeface="Times New Roman"/>
                <a:ea typeface="Batang"/>
              </a:rPr>
              <a:t/>
            </a:r>
            <a:br>
              <a:rPr lang="en-US" sz="2800" dirty="0">
                <a:latin typeface="Times New Roman"/>
                <a:ea typeface="Batang"/>
              </a:rPr>
            </a:br>
            <a:endParaRPr lang="en-GB" dirty="0"/>
          </a:p>
        </p:txBody>
      </p:sp>
    </p:spTree>
    <p:extLst>
      <p:ext uri="{BB962C8B-B14F-4D97-AF65-F5344CB8AC3E}">
        <p14:creationId xmlns:p14="http://schemas.microsoft.com/office/powerpoint/2010/main" val="43533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589008"/>
          </a:xfrm>
        </p:spPr>
        <p:txBody>
          <a:bodyPr/>
          <a:lstStyle/>
          <a:p>
            <a:pPr algn="ctr"/>
            <a:r>
              <a:rPr lang="en-US" dirty="0" smtClean="0"/>
              <a:t>Thank you for attention!</a:t>
            </a:r>
            <a:endParaRPr lang="th-TH" dirty="0"/>
          </a:p>
        </p:txBody>
      </p:sp>
    </p:spTree>
    <p:extLst>
      <p:ext uri="{BB962C8B-B14F-4D97-AF65-F5344CB8AC3E}">
        <p14:creationId xmlns:p14="http://schemas.microsoft.com/office/powerpoint/2010/main" val="3706577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lstStyle/>
          <a:p>
            <a:pPr algn="ctr"/>
            <a:r>
              <a:rPr lang="en-US" dirty="0" smtClean="0"/>
              <a:t> </a:t>
            </a:r>
            <a:r>
              <a:rPr lang="en-US" dirty="0" smtClean="0"/>
              <a:t>Outlines</a:t>
            </a:r>
            <a:endParaRPr lang="th-TH" dirty="0"/>
          </a:p>
        </p:txBody>
      </p:sp>
      <p:sp>
        <p:nvSpPr>
          <p:cNvPr id="3" name="Content Placeholder 2"/>
          <p:cNvSpPr>
            <a:spLocks noGrp="1"/>
          </p:cNvSpPr>
          <p:nvPr>
            <p:ph idx="1"/>
          </p:nvPr>
        </p:nvSpPr>
        <p:spPr>
          <a:xfrm>
            <a:off x="457200" y="1556792"/>
            <a:ext cx="8229600" cy="4767808"/>
          </a:xfrm>
        </p:spPr>
        <p:txBody>
          <a:bodyPr>
            <a:normAutofit lnSpcReduction="10000"/>
          </a:bodyPr>
          <a:lstStyle/>
          <a:p>
            <a:pPr marL="880110" lvl="1" indent="-514350">
              <a:buFont typeface="Wingdings" pitchFamily="2" charset="2"/>
              <a:buChar char="ü"/>
            </a:pPr>
            <a:r>
              <a:rPr lang="en-US" sz="2800" dirty="0" smtClean="0">
                <a:latin typeface="Times New Roman" pitchFamily="18" charset="0"/>
              </a:rPr>
              <a:t>Overview of Family Registration</a:t>
            </a:r>
          </a:p>
          <a:p>
            <a:pPr marL="880110" lvl="1" indent="-514350">
              <a:buFont typeface="Wingdings" pitchFamily="2" charset="2"/>
              <a:buChar char="ü"/>
            </a:pPr>
            <a:r>
              <a:rPr lang="en-US" sz="2800" dirty="0" smtClean="0">
                <a:latin typeface="Times New Roman" pitchFamily="18" charset="0"/>
              </a:rPr>
              <a:t>Objectives</a:t>
            </a:r>
          </a:p>
          <a:p>
            <a:pPr marL="880110" lvl="1" indent="-514350">
              <a:buFont typeface="Wingdings" pitchFamily="2" charset="2"/>
              <a:buChar char="ü"/>
            </a:pPr>
            <a:r>
              <a:rPr lang="en-US" sz="2800" dirty="0" err="1" smtClean="0">
                <a:latin typeface="Times New Roman" pitchFamily="18" charset="0"/>
              </a:rPr>
              <a:t>Govt</a:t>
            </a:r>
            <a:r>
              <a:rPr lang="en-US" sz="2800" dirty="0" smtClean="0">
                <a:latin typeface="Times New Roman" pitchFamily="18" charset="0"/>
              </a:rPr>
              <a:t> policy on Family Registration</a:t>
            </a:r>
          </a:p>
          <a:p>
            <a:pPr marL="880110" lvl="1" indent="-514350">
              <a:buFont typeface="Wingdings" pitchFamily="2" charset="2"/>
              <a:buChar char="ü"/>
            </a:pPr>
            <a:r>
              <a:rPr lang="en-US" sz="3200" dirty="0">
                <a:latin typeface="Times New Roman" pitchFamily="18" charset="0"/>
                <a:ea typeface="Calibri"/>
                <a:cs typeface="Times New Roman" pitchFamily="18" charset="0"/>
              </a:rPr>
              <a:t>Principles of Family </a:t>
            </a:r>
            <a:r>
              <a:rPr lang="en-US" sz="3200" dirty="0" smtClean="0">
                <a:latin typeface="Times New Roman" pitchFamily="18" charset="0"/>
                <a:ea typeface="Calibri"/>
                <a:cs typeface="Times New Roman" pitchFamily="18" charset="0"/>
              </a:rPr>
              <a:t>Registration</a:t>
            </a:r>
          </a:p>
          <a:p>
            <a:pPr marL="880110" lvl="1" indent="-514350">
              <a:buFont typeface="Wingdings" pitchFamily="2" charset="2"/>
              <a:buChar char="ü"/>
            </a:pPr>
            <a:r>
              <a:rPr lang="en-US" sz="3200" dirty="0">
                <a:latin typeface="Times New Roman" pitchFamily="18" charset="0"/>
                <a:ea typeface="Calibri"/>
                <a:cs typeface="Times New Roman" pitchFamily="18" charset="0"/>
              </a:rPr>
              <a:t>Scope of </a:t>
            </a:r>
            <a:r>
              <a:rPr lang="en-US" sz="3200" dirty="0" smtClean="0">
                <a:latin typeface="Times New Roman" pitchFamily="18" charset="0"/>
                <a:ea typeface="Calibri"/>
                <a:cs typeface="Times New Roman" pitchFamily="18" charset="0"/>
              </a:rPr>
              <a:t>Application</a:t>
            </a:r>
          </a:p>
          <a:p>
            <a:pPr marL="880110" lvl="1" indent="-514350">
              <a:buFont typeface="Wingdings" pitchFamily="2" charset="2"/>
              <a:buChar char="ü"/>
            </a:pPr>
            <a:r>
              <a:rPr lang="en-US" sz="3200" dirty="0">
                <a:latin typeface="Times New Roman" pitchFamily="18" charset="0"/>
                <a:ea typeface="Times New Roman"/>
                <a:cs typeface="Times New Roman" pitchFamily="18" charset="0"/>
              </a:rPr>
              <a:t>Types of Family </a:t>
            </a:r>
            <a:r>
              <a:rPr lang="en-US" sz="3200" dirty="0" smtClean="0">
                <a:latin typeface="Times New Roman" pitchFamily="18" charset="0"/>
                <a:ea typeface="Times New Roman"/>
                <a:cs typeface="Times New Roman" pitchFamily="18" charset="0"/>
              </a:rPr>
              <a:t>Registration</a:t>
            </a:r>
          </a:p>
          <a:p>
            <a:pPr marL="880110" lvl="1" indent="-514350">
              <a:buFont typeface="Wingdings" pitchFamily="2" charset="2"/>
              <a:buChar char="ü"/>
            </a:pPr>
            <a:r>
              <a:rPr lang="en-US" sz="3200" dirty="0">
                <a:latin typeface="Times New Roman" pitchFamily="18" charset="0"/>
                <a:ea typeface="Calibri"/>
                <a:cs typeface="Times New Roman" pitchFamily="18" charset="0"/>
              </a:rPr>
              <a:t>Family Registration </a:t>
            </a:r>
            <a:r>
              <a:rPr lang="en-US" sz="3200" dirty="0" smtClean="0">
                <a:latin typeface="Times New Roman" pitchFamily="18" charset="0"/>
                <a:ea typeface="Calibri"/>
                <a:cs typeface="Times New Roman" pitchFamily="18" charset="0"/>
              </a:rPr>
              <a:t>Organizations</a:t>
            </a:r>
          </a:p>
          <a:p>
            <a:pPr marL="880110" lvl="1" indent="-514350">
              <a:buFont typeface="Wingdings" pitchFamily="2" charset="2"/>
              <a:buChar char="ü"/>
            </a:pPr>
            <a:r>
              <a:rPr lang="en-US" sz="3600" dirty="0">
                <a:solidFill>
                  <a:srgbClr val="04617B"/>
                </a:solidFill>
                <a:latin typeface="Times New Roman" pitchFamily="18" charset="0"/>
                <a:ea typeface="+mj-ea"/>
                <a:cs typeface="Times New Roman" pitchFamily="18" charset="0"/>
              </a:rPr>
              <a:t>Civil Management Information System</a:t>
            </a:r>
            <a:endParaRPr lang="en-US" sz="3200" dirty="0" smtClean="0">
              <a:latin typeface="Times New Roman" pitchFamily="18" charset="0"/>
              <a:ea typeface="Calibri"/>
              <a:cs typeface="Times New Roman" pitchFamily="18" charset="0"/>
            </a:endParaRPr>
          </a:p>
          <a:p>
            <a:pPr marL="880110" lvl="1" indent="-514350">
              <a:buFont typeface="Wingdings" pitchFamily="2" charset="2"/>
              <a:buChar char="ü"/>
            </a:pPr>
            <a:endParaRPr lang="en-US" sz="2800" dirty="0" smtClean="0">
              <a:latin typeface="Times New Roman" pitchFamily="18" charset="0"/>
            </a:endParaRPr>
          </a:p>
          <a:p>
            <a:pPr marL="880110" lvl="1" indent="-514350">
              <a:buFont typeface="Wingdings" pitchFamily="2" charset="2"/>
              <a:buChar char="ü"/>
            </a:pPr>
            <a:endParaRPr lang="en-US" sz="2800" dirty="0" smtClean="0">
              <a:latin typeface="Times New Roman" pitchFamily="18" charset="0"/>
            </a:endParaRPr>
          </a:p>
          <a:p>
            <a:pPr marL="880110" lvl="1" indent="-514350">
              <a:buFont typeface="Wingdings" pitchFamily="2" charset="2"/>
              <a:buChar char="ü"/>
            </a:pPr>
            <a:endParaRPr lang="en-US" sz="2800" dirty="0" smtClean="0">
              <a:latin typeface="Times New Roman" pitchFamily="18" charset="0"/>
            </a:endParaRPr>
          </a:p>
          <a:p>
            <a:pPr marL="880110" lvl="1" indent="-514350">
              <a:buFont typeface="Wingdings" pitchFamily="2" charset="2"/>
              <a:buChar char="ü"/>
            </a:pPr>
            <a:endParaRPr lang="th-TH" sz="2800" dirty="0">
              <a:latin typeface="Times New Roman" pitchFamily="18" charset="0"/>
            </a:endParaRPr>
          </a:p>
        </p:txBody>
      </p:sp>
    </p:spTree>
    <p:extLst>
      <p:ext uri="{BB962C8B-B14F-4D97-AF65-F5344CB8AC3E}">
        <p14:creationId xmlns:p14="http://schemas.microsoft.com/office/powerpoint/2010/main" val="4163847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539552" y="404664"/>
            <a:ext cx="8229600" cy="1143000"/>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defRPr/>
            </a:pPr>
            <a:r>
              <a:rPr lang="en-US" sz="2800" noProof="0" dirty="0" smtClean="0"/>
              <a:t>Overview of Civil Registration (1)</a:t>
            </a:r>
            <a:endParaRPr kumimoji="0" lang="en-US" sz="2800" b="0" i="0" u="none" strike="noStrike" kern="1200" cap="none" spc="0" normalizeH="0" baseline="0" noProof="0" dirty="0">
              <a:ln w="3175" cmpd="sng">
                <a:noFill/>
              </a:ln>
              <a:solidFill>
                <a:sysClr val="windowText" lastClr="000000"/>
              </a:solidFill>
              <a:effectLst/>
              <a:uLnTx/>
              <a:uFillTx/>
              <a:latin typeface="Times New Roman" pitchFamily="18" charset="0"/>
              <a:cs typeface="Times New Roman" pitchFamily="18" charset="0"/>
            </a:endParaRPr>
          </a:p>
        </p:txBody>
      </p:sp>
      <p:sp>
        <p:nvSpPr>
          <p:cNvPr id="5" name="Title 1"/>
          <p:cNvSpPr txBox="1">
            <a:spLocks/>
          </p:cNvSpPr>
          <p:nvPr/>
        </p:nvSpPr>
        <p:spPr>
          <a:xfrm>
            <a:off x="251520" y="1484784"/>
            <a:ext cx="8712967" cy="5112568"/>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kumimoji="0" sz="4000" b="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endParaRPr lang="en-US" sz="2800" dirty="0">
              <a:solidFill>
                <a:sysClr val="windowText" lastClr="000000"/>
              </a:solidFill>
              <a:latin typeface="Times New Roman" pitchFamily="18" charset="0"/>
              <a:cs typeface="Times New Roman" pitchFamily="18" charset="0"/>
            </a:endParaRPr>
          </a:p>
        </p:txBody>
      </p:sp>
      <p:sp>
        <p:nvSpPr>
          <p:cNvPr id="3" name="Rectangle 2"/>
          <p:cNvSpPr/>
          <p:nvPr/>
        </p:nvSpPr>
        <p:spPr>
          <a:xfrm>
            <a:off x="251520" y="1772816"/>
            <a:ext cx="8640960" cy="4401205"/>
          </a:xfrm>
          <a:prstGeom prst="rect">
            <a:avLst/>
          </a:prstGeom>
        </p:spPr>
        <p:txBody>
          <a:bodyPr wrap="square">
            <a:spAutoFit/>
          </a:bodyPr>
          <a:lstStyle/>
          <a:p>
            <a:pPr marL="457200" indent="-457200">
              <a:buFont typeface="Courier New" pitchFamily="49" charset="0"/>
              <a:buChar char="o"/>
            </a:pPr>
            <a:r>
              <a:rPr lang="en-US" dirty="0">
                <a:latin typeface="Calibri"/>
                <a:ea typeface="Batang"/>
                <a:cs typeface="Cordia New"/>
              </a:rPr>
              <a:t>In 1990, the national assembly enacted the Family registration law, which was amended in 2009 for the registration of vital events. </a:t>
            </a:r>
          </a:p>
          <a:p>
            <a:pPr marL="457200" indent="-457200">
              <a:buFont typeface="Courier New" pitchFamily="49" charset="0"/>
              <a:buChar char="o"/>
            </a:pPr>
            <a:r>
              <a:rPr lang="en-US" dirty="0" smtClean="0">
                <a:latin typeface="Calibri"/>
                <a:ea typeface="Batang"/>
                <a:cs typeface="Cordia New"/>
              </a:rPr>
              <a:t>Registration </a:t>
            </a:r>
            <a:r>
              <a:rPr lang="en-US" dirty="0">
                <a:latin typeface="Calibri"/>
                <a:ea typeface="Batang"/>
                <a:cs typeface="Cordia New"/>
              </a:rPr>
              <a:t>was paper-based in a family book mainly for security purposes and was </a:t>
            </a:r>
            <a:r>
              <a:rPr lang="en-US" dirty="0" smtClean="0">
                <a:latin typeface="Calibri"/>
                <a:ea typeface="Batang"/>
                <a:cs typeface="Cordia New"/>
              </a:rPr>
              <a:t>administered </a:t>
            </a:r>
            <a:r>
              <a:rPr lang="en-US" dirty="0">
                <a:latin typeface="Calibri"/>
                <a:ea typeface="Batang"/>
                <a:cs typeface="Cordia New"/>
              </a:rPr>
              <a:t>by the Ministry of Public Security (MPS). </a:t>
            </a:r>
            <a:endParaRPr lang="en-US" dirty="0" smtClean="0">
              <a:latin typeface="Calibri"/>
              <a:ea typeface="Batang"/>
              <a:cs typeface="Cordia New"/>
            </a:endParaRPr>
          </a:p>
          <a:p>
            <a:pPr marL="457200" indent="-457200">
              <a:buFont typeface="Courier New" pitchFamily="49" charset="0"/>
              <a:buChar char="o"/>
            </a:pPr>
            <a:r>
              <a:rPr lang="en-US" dirty="0">
                <a:latin typeface="Calibri"/>
                <a:ea typeface="Batang"/>
                <a:cs typeface="Cordia New"/>
              </a:rPr>
              <a:t>civil registration in Lao PDR is not yet universal, and that the country has one of the lowest rates of birth registration (estimated at 34 percent in 2017) in the ASEAN</a:t>
            </a:r>
            <a:endParaRPr lang="th-TH" dirty="0"/>
          </a:p>
        </p:txBody>
      </p:sp>
    </p:spTree>
    <p:extLst>
      <p:ext uri="{BB962C8B-B14F-4D97-AF65-F5344CB8AC3E}">
        <p14:creationId xmlns:p14="http://schemas.microsoft.com/office/powerpoint/2010/main" val="3640197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493203" y="260648"/>
            <a:ext cx="8229600" cy="936104"/>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defRPr/>
            </a:pPr>
            <a:r>
              <a:rPr lang="en-US" sz="2800" noProof="0" dirty="0" smtClean="0"/>
              <a:t>Overview of Civil Registration (2)</a:t>
            </a:r>
            <a:endParaRPr kumimoji="0" lang="en-US" sz="2800" b="0" i="0" u="none" strike="noStrike" kern="1200" cap="none" spc="0" normalizeH="0" baseline="0" noProof="0" dirty="0">
              <a:ln w="3175" cmpd="sng">
                <a:noFill/>
              </a:ln>
              <a:solidFill>
                <a:sysClr val="windowText" lastClr="000000"/>
              </a:solidFill>
              <a:effectLst/>
              <a:uLnTx/>
              <a:uFillTx/>
              <a:latin typeface="Times New Roman" pitchFamily="18" charset="0"/>
              <a:cs typeface="Times New Roman" pitchFamily="18" charset="0"/>
            </a:endParaRPr>
          </a:p>
        </p:txBody>
      </p:sp>
      <p:sp>
        <p:nvSpPr>
          <p:cNvPr id="5" name="Title 1"/>
          <p:cNvSpPr txBox="1">
            <a:spLocks/>
          </p:cNvSpPr>
          <p:nvPr/>
        </p:nvSpPr>
        <p:spPr>
          <a:xfrm>
            <a:off x="251520" y="1484784"/>
            <a:ext cx="8712967" cy="5112568"/>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kumimoji="0" sz="4000" b="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endParaRPr lang="en-US" sz="2800" dirty="0">
              <a:solidFill>
                <a:sysClr val="windowText" lastClr="000000"/>
              </a:solidFill>
              <a:latin typeface="Times New Roman" pitchFamily="18" charset="0"/>
              <a:cs typeface="Times New Roman" pitchFamily="18" charset="0"/>
            </a:endParaRPr>
          </a:p>
        </p:txBody>
      </p:sp>
      <p:sp>
        <p:nvSpPr>
          <p:cNvPr id="3" name="Rectangle 2"/>
          <p:cNvSpPr/>
          <p:nvPr/>
        </p:nvSpPr>
        <p:spPr>
          <a:xfrm>
            <a:off x="107504" y="1471221"/>
            <a:ext cx="8856983" cy="4487382"/>
          </a:xfrm>
          <a:prstGeom prst="rect">
            <a:avLst/>
          </a:prstGeom>
        </p:spPr>
        <p:txBody>
          <a:bodyPr wrap="square">
            <a:spAutoFit/>
          </a:bodyPr>
          <a:lstStyle/>
          <a:p>
            <a:pPr marL="342900" indent="-342900" algn="just">
              <a:buFont typeface="Arial" pitchFamily="34" charset="0"/>
              <a:buChar char="•"/>
            </a:pPr>
            <a:r>
              <a:rPr lang="en-US" dirty="0">
                <a:latin typeface="Times New Roman" pitchFamily="18" charset="0"/>
                <a:ea typeface="Batang"/>
                <a:cs typeface="Times New Roman" pitchFamily="18" charset="0"/>
              </a:rPr>
              <a:t>in </a:t>
            </a:r>
            <a:r>
              <a:rPr lang="en-US" dirty="0" smtClean="0">
                <a:latin typeface="Times New Roman" pitchFamily="18" charset="0"/>
                <a:ea typeface="Batang"/>
                <a:cs typeface="Times New Roman" pitchFamily="18" charset="0"/>
              </a:rPr>
              <a:t>2011, the </a:t>
            </a:r>
            <a:r>
              <a:rPr lang="en-US" dirty="0">
                <a:latin typeface="Times New Roman" pitchFamily="18" charset="0"/>
                <a:ea typeface="Batang"/>
                <a:cs typeface="Times New Roman" pitchFamily="18" charset="0"/>
              </a:rPr>
              <a:t>Government established the Ministry of Home Affairs (MOHA) </a:t>
            </a:r>
            <a:r>
              <a:rPr lang="en-US" dirty="0" smtClean="0">
                <a:latin typeface="Times New Roman" pitchFamily="18" charset="0"/>
                <a:ea typeface="Batang"/>
                <a:cs typeface="Times New Roman" pitchFamily="18" charset="0"/>
              </a:rPr>
              <a:t>and </a:t>
            </a:r>
            <a:r>
              <a:rPr lang="en-US" dirty="0">
                <a:latin typeface="Times New Roman" pitchFamily="18" charset="0"/>
                <a:ea typeface="Batang"/>
                <a:cs typeface="Times New Roman" pitchFamily="18" charset="0"/>
              </a:rPr>
              <a:t>the MOHA's Department of Citizen Management (DCM), formerly a department within MPS, was given the mandate for the registration of all vital events in Lao PDR</a:t>
            </a:r>
            <a:r>
              <a:rPr lang="en-US" dirty="0" smtClean="0">
                <a:latin typeface="Times New Roman" pitchFamily="18" charset="0"/>
                <a:ea typeface="Batang"/>
                <a:cs typeface="Times New Roman" pitchFamily="18" charset="0"/>
              </a:rPr>
              <a:t>.</a:t>
            </a:r>
          </a:p>
          <a:p>
            <a:pPr marL="342900" lvl="0" indent="-342900" algn="just" defTabSz="457200">
              <a:spcBef>
                <a:spcPct val="20000"/>
              </a:spcBef>
              <a:spcAft>
                <a:spcPts val="600"/>
              </a:spcAft>
              <a:buClr>
                <a:srgbClr val="30ACEC">
                  <a:lumMod val="75000"/>
                </a:srgbClr>
              </a:buClr>
              <a:buSzPct val="145000"/>
              <a:buFont typeface="Arial" pitchFamily="34" charset="0"/>
              <a:buChar char="•"/>
            </a:pPr>
            <a:r>
              <a:rPr lang="en-US" dirty="0">
                <a:solidFill>
                  <a:prstClr val="black"/>
                </a:solidFill>
                <a:latin typeface="Times New Roman" pitchFamily="18" charset="0"/>
                <a:ea typeface="Times New Roman"/>
                <a:cs typeface="Times New Roman" pitchFamily="18" charset="0"/>
              </a:rPr>
              <a:t>At the first Ministerial Conference on CRVS in Asia and the Pacific held in November 2014 in Bangkok, representative of Lao Government has committed</a:t>
            </a:r>
            <a:r>
              <a:rPr lang="en-US" dirty="0">
                <a:solidFill>
                  <a:prstClr val="black"/>
                </a:solidFill>
                <a:latin typeface="Times New Roman" pitchFamily="18" charset="0"/>
                <a:cs typeface="Times New Roman" pitchFamily="18" charset="0"/>
              </a:rPr>
              <a:t> </a:t>
            </a:r>
            <a:r>
              <a:rPr lang="en-US" dirty="0">
                <a:solidFill>
                  <a:srgbClr val="000000"/>
                </a:solidFill>
                <a:latin typeface="Times New Roman" pitchFamily="18" charset="0"/>
                <a:ea typeface="Times New Roman"/>
                <a:cs typeface="Times New Roman" pitchFamily="18" charset="0"/>
              </a:rPr>
              <a:t>that by 2024 all Lao citizen and the newborns are registered and received official birth certification at least 70%. </a:t>
            </a:r>
            <a:endParaRPr lang="en-US" dirty="0" smtClean="0">
              <a:latin typeface="Times New Roman" pitchFamily="18" charset="0"/>
              <a:ea typeface="Batang"/>
              <a:cs typeface="Times New Roman" pitchFamily="18" charset="0"/>
            </a:endParaRPr>
          </a:p>
        </p:txBody>
      </p:sp>
    </p:spTree>
    <p:extLst>
      <p:ext uri="{BB962C8B-B14F-4D97-AF65-F5344CB8AC3E}">
        <p14:creationId xmlns:p14="http://schemas.microsoft.com/office/powerpoint/2010/main" val="4059096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493203" y="260648"/>
            <a:ext cx="8229600" cy="936104"/>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defRPr/>
            </a:pPr>
            <a:r>
              <a:rPr lang="en-US" sz="2800" noProof="0" dirty="0" smtClean="0"/>
              <a:t>Overview of Civil Registration (3)</a:t>
            </a:r>
            <a:endParaRPr kumimoji="0" lang="en-US" sz="2800" b="0" i="0" u="none" strike="noStrike" kern="1200" cap="none" spc="0" normalizeH="0" baseline="0" noProof="0" dirty="0">
              <a:ln w="3175" cmpd="sng">
                <a:noFill/>
              </a:ln>
              <a:solidFill>
                <a:sysClr val="windowText" lastClr="000000"/>
              </a:solidFill>
              <a:effectLst/>
              <a:uLnTx/>
              <a:uFillTx/>
              <a:latin typeface="Times New Roman" pitchFamily="18" charset="0"/>
              <a:cs typeface="Times New Roman" pitchFamily="18" charset="0"/>
            </a:endParaRPr>
          </a:p>
        </p:txBody>
      </p:sp>
      <p:sp>
        <p:nvSpPr>
          <p:cNvPr id="5" name="Title 1"/>
          <p:cNvSpPr txBox="1">
            <a:spLocks/>
          </p:cNvSpPr>
          <p:nvPr/>
        </p:nvSpPr>
        <p:spPr>
          <a:xfrm>
            <a:off x="251520" y="1484784"/>
            <a:ext cx="8712967" cy="5112568"/>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kumimoji="0" sz="4000" b="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endParaRPr lang="en-US" sz="2800" dirty="0">
              <a:solidFill>
                <a:sysClr val="windowText" lastClr="000000"/>
              </a:solidFill>
              <a:latin typeface="Times New Roman" pitchFamily="18" charset="0"/>
              <a:cs typeface="Times New Roman" pitchFamily="18" charset="0"/>
            </a:endParaRPr>
          </a:p>
        </p:txBody>
      </p:sp>
      <p:sp>
        <p:nvSpPr>
          <p:cNvPr id="3" name="Rectangle 2"/>
          <p:cNvSpPr/>
          <p:nvPr/>
        </p:nvSpPr>
        <p:spPr>
          <a:xfrm>
            <a:off x="107504" y="1471221"/>
            <a:ext cx="8856983" cy="4154984"/>
          </a:xfrm>
          <a:prstGeom prst="rect">
            <a:avLst/>
          </a:prstGeom>
        </p:spPr>
        <p:txBody>
          <a:bodyPr wrap="square">
            <a:spAutoFit/>
          </a:bodyPr>
          <a:lstStyle/>
          <a:p>
            <a:pPr marL="342900" indent="-342900" algn="just">
              <a:buFont typeface="Courier New" pitchFamily="49" charset="0"/>
              <a:buChar char="o"/>
            </a:pPr>
            <a:r>
              <a:rPr lang="en-US" sz="2400" dirty="0" smtClean="0">
                <a:latin typeface="Times New Roman" pitchFamily="18" charset="0"/>
                <a:ea typeface="Batang"/>
                <a:cs typeface="Times New Roman" pitchFamily="18" charset="0"/>
              </a:rPr>
              <a:t>MOHA as key organization will collaborate and work closely with concerns lines ministries to implement three main projects:</a:t>
            </a:r>
          </a:p>
          <a:p>
            <a:pPr marL="342900" indent="-342900" algn="just">
              <a:buFont typeface="Courier New" pitchFamily="49" charset="0"/>
              <a:buChar char="o"/>
            </a:pPr>
            <a:endParaRPr lang="en-US" sz="2400" dirty="0" smtClean="0">
              <a:latin typeface="Times New Roman" pitchFamily="18" charset="0"/>
              <a:ea typeface="Batang"/>
              <a:cs typeface="Times New Roman" pitchFamily="18" charset="0"/>
            </a:endParaRPr>
          </a:p>
          <a:p>
            <a:pPr marL="914400" lvl="1" indent="-457200" algn="just">
              <a:buFont typeface="+mj-lt"/>
              <a:buAutoNum type="arabicPeriod"/>
            </a:pPr>
            <a:r>
              <a:rPr lang="en-US" sz="2400" dirty="0" smtClean="0">
                <a:solidFill>
                  <a:sysClr val="windowText" lastClr="000000"/>
                </a:solidFill>
                <a:latin typeface="Times New Roman" pitchFamily="18" charset="0"/>
                <a:cs typeface="Times New Roman" pitchFamily="18" charset="0"/>
              </a:rPr>
              <a:t>The </a:t>
            </a:r>
            <a:r>
              <a:rPr lang="en-US" sz="2400" dirty="0">
                <a:solidFill>
                  <a:sysClr val="windowText" lastClr="000000"/>
                </a:solidFill>
                <a:latin typeface="Times New Roman" pitchFamily="18" charset="0"/>
                <a:cs typeface="Times New Roman" pitchFamily="18" charset="0"/>
              </a:rPr>
              <a:t>implementation of CRVS Strategic Plan; </a:t>
            </a:r>
            <a:endParaRPr lang="en-US" sz="2400" dirty="0">
              <a:solidFill>
                <a:sysClr val="windowText" lastClr="000000"/>
              </a:solidFill>
              <a:latin typeface="Times New Roman" pitchFamily="18" charset="0"/>
              <a:cs typeface="Times New Roman" pitchFamily="18" charset="0"/>
            </a:endParaRPr>
          </a:p>
          <a:p>
            <a:pPr marL="914400" lvl="1" indent="-457200" algn="just">
              <a:buFont typeface="+mj-lt"/>
              <a:buAutoNum type="arabicPeriod"/>
            </a:pPr>
            <a:r>
              <a:rPr lang="en-US" sz="2400" dirty="0" smtClean="0">
                <a:solidFill>
                  <a:sysClr val="windowText" lastClr="000000"/>
                </a:solidFill>
                <a:latin typeface="Times New Roman" pitchFamily="18" charset="0"/>
                <a:cs typeface="Times New Roman" pitchFamily="18" charset="0"/>
              </a:rPr>
              <a:t>Amendment </a:t>
            </a:r>
            <a:r>
              <a:rPr lang="en-US" sz="2400" dirty="0">
                <a:solidFill>
                  <a:sysClr val="windowText" lastClr="000000"/>
                </a:solidFill>
                <a:latin typeface="Times New Roman" pitchFamily="18" charset="0"/>
                <a:cs typeface="Times New Roman" pitchFamily="18" charset="0"/>
              </a:rPr>
              <a:t>of Law on Family Registration (2009 amended</a:t>
            </a:r>
            <a:r>
              <a:rPr lang="en-US" sz="2400" dirty="0" smtClean="0">
                <a:solidFill>
                  <a:sysClr val="windowText" lastClr="000000"/>
                </a:solidFill>
                <a:latin typeface="Times New Roman" pitchFamily="18" charset="0"/>
                <a:cs typeface="Times New Roman" pitchFamily="18" charset="0"/>
              </a:rPr>
              <a:t>);</a:t>
            </a:r>
          </a:p>
          <a:p>
            <a:pPr marL="914400" lvl="1" indent="-457200" algn="just">
              <a:buFont typeface="+mj-lt"/>
              <a:buAutoNum type="arabicPeriod"/>
            </a:pPr>
            <a:r>
              <a:rPr lang="en-US" sz="2400" dirty="0" smtClean="0">
                <a:solidFill>
                  <a:prstClr val="black"/>
                </a:solidFill>
                <a:latin typeface="Times New Roman" pitchFamily="18" charset="0"/>
                <a:cs typeface="Times New Roman" pitchFamily="18" charset="0"/>
              </a:rPr>
              <a:t>Setup </a:t>
            </a:r>
            <a:r>
              <a:rPr lang="en-US" sz="2400" dirty="0">
                <a:solidFill>
                  <a:prstClr val="black"/>
                </a:solidFill>
                <a:latin typeface="Times New Roman" pitchFamily="18" charset="0"/>
                <a:cs typeface="Times New Roman" pitchFamily="18" charset="0"/>
              </a:rPr>
              <a:t>the Database for the registration (</a:t>
            </a:r>
            <a:r>
              <a:rPr lang="en-GB" sz="2400" dirty="0">
                <a:solidFill>
                  <a:prstClr val="black"/>
                </a:solidFill>
                <a:latin typeface="Times New Roman" pitchFamily="18" charset="0"/>
                <a:ea typeface="Batang"/>
                <a:cs typeface="Times New Roman" pitchFamily="18" charset="0"/>
              </a:rPr>
              <a:t>CMIS)</a:t>
            </a:r>
            <a:r>
              <a:rPr lang="en-US" sz="2400" dirty="0">
                <a:solidFill>
                  <a:sysClr val="windowText" lastClr="000000"/>
                </a:solidFill>
                <a:latin typeface="Times New Roman" pitchFamily="18" charset="0"/>
                <a:cs typeface="Times New Roman" pitchFamily="18" charset="0"/>
              </a:rPr>
              <a:t>.</a:t>
            </a:r>
          </a:p>
          <a:p>
            <a:pPr algn="just"/>
            <a:endParaRPr lang="en-US" sz="2400" dirty="0" smtClean="0">
              <a:latin typeface="Times New Roman" pitchFamily="18" charset="0"/>
              <a:ea typeface="Batang"/>
              <a:cs typeface="Times New Roman" pitchFamily="18" charset="0"/>
            </a:endParaRPr>
          </a:p>
          <a:p>
            <a:pPr marL="342900" indent="-342900" algn="just">
              <a:buFont typeface="Courier New" pitchFamily="49" charset="0"/>
              <a:buChar char="o"/>
            </a:pPr>
            <a:r>
              <a:rPr lang="en-US" sz="2400" dirty="0" smtClean="0">
                <a:latin typeface="Times New Roman" pitchFamily="18" charset="0"/>
                <a:ea typeface="Batang"/>
                <a:cs typeface="Times New Roman" pitchFamily="18" charset="0"/>
              </a:rPr>
              <a:t>For amendment </a:t>
            </a:r>
            <a:r>
              <a:rPr lang="en-US" sz="2400" dirty="0">
                <a:latin typeface="Times New Roman" pitchFamily="18" charset="0"/>
                <a:ea typeface="Batang"/>
                <a:cs typeface="Times New Roman" pitchFamily="18" charset="0"/>
              </a:rPr>
              <a:t>the 2009 Family Registration Law </a:t>
            </a:r>
            <a:r>
              <a:rPr lang="en-US" sz="2400" dirty="0" smtClean="0">
                <a:latin typeface="Times New Roman" pitchFamily="18" charset="0"/>
                <a:ea typeface="Batang"/>
                <a:cs typeface="Times New Roman" pitchFamily="18" charset="0"/>
              </a:rPr>
              <a:t>will submit </a:t>
            </a:r>
            <a:r>
              <a:rPr lang="en-US" sz="2400" dirty="0">
                <a:latin typeface="Times New Roman" pitchFamily="18" charset="0"/>
                <a:ea typeface="Batang"/>
                <a:cs typeface="Times New Roman" pitchFamily="18" charset="0"/>
              </a:rPr>
              <a:t>to the ordinary session of the National Assembly, VIII Legislature in April 2018</a:t>
            </a:r>
            <a:r>
              <a:rPr lang="en-US" sz="2400" dirty="0" smtClean="0">
                <a:latin typeface="Times New Roman" pitchFamily="18" charset="0"/>
                <a:ea typeface="Batang"/>
                <a:cs typeface="Times New Roman" pitchFamily="18" charset="0"/>
              </a:rPr>
              <a:t>.</a:t>
            </a:r>
          </a:p>
          <a:p>
            <a:pPr marL="342900" indent="-342900" algn="just">
              <a:buFont typeface="Courier New" pitchFamily="49" charset="0"/>
              <a:buChar char="o"/>
            </a:pPr>
            <a:endParaRPr lang="en-US" sz="2400" dirty="0" smtClean="0">
              <a:latin typeface="Times New Roman" pitchFamily="18" charset="0"/>
              <a:ea typeface="Batang"/>
              <a:cs typeface="Times New Roman" pitchFamily="18" charset="0"/>
            </a:endParaRPr>
          </a:p>
        </p:txBody>
      </p:sp>
    </p:spTree>
    <p:extLst>
      <p:ext uri="{BB962C8B-B14F-4D97-AF65-F5344CB8AC3E}">
        <p14:creationId xmlns:p14="http://schemas.microsoft.com/office/powerpoint/2010/main" val="4004021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1560" y="548680"/>
            <a:ext cx="7776864" cy="1080120"/>
          </a:xfrm>
          <a:prstGeom prst="rect">
            <a:avLst/>
          </a:prstGeom>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4000" b="0"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Objectives</a:t>
            </a:r>
            <a:endParaRPr kumimoji="0" lang="en-US" sz="4000" b="0"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p:txBody>
      </p:sp>
      <p:sp>
        <p:nvSpPr>
          <p:cNvPr id="5" name="Content Placeholder 2"/>
          <p:cNvSpPr>
            <a:spLocks noGrp="1"/>
          </p:cNvSpPr>
          <p:nvPr>
            <p:ph idx="1"/>
          </p:nvPr>
        </p:nvSpPr>
        <p:spPr>
          <a:xfrm>
            <a:off x="323528" y="1988840"/>
            <a:ext cx="8568952" cy="3600400"/>
          </a:xfrm>
          <a:prstGeom prst="rect">
            <a:avLst/>
          </a:prstGeom>
        </p:spPr>
        <p:txBody>
          <a:bodyPr>
            <a:noAutofit/>
          </a:bodyPr>
          <a:lstStyle/>
          <a:p>
            <a:pPr marL="457200" indent="0" algn="just">
              <a:lnSpc>
                <a:spcPct val="107000"/>
              </a:lnSpc>
              <a:spcAft>
                <a:spcPts val="800"/>
              </a:spcAft>
              <a:buNone/>
            </a:pPr>
            <a:r>
              <a:rPr lang="en-US" sz="2400" dirty="0" smtClean="0">
                <a:latin typeface="Calibri"/>
                <a:ea typeface="Calibri"/>
                <a:cs typeface="Times New Roman"/>
              </a:rPr>
              <a:t>The FR </a:t>
            </a:r>
            <a:r>
              <a:rPr lang="en-US" sz="2400" dirty="0">
                <a:latin typeface="Calibri"/>
                <a:ea typeface="Calibri"/>
                <a:cs typeface="Times New Roman"/>
              </a:rPr>
              <a:t>Law defines principles, regulations and measures on the organization, activities, administration, monitoring and control of the family registration </a:t>
            </a:r>
            <a:r>
              <a:rPr lang="en-US" sz="2400" u="sng" dirty="0">
                <a:latin typeface="Calibri"/>
                <a:ea typeface="Calibri"/>
                <a:cs typeface="Times New Roman"/>
              </a:rPr>
              <a:t>activities</a:t>
            </a:r>
            <a:r>
              <a:rPr lang="en-US" sz="2400" dirty="0">
                <a:latin typeface="Calibri"/>
                <a:ea typeface="Calibri"/>
                <a:cs typeface="Times New Roman"/>
              </a:rPr>
              <a:t> to enable the registration being precise and correct manner and systematic, comprehensive and full provision of data </a:t>
            </a:r>
            <a:r>
              <a:rPr lang="en-US" sz="2400" u="sng" dirty="0">
                <a:latin typeface="Calibri"/>
                <a:ea typeface="Calibri"/>
                <a:cs typeface="Times New Roman"/>
              </a:rPr>
              <a:t>aiming at protecting the legitimate rights and benefits of the citizens and social</a:t>
            </a:r>
            <a:r>
              <a:rPr lang="en-US" sz="2400" dirty="0">
                <a:latin typeface="Calibri"/>
                <a:ea typeface="Calibri"/>
                <a:cs typeface="Times New Roman"/>
              </a:rPr>
              <a:t> security </a:t>
            </a:r>
            <a:r>
              <a:rPr lang="en-US" sz="2400" dirty="0" smtClean="0">
                <a:latin typeface="Calibri"/>
                <a:ea typeface="Calibri"/>
                <a:cs typeface="Times New Roman"/>
              </a:rPr>
              <a:t>and, </a:t>
            </a:r>
            <a:r>
              <a:rPr lang="en-US" sz="2400" dirty="0">
                <a:latin typeface="Calibri"/>
                <a:ea typeface="Calibri"/>
                <a:cs typeface="Times New Roman"/>
              </a:rPr>
              <a:t>contributing to the development of the </a:t>
            </a:r>
            <a:r>
              <a:rPr lang="en-US" sz="2400" u="sng" dirty="0">
                <a:latin typeface="Calibri"/>
                <a:ea typeface="Calibri"/>
                <a:cs typeface="Times New Roman"/>
              </a:rPr>
              <a:t>nationa</a:t>
            </a:r>
            <a:r>
              <a:rPr lang="en-US" sz="2400" dirty="0">
                <a:latin typeface="Calibri"/>
                <a:ea typeface="Calibri"/>
                <a:cs typeface="Times New Roman"/>
              </a:rPr>
              <a:t>l socio-economic development.</a:t>
            </a:r>
            <a:endParaRPr lang="en-US" sz="2400" dirty="0">
              <a:latin typeface="Calibri"/>
              <a:ea typeface="Calibri"/>
              <a:cs typeface="DokChampa"/>
            </a:endParaRPr>
          </a:p>
          <a:p>
            <a:pPr marL="0" lvl="0" indent="0" algn="just">
              <a:lnSpc>
                <a:spcPct val="110000"/>
              </a:lnSpc>
              <a:spcBef>
                <a:spcPts val="0"/>
              </a:spcBef>
              <a:buClrTx/>
              <a:buSzTx/>
              <a:buNone/>
              <a:defRPr/>
            </a:pPr>
            <a:endParaRPr kumimoji="0" lang="en-US" sz="2400" b="0"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894363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Autofit/>
          </a:bodyPr>
          <a:lstStyle/>
          <a:p>
            <a:pPr algn="ctr"/>
            <a:r>
              <a:rPr lang="en-US" sz="3200" b="1" dirty="0" err="1" smtClean="0">
                <a:latin typeface="Times New Roman" pitchFamily="18" charset="0"/>
                <a:ea typeface="Calibri"/>
                <a:cs typeface="Times New Roman" pitchFamily="18" charset="0"/>
              </a:rPr>
              <a:t>Govt</a:t>
            </a:r>
            <a:r>
              <a:rPr lang="en-US" sz="3200" b="1" dirty="0" smtClean="0">
                <a:latin typeface="Times New Roman" pitchFamily="18" charset="0"/>
                <a:ea typeface="Calibri"/>
                <a:cs typeface="Times New Roman" pitchFamily="18" charset="0"/>
              </a:rPr>
              <a:t> </a:t>
            </a:r>
            <a:r>
              <a:rPr lang="en-US" sz="3200" b="1" dirty="0">
                <a:latin typeface="Times New Roman" pitchFamily="18" charset="0"/>
                <a:ea typeface="Calibri"/>
                <a:cs typeface="Times New Roman" pitchFamily="18" charset="0"/>
              </a:rPr>
              <a:t>Policy on Family Registration Activities</a:t>
            </a:r>
            <a:endParaRPr lang="th-TH" sz="2800" dirty="0">
              <a:latin typeface="Times New Roman" pitchFamily="18" charset="0"/>
            </a:endParaRPr>
          </a:p>
        </p:txBody>
      </p:sp>
      <p:sp>
        <p:nvSpPr>
          <p:cNvPr id="3" name="Content Placeholder 2"/>
          <p:cNvSpPr>
            <a:spLocks noGrp="1"/>
          </p:cNvSpPr>
          <p:nvPr>
            <p:ph idx="1"/>
          </p:nvPr>
        </p:nvSpPr>
        <p:spPr>
          <a:xfrm>
            <a:off x="179512" y="1700808"/>
            <a:ext cx="8496944" cy="4389120"/>
          </a:xfrm>
        </p:spPr>
        <p:txBody>
          <a:bodyPr>
            <a:normAutofit lnSpcReduction="10000"/>
          </a:bodyPr>
          <a:lstStyle/>
          <a:p>
            <a:pPr marL="457200" indent="0" algn="thaiDist">
              <a:buNone/>
            </a:pPr>
            <a:endParaRPr lang="en-US" dirty="0" smtClean="0">
              <a:latin typeface="Times New Roman" pitchFamily="18" charset="0"/>
              <a:ea typeface="Times New Roman"/>
              <a:cs typeface="Times New Roman" pitchFamily="18" charset="0"/>
            </a:endParaRPr>
          </a:p>
          <a:p>
            <a:pPr marL="914400" indent="-457200" algn="thaiDist"/>
            <a:r>
              <a:rPr lang="en-US" dirty="0" err="1" smtClean="0">
                <a:latin typeface="Times New Roman" pitchFamily="18" charset="0"/>
                <a:ea typeface="Times New Roman"/>
                <a:cs typeface="Times New Roman" pitchFamily="18" charset="0"/>
              </a:rPr>
              <a:t>Govt</a:t>
            </a:r>
            <a:r>
              <a:rPr lang="en-US" dirty="0" smtClean="0">
                <a:latin typeface="Times New Roman" pitchFamily="18" charset="0"/>
                <a:ea typeface="Times New Roman"/>
                <a:cs typeface="Times New Roman" pitchFamily="18" charset="0"/>
              </a:rPr>
              <a:t> </a:t>
            </a:r>
            <a:r>
              <a:rPr lang="en-US" dirty="0">
                <a:latin typeface="Times New Roman" pitchFamily="18" charset="0"/>
                <a:ea typeface="Times New Roman"/>
                <a:cs typeface="Times New Roman" pitchFamily="18" charset="0"/>
              </a:rPr>
              <a:t>promotes, encourages all sectors to participate in the family registration activities to ensure the correct, objective, </a:t>
            </a:r>
            <a:r>
              <a:rPr lang="en-US" dirty="0" smtClean="0">
                <a:latin typeface="Times New Roman" pitchFamily="18" charset="0"/>
                <a:ea typeface="Times New Roman"/>
                <a:cs typeface="Times New Roman" pitchFamily="18" charset="0"/>
              </a:rPr>
              <a:t>timely, </a:t>
            </a:r>
            <a:r>
              <a:rPr lang="en-US" dirty="0">
                <a:latin typeface="Times New Roman" pitchFamily="18" charset="0"/>
                <a:ea typeface="Times New Roman"/>
                <a:cs typeface="Times New Roman" pitchFamily="18" charset="0"/>
              </a:rPr>
              <a:t>accurate, transparent and uniform process throughout the </a:t>
            </a:r>
            <a:r>
              <a:rPr lang="en-US" dirty="0" smtClean="0">
                <a:latin typeface="Times New Roman" pitchFamily="18" charset="0"/>
                <a:ea typeface="Times New Roman"/>
                <a:cs typeface="Times New Roman" pitchFamily="18" charset="0"/>
              </a:rPr>
              <a:t>country.</a:t>
            </a:r>
            <a:endParaRPr lang="en-US" sz="3000" b="1" dirty="0" smtClean="0">
              <a:latin typeface="Times New Roman" pitchFamily="18" charset="0"/>
              <a:ea typeface="Times New Roman"/>
              <a:cs typeface="Times New Roman" pitchFamily="18" charset="0"/>
            </a:endParaRPr>
          </a:p>
          <a:p>
            <a:pPr marL="914400" indent="-457200" algn="thaiDist"/>
            <a:r>
              <a:rPr lang="en-US" dirty="0" err="1" smtClean="0">
                <a:latin typeface="Times New Roman" pitchFamily="18" charset="0"/>
                <a:ea typeface="Times New Roman"/>
                <a:cs typeface="Times New Roman" pitchFamily="18" charset="0"/>
              </a:rPr>
              <a:t>Govt</a:t>
            </a:r>
            <a:r>
              <a:rPr lang="en-US" dirty="0" smtClean="0">
                <a:latin typeface="Times New Roman" pitchFamily="18" charset="0"/>
                <a:ea typeface="Times New Roman"/>
                <a:cs typeface="Times New Roman" pitchFamily="18" charset="0"/>
              </a:rPr>
              <a:t> </a:t>
            </a:r>
            <a:r>
              <a:rPr lang="en-US" dirty="0">
                <a:latin typeface="Times New Roman" pitchFamily="18" charset="0"/>
                <a:ea typeface="Times New Roman"/>
                <a:cs typeface="Times New Roman" pitchFamily="18" charset="0"/>
              </a:rPr>
              <a:t>creates favorable conditions by providing all necessary supports such as: budgets, vehicles, </a:t>
            </a:r>
            <a:r>
              <a:rPr lang="en-US" dirty="0" smtClean="0">
                <a:latin typeface="Times New Roman" pitchFamily="18" charset="0"/>
                <a:ea typeface="Times New Roman"/>
                <a:cs typeface="Times New Roman" pitchFamily="18" charset="0"/>
              </a:rPr>
              <a:t>equipment</a:t>
            </a:r>
            <a:r>
              <a:rPr lang="en-US" u="sng" dirty="0" smtClean="0">
                <a:latin typeface="Times New Roman" pitchFamily="18" charset="0"/>
                <a:ea typeface="Times New Roman"/>
                <a:cs typeface="Times New Roman" pitchFamily="18" charset="0"/>
              </a:rPr>
              <a:t>, workplaces</a:t>
            </a:r>
            <a:r>
              <a:rPr lang="en-US" dirty="0">
                <a:latin typeface="Times New Roman" pitchFamily="18" charset="0"/>
                <a:ea typeface="Times New Roman"/>
                <a:cs typeface="Times New Roman" pitchFamily="18" charset="0"/>
              </a:rPr>
              <a:t>, including the building and development of personnel for the family registration </a:t>
            </a:r>
            <a:r>
              <a:rPr lang="en-US" dirty="0" smtClean="0">
                <a:latin typeface="Times New Roman" pitchFamily="18" charset="0"/>
                <a:ea typeface="Times New Roman"/>
                <a:cs typeface="Times New Roman" pitchFamily="18" charset="0"/>
              </a:rPr>
              <a:t>to </a:t>
            </a:r>
            <a:r>
              <a:rPr lang="en-US" dirty="0">
                <a:latin typeface="Times New Roman" pitchFamily="18" charset="0"/>
                <a:ea typeface="Times New Roman"/>
                <a:cs typeface="Times New Roman" pitchFamily="18" charset="0"/>
              </a:rPr>
              <a:t>enabling the performance of their duties in an effective manner</a:t>
            </a:r>
            <a:r>
              <a:rPr lang="en-US" dirty="0">
                <a:latin typeface="Calibri"/>
                <a:ea typeface="Times New Roman"/>
                <a:cs typeface="Calibri"/>
              </a:rPr>
              <a:t>.</a:t>
            </a:r>
            <a:endParaRPr lang="en-US" sz="2800" b="1" dirty="0">
              <a:latin typeface="Times New Roman"/>
              <a:ea typeface="Times New Roman"/>
              <a:cs typeface="Angsana New"/>
            </a:endParaRPr>
          </a:p>
          <a:p>
            <a:pPr algn="thaiDist"/>
            <a:endParaRPr lang="th-TH" dirty="0"/>
          </a:p>
        </p:txBody>
      </p:sp>
    </p:spTree>
    <p:extLst>
      <p:ext uri="{BB962C8B-B14F-4D97-AF65-F5344CB8AC3E}">
        <p14:creationId xmlns:p14="http://schemas.microsoft.com/office/powerpoint/2010/main" val="3874374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080120"/>
          </a:xfrm>
        </p:spPr>
        <p:txBody>
          <a:bodyPr>
            <a:normAutofit fontScale="90000"/>
          </a:bodyPr>
          <a:lstStyle/>
          <a:p>
            <a:pPr marL="457200" lvl="0" indent="-457200" algn="ctr" defTabSz="457200">
              <a:spcBef>
                <a:spcPct val="20000"/>
              </a:spcBef>
              <a:spcAft>
                <a:spcPts val="600"/>
              </a:spcAft>
              <a:defRPr/>
            </a:pPr>
            <a:r>
              <a:rPr lang="en-US" sz="3600" dirty="0" smtClean="0">
                <a:latin typeface="Times New Roman" pitchFamily="18" charset="0"/>
                <a:ea typeface="Calibri"/>
                <a:cs typeface="Times New Roman" pitchFamily="18" charset="0"/>
              </a:rPr>
              <a:t>Principles </a:t>
            </a:r>
            <a:r>
              <a:rPr lang="en-US" sz="3600" dirty="0">
                <a:latin typeface="Times New Roman" pitchFamily="18" charset="0"/>
                <a:ea typeface="Calibri"/>
                <a:cs typeface="Times New Roman" pitchFamily="18" charset="0"/>
              </a:rPr>
              <a:t>of Family Registration</a:t>
            </a:r>
            <a:r>
              <a:rPr lang="en-GB" sz="2400" dirty="0">
                <a:solidFill>
                  <a:sysClr val="windowText" lastClr="000000"/>
                </a:solidFill>
                <a:latin typeface="Corbel"/>
                <a:ea typeface="+mn-ea"/>
                <a:cs typeface="+mn-cs"/>
              </a:rPr>
              <a:t/>
            </a:r>
            <a:br>
              <a:rPr lang="en-GB" sz="2400" dirty="0">
                <a:solidFill>
                  <a:sysClr val="windowText" lastClr="000000"/>
                </a:solidFill>
                <a:latin typeface="Corbel"/>
                <a:ea typeface="+mn-ea"/>
                <a:cs typeface="+mn-cs"/>
              </a:rPr>
            </a:br>
            <a:endParaRPr lang="th-TH" dirty="0"/>
          </a:p>
        </p:txBody>
      </p:sp>
      <p:sp>
        <p:nvSpPr>
          <p:cNvPr id="3" name="Content Placeholder 2"/>
          <p:cNvSpPr>
            <a:spLocks noGrp="1"/>
          </p:cNvSpPr>
          <p:nvPr>
            <p:ph idx="1"/>
          </p:nvPr>
        </p:nvSpPr>
        <p:spPr>
          <a:xfrm>
            <a:off x="457200" y="1628800"/>
            <a:ext cx="8229600" cy="4896544"/>
          </a:xfrm>
        </p:spPr>
        <p:txBody>
          <a:bodyPr>
            <a:normAutofit lnSpcReduction="10000"/>
          </a:bodyPr>
          <a:lstStyle/>
          <a:p>
            <a:pPr marL="182880" indent="0" algn="just">
              <a:spcAft>
                <a:spcPts val="0"/>
              </a:spcAft>
              <a:buNone/>
            </a:pPr>
            <a:r>
              <a:rPr lang="en-US" sz="2800" dirty="0">
                <a:latin typeface="Times New Roman" pitchFamily="18" charset="0"/>
                <a:ea typeface="Times New Roman"/>
                <a:cs typeface="Times New Roman" pitchFamily="18" charset="0"/>
              </a:rPr>
              <a:t>Family registration shall comply with the following principles:</a:t>
            </a:r>
            <a:endParaRPr lang="en-US" sz="3200" dirty="0">
              <a:latin typeface="Times New Roman" pitchFamily="18" charset="0"/>
              <a:ea typeface="Times New Roman"/>
              <a:cs typeface="Times New Roman" pitchFamily="18" charset="0"/>
            </a:endParaRPr>
          </a:p>
          <a:p>
            <a:pPr lvl="1" algn="just">
              <a:buFont typeface="Arial" pitchFamily="34" charset="0"/>
              <a:buChar char="•"/>
            </a:pPr>
            <a:r>
              <a:rPr lang="en-US" dirty="0">
                <a:latin typeface="Times New Roman" pitchFamily="18" charset="0"/>
                <a:ea typeface="Times New Roman"/>
                <a:cs typeface="Times New Roman" pitchFamily="18" charset="0"/>
              </a:rPr>
              <a:t>Respecting and ensuring the rights of the </a:t>
            </a:r>
            <a:r>
              <a:rPr lang="en-US" dirty="0" smtClean="0">
                <a:latin typeface="Times New Roman" pitchFamily="18" charset="0"/>
                <a:ea typeface="Times New Roman"/>
                <a:cs typeface="Times New Roman" pitchFamily="18" charset="0"/>
              </a:rPr>
              <a:t>citizens;</a:t>
            </a:r>
            <a:endParaRPr lang="en-US" sz="3000" dirty="0" smtClean="0">
              <a:latin typeface="Times New Roman" pitchFamily="18" charset="0"/>
              <a:ea typeface="Times New Roman"/>
              <a:cs typeface="Times New Roman" pitchFamily="18" charset="0"/>
            </a:endParaRPr>
          </a:p>
          <a:p>
            <a:pPr lvl="1" algn="just">
              <a:buFont typeface="Arial" pitchFamily="34" charset="0"/>
              <a:buChar char="•"/>
            </a:pPr>
            <a:r>
              <a:rPr lang="en-US" dirty="0" smtClean="0">
                <a:latin typeface="Times New Roman" pitchFamily="18" charset="0"/>
                <a:ea typeface="Times New Roman"/>
                <a:cs typeface="Times New Roman" pitchFamily="18" charset="0"/>
              </a:rPr>
              <a:t>Proceeding </a:t>
            </a:r>
            <a:r>
              <a:rPr lang="en-US" dirty="0">
                <a:latin typeface="Times New Roman" pitchFamily="18" charset="0"/>
                <a:ea typeface="Times New Roman"/>
                <a:cs typeface="Times New Roman" pitchFamily="18" charset="0"/>
              </a:rPr>
              <a:t>with the family registration organization where the concerned person is permanently or temporary </a:t>
            </a:r>
            <a:r>
              <a:rPr lang="en-US" dirty="0" smtClean="0">
                <a:latin typeface="Times New Roman" pitchFamily="18" charset="0"/>
                <a:ea typeface="Times New Roman"/>
                <a:cs typeface="Times New Roman" pitchFamily="18" charset="0"/>
              </a:rPr>
              <a:t>residing;</a:t>
            </a:r>
            <a:endParaRPr lang="en-US" sz="3000" dirty="0" smtClean="0">
              <a:latin typeface="Times New Roman" pitchFamily="18" charset="0"/>
              <a:ea typeface="Times New Roman"/>
              <a:cs typeface="Times New Roman" pitchFamily="18" charset="0"/>
            </a:endParaRPr>
          </a:p>
          <a:p>
            <a:pPr lvl="1" algn="just">
              <a:buFont typeface="Arial" pitchFamily="34" charset="0"/>
              <a:buChar char="•"/>
            </a:pPr>
            <a:r>
              <a:rPr lang="en-US" dirty="0" smtClean="0">
                <a:latin typeface="Times New Roman" pitchFamily="18" charset="0"/>
                <a:ea typeface="Times New Roman"/>
                <a:cs typeface="Times New Roman" pitchFamily="18" charset="0"/>
              </a:rPr>
              <a:t>Proceeding </a:t>
            </a:r>
            <a:r>
              <a:rPr lang="en-US" dirty="0">
                <a:latin typeface="Times New Roman" pitchFamily="18" charset="0"/>
                <a:ea typeface="Times New Roman"/>
                <a:cs typeface="Times New Roman" pitchFamily="18" charset="0"/>
              </a:rPr>
              <a:t>in the presence of the civil </a:t>
            </a:r>
            <a:r>
              <a:rPr lang="en-US" dirty="0" smtClean="0">
                <a:latin typeface="Times New Roman" pitchFamily="18" charset="0"/>
                <a:ea typeface="Times New Roman"/>
                <a:cs typeface="Times New Roman" pitchFamily="18" charset="0"/>
              </a:rPr>
              <a:t>registrar;</a:t>
            </a:r>
            <a:endParaRPr lang="en-US" sz="3000" dirty="0" smtClean="0">
              <a:latin typeface="Times New Roman" pitchFamily="18" charset="0"/>
              <a:ea typeface="Times New Roman"/>
              <a:cs typeface="Times New Roman" pitchFamily="18" charset="0"/>
            </a:endParaRPr>
          </a:p>
          <a:p>
            <a:pPr lvl="1" algn="just">
              <a:buFont typeface="Arial" pitchFamily="34" charset="0"/>
              <a:buChar char="•"/>
            </a:pPr>
            <a:r>
              <a:rPr lang="en-US" dirty="0" smtClean="0">
                <a:latin typeface="Times New Roman" pitchFamily="18" charset="0"/>
                <a:ea typeface="Times New Roman"/>
                <a:cs typeface="Times New Roman" pitchFamily="18" charset="0"/>
              </a:rPr>
              <a:t>Ensuring </a:t>
            </a:r>
            <a:r>
              <a:rPr lang="en-US" dirty="0">
                <a:latin typeface="Times New Roman" pitchFamily="18" charset="0"/>
                <a:ea typeface="Times New Roman"/>
                <a:cs typeface="Times New Roman" pitchFamily="18" charset="0"/>
              </a:rPr>
              <a:t>the true, objective, full, accurate, convenient, </a:t>
            </a:r>
            <a:r>
              <a:rPr lang="en-US" dirty="0" smtClean="0">
                <a:latin typeface="Times New Roman" pitchFamily="18" charset="0"/>
                <a:ea typeface="Times New Roman"/>
                <a:cs typeface="Times New Roman" pitchFamily="18" charset="0"/>
              </a:rPr>
              <a:t>timely </a:t>
            </a:r>
            <a:r>
              <a:rPr lang="en-US" dirty="0">
                <a:latin typeface="Times New Roman" pitchFamily="18" charset="0"/>
                <a:ea typeface="Times New Roman"/>
                <a:cs typeface="Times New Roman" pitchFamily="18" charset="0"/>
              </a:rPr>
              <a:t>and transparent </a:t>
            </a:r>
            <a:r>
              <a:rPr lang="en-US" dirty="0" smtClean="0">
                <a:latin typeface="Times New Roman" pitchFamily="18" charset="0"/>
                <a:ea typeface="Times New Roman"/>
                <a:cs typeface="Times New Roman" pitchFamily="18" charset="0"/>
              </a:rPr>
              <a:t>process;</a:t>
            </a:r>
            <a:endParaRPr lang="en-US" sz="3000" dirty="0" smtClean="0">
              <a:latin typeface="Times New Roman" pitchFamily="18" charset="0"/>
              <a:ea typeface="Times New Roman"/>
              <a:cs typeface="Times New Roman" pitchFamily="18" charset="0"/>
            </a:endParaRPr>
          </a:p>
          <a:p>
            <a:pPr lvl="1" algn="just">
              <a:buFont typeface="Arial" pitchFamily="34" charset="0"/>
              <a:buChar char="•"/>
            </a:pPr>
            <a:r>
              <a:rPr lang="en-US" dirty="0" smtClean="0">
                <a:latin typeface="Times New Roman" pitchFamily="18" charset="0"/>
                <a:ea typeface="Times New Roman"/>
                <a:cs typeface="Times New Roman" pitchFamily="18" charset="0"/>
              </a:rPr>
              <a:t>Coordinating </a:t>
            </a:r>
            <a:r>
              <a:rPr lang="en-US" dirty="0">
                <a:latin typeface="Times New Roman" pitchFamily="18" charset="0"/>
                <a:ea typeface="Times New Roman"/>
                <a:cs typeface="Times New Roman" pitchFamily="18" charset="0"/>
              </a:rPr>
              <a:t>with all persons and parties concerned to obtain correct and full data in family </a:t>
            </a:r>
            <a:r>
              <a:rPr lang="en-US" dirty="0" smtClean="0">
                <a:latin typeface="Times New Roman" pitchFamily="18" charset="0"/>
                <a:ea typeface="Times New Roman"/>
                <a:cs typeface="Times New Roman" pitchFamily="18" charset="0"/>
              </a:rPr>
              <a:t>registration;</a:t>
            </a:r>
            <a:endParaRPr lang="en-US" sz="3000" dirty="0" smtClean="0">
              <a:latin typeface="Times New Roman" pitchFamily="18" charset="0"/>
              <a:ea typeface="Times New Roman"/>
              <a:cs typeface="Times New Roman" pitchFamily="18" charset="0"/>
            </a:endParaRPr>
          </a:p>
          <a:p>
            <a:pPr lvl="1" algn="just">
              <a:buFont typeface="Arial" pitchFamily="34" charset="0"/>
              <a:buChar char="•"/>
            </a:pPr>
            <a:r>
              <a:rPr lang="en-US" dirty="0" smtClean="0">
                <a:latin typeface="Times New Roman" pitchFamily="18" charset="0"/>
                <a:ea typeface="Times New Roman"/>
                <a:cs typeface="Times New Roman" pitchFamily="18" charset="0"/>
              </a:rPr>
              <a:t>Centralize data information management and </a:t>
            </a:r>
            <a:r>
              <a:rPr lang="en-US" dirty="0">
                <a:latin typeface="Times New Roman" pitchFamily="18" charset="0"/>
                <a:ea typeface="Times New Roman"/>
                <a:cs typeface="Times New Roman" pitchFamily="18" charset="0"/>
              </a:rPr>
              <a:t>keeping them permanent.</a:t>
            </a:r>
            <a:endParaRPr lang="en-US" sz="30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745070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836712"/>
            <a:ext cx="8229600" cy="1152128"/>
          </a:xfrm>
        </p:spPr>
        <p:txBody>
          <a:bodyPr>
            <a:normAutofit fontScale="90000"/>
          </a:bodyPr>
          <a:lstStyle/>
          <a:p>
            <a:pPr marL="457200" lvl="0" indent="-457200" algn="ctr" defTabSz="457200">
              <a:spcBef>
                <a:spcPct val="20000"/>
              </a:spcBef>
              <a:spcAft>
                <a:spcPts val="600"/>
              </a:spcAft>
              <a:defRPr/>
            </a:pPr>
            <a:r>
              <a:rPr lang="en-US" sz="3600" b="1" dirty="0" smtClean="0">
                <a:latin typeface="Times New Roman" pitchFamily="18" charset="0"/>
                <a:ea typeface="Calibri"/>
                <a:cs typeface="Times New Roman" pitchFamily="18" charset="0"/>
              </a:rPr>
              <a:t>Scope </a:t>
            </a:r>
            <a:r>
              <a:rPr lang="en-US" sz="3600" b="1" dirty="0">
                <a:latin typeface="Times New Roman" pitchFamily="18" charset="0"/>
                <a:ea typeface="Calibri"/>
                <a:cs typeface="Times New Roman" pitchFamily="18" charset="0"/>
              </a:rPr>
              <a:t>of Application</a:t>
            </a:r>
            <a:r>
              <a:rPr lang="en-GB" sz="2400" dirty="0">
                <a:solidFill>
                  <a:sysClr val="windowText" lastClr="000000"/>
                </a:solidFill>
                <a:latin typeface="Corbel"/>
                <a:ea typeface="+mn-ea"/>
                <a:cs typeface="+mn-cs"/>
              </a:rPr>
              <a:t/>
            </a:r>
            <a:br>
              <a:rPr lang="en-GB" sz="2400" dirty="0">
                <a:solidFill>
                  <a:sysClr val="windowText" lastClr="000000"/>
                </a:solidFill>
                <a:latin typeface="Corbel"/>
                <a:ea typeface="+mn-ea"/>
                <a:cs typeface="+mn-cs"/>
              </a:rPr>
            </a:br>
            <a:endParaRPr lang="th-TH" dirty="0"/>
          </a:p>
        </p:txBody>
      </p:sp>
      <p:sp>
        <p:nvSpPr>
          <p:cNvPr id="3" name="Content Placeholder 2"/>
          <p:cNvSpPr>
            <a:spLocks noGrp="1"/>
          </p:cNvSpPr>
          <p:nvPr>
            <p:ph idx="1"/>
          </p:nvPr>
        </p:nvSpPr>
        <p:spPr>
          <a:xfrm>
            <a:off x="539552" y="1772816"/>
            <a:ext cx="8229600" cy="4248472"/>
          </a:xfrm>
        </p:spPr>
        <p:txBody>
          <a:bodyPr>
            <a:normAutofit/>
          </a:bodyPr>
          <a:lstStyle/>
          <a:p>
            <a:pPr marL="457200" indent="0" algn="just">
              <a:spcAft>
                <a:spcPts val="0"/>
              </a:spcAft>
              <a:buNone/>
            </a:pPr>
            <a:r>
              <a:rPr lang="en-US" sz="2800" dirty="0">
                <a:latin typeface="Times New Roman" pitchFamily="18" charset="0"/>
                <a:ea typeface="Times New Roman"/>
                <a:cs typeface="Times New Roman" pitchFamily="18" charset="0"/>
              </a:rPr>
              <a:t>This Law applies to Lao citizens, aliens, foreigners and stateless persons who are residing or earning their livelihood in Lao PDR and including Lao citizens who are residing and earning their livelihood abroad</a:t>
            </a:r>
            <a:endParaRPr lang="en-US"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5497513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1743</TotalTime>
  <Words>1316</Words>
  <Application>Microsoft Office PowerPoint</Application>
  <PresentationFormat>On-screen Show (4:3)</PresentationFormat>
  <Paragraphs>107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 Present By: Vandy CHANTHALIDETH Department of Citizen Management,  Ministry of Home Affairs  </vt:lpstr>
      <vt:lpstr> Outlines</vt:lpstr>
      <vt:lpstr>Overview of Civil Registration (1)</vt:lpstr>
      <vt:lpstr>Overview of Civil Registration (2)</vt:lpstr>
      <vt:lpstr>Overview of Civil Registration (3)</vt:lpstr>
      <vt:lpstr>Objectives</vt:lpstr>
      <vt:lpstr>Govt Policy on Family Registration Activities</vt:lpstr>
      <vt:lpstr>Principles of Family Registration </vt:lpstr>
      <vt:lpstr>Scope of Application </vt:lpstr>
      <vt:lpstr>Types of Family Registration (1)</vt:lpstr>
      <vt:lpstr>Types of Family Registration (2)</vt:lpstr>
      <vt:lpstr>Family Registration Organizations (1)</vt:lpstr>
      <vt:lpstr>Family Registration Organizations (2)</vt:lpstr>
      <vt:lpstr>Family Registration Organizations (3)</vt:lpstr>
      <vt:lpstr>Family Registration Organizations (4)</vt:lpstr>
      <vt:lpstr>Family Registration Organizations (5)</vt:lpstr>
      <vt:lpstr> Civil Management Information System (1) </vt:lpstr>
      <vt:lpstr> Civil Management Information System (2)</vt:lpstr>
      <vt:lpstr>Thank you for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ACER</cp:lastModifiedBy>
  <cp:revision>95</cp:revision>
  <cp:lastPrinted>2017-11-10T08:57:05Z</cp:lastPrinted>
  <dcterms:created xsi:type="dcterms:W3CDTF">2017-10-13T03:20:39Z</dcterms:created>
  <dcterms:modified xsi:type="dcterms:W3CDTF">2017-11-13T06:34:26Z</dcterms:modified>
</cp:coreProperties>
</file>