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0517A-9685-43F5-B4FB-DA22D224BD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37C19A-2AED-43B7-8575-0BE145ED3F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51E6E2-9BF9-4FB4-B7E5-2F5AD8A3C276}"/>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5" name="Footer Placeholder 4">
            <a:extLst>
              <a:ext uri="{FF2B5EF4-FFF2-40B4-BE49-F238E27FC236}">
                <a16:creationId xmlns:a16="http://schemas.microsoft.com/office/drawing/2014/main" id="{5D2D4B80-7868-4688-80EF-48A344DCD8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B9232-7BEA-4E2C-B55F-6CF14B927747}"/>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2280506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13FA-8F7E-4023-889B-C96F95C4F1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65730A-3903-4930-B946-EC085DAAC22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751CAC-0A16-43B5-ABA0-8E2748259EC0}"/>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5" name="Footer Placeholder 4">
            <a:extLst>
              <a:ext uri="{FF2B5EF4-FFF2-40B4-BE49-F238E27FC236}">
                <a16:creationId xmlns:a16="http://schemas.microsoft.com/office/drawing/2014/main" id="{448BF770-AED7-40B5-AA65-C56E1DEE4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DD53-4ECE-412A-8ADA-7F1239D67B95}"/>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2976601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485A88-3CA9-476E-B9E3-9E406FC110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919376-DDDB-4FAA-A2A6-9FDA25511A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B2BD4-0C0C-48DC-B4C9-CCFEE800AA8F}"/>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5" name="Footer Placeholder 4">
            <a:extLst>
              <a:ext uri="{FF2B5EF4-FFF2-40B4-BE49-F238E27FC236}">
                <a16:creationId xmlns:a16="http://schemas.microsoft.com/office/drawing/2014/main" id="{7FE1B368-16C3-4F1C-9227-A75556FD7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114FA8-55CB-419A-B9BF-3106ACFFF690}"/>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2351025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584C9-119F-465E-9B1B-D0853CF0F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BEC6AB-CB63-4B36-B45F-653ADCFA44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358C5-6C43-44C4-9C0A-3A41C2A8D295}"/>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5" name="Footer Placeholder 4">
            <a:extLst>
              <a:ext uri="{FF2B5EF4-FFF2-40B4-BE49-F238E27FC236}">
                <a16:creationId xmlns:a16="http://schemas.microsoft.com/office/drawing/2014/main" id="{D8430BE9-9154-49A6-AA8D-38AF31E539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48EADC-67B8-48A8-9551-31D8CCB23B25}"/>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381629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9FC0F-849D-4A57-B009-53DB51048F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D66372-EFA0-4459-B770-CBE62F78BE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15B4EE-87C8-4CD6-B62B-FBF88FE48E89}"/>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5" name="Footer Placeholder 4">
            <a:extLst>
              <a:ext uri="{FF2B5EF4-FFF2-40B4-BE49-F238E27FC236}">
                <a16:creationId xmlns:a16="http://schemas.microsoft.com/office/drawing/2014/main" id="{810D3871-72C4-4B18-AC6B-C73FEBB96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69A7A-AD10-42DD-8EE4-9344F5C2A782}"/>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344541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9EA4F-0FB7-499A-BB69-CF42B9225C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B16A8E-FDEB-43AF-A2D3-06141E60BC5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9C4149-BCF1-402C-932D-01E98BC9A00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E46E55-0FA6-40A2-AB43-242651B2F323}"/>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6" name="Footer Placeholder 5">
            <a:extLst>
              <a:ext uri="{FF2B5EF4-FFF2-40B4-BE49-F238E27FC236}">
                <a16:creationId xmlns:a16="http://schemas.microsoft.com/office/drawing/2014/main" id="{270AD9D4-D4F3-4944-A85D-704799769A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5B961A-4996-4EBD-B8E8-18F90446C668}"/>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130601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7AE6-3302-4AFF-9190-A93CD0EB9A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575446-9D6A-4600-AAEE-250388D4CF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B59B6B0-9EAE-4125-8B8E-A0681DC31DF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D635C1-EFF8-4A09-B50C-6CAADE6F8F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382B67B-33A9-46E1-B675-70F3D0E4A9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DA079A-8405-40EC-BE51-6D7476B5FFA5}"/>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8" name="Footer Placeholder 7">
            <a:extLst>
              <a:ext uri="{FF2B5EF4-FFF2-40B4-BE49-F238E27FC236}">
                <a16:creationId xmlns:a16="http://schemas.microsoft.com/office/drawing/2014/main" id="{27000C70-F4F7-4CFA-95B5-8A377DCC7D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9441D7-E31C-491D-A024-27857E76534E}"/>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276030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3155B-AB93-40BD-B695-1071F85114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E2A460-DA19-4DFF-B65C-EE5AA539C14F}"/>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4" name="Footer Placeholder 3">
            <a:extLst>
              <a:ext uri="{FF2B5EF4-FFF2-40B4-BE49-F238E27FC236}">
                <a16:creationId xmlns:a16="http://schemas.microsoft.com/office/drawing/2014/main" id="{B7E14164-6F2C-477A-9929-9BDC804FE6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5A8519-18CB-4D56-97D6-A94E99BFB994}"/>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32353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CFA00C-27FE-4D8A-B4FA-EC1A434737F9}"/>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3" name="Footer Placeholder 2">
            <a:extLst>
              <a:ext uri="{FF2B5EF4-FFF2-40B4-BE49-F238E27FC236}">
                <a16:creationId xmlns:a16="http://schemas.microsoft.com/office/drawing/2014/main" id="{A53794A8-3708-492D-A73E-3703B26A17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7EDD88-3287-4930-A2A0-F66DD40057A1}"/>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675649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729AF-3272-4C8D-92B7-231CF13447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07EDEA-F904-488A-8762-51167EF1D0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34C155-6317-4166-9466-D54B2C904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025219-3475-4A1D-9475-BE902AE7D14C}"/>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6" name="Footer Placeholder 5">
            <a:extLst>
              <a:ext uri="{FF2B5EF4-FFF2-40B4-BE49-F238E27FC236}">
                <a16:creationId xmlns:a16="http://schemas.microsoft.com/office/drawing/2014/main" id="{90987693-9E82-4E66-AA7F-51B57F2A04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4C93E5-AD0E-4034-B8E4-47B5B588FE24}"/>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133574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56C38-DBAC-48D4-B3FD-7133CEE58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5FA010-6281-491D-81F8-64427A53BB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0D7533-AFD6-4592-83BD-23015F19EF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EF06D4-B5D8-4786-B076-2AC4FA00F3F7}"/>
              </a:ext>
            </a:extLst>
          </p:cNvPr>
          <p:cNvSpPr>
            <a:spLocks noGrp="1"/>
          </p:cNvSpPr>
          <p:nvPr>
            <p:ph type="dt" sz="half" idx="10"/>
          </p:nvPr>
        </p:nvSpPr>
        <p:spPr/>
        <p:txBody>
          <a:bodyPr/>
          <a:lstStyle/>
          <a:p>
            <a:fld id="{EB4F704A-5D29-4751-8E7F-E17CEFFA7F7F}" type="datetimeFigureOut">
              <a:rPr lang="en-US" smtClean="0"/>
              <a:t>13-Nov-18</a:t>
            </a:fld>
            <a:endParaRPr lang="en-US"/>
          </a:p>
        </p:txBody>
      </p:sp>
      <p:sp>
        <p:nvSpPr>
          <p:cNvPr id="6" name="Footer Placeholder 5">
            <a:extLst>
              <a:ext uri="{FF2B5EF4-FFF2-40B4-BE49-F238E27FC236}">
                <a16:creationId xmlns:a16="http://schemas.microsoft.com/office/drawing/2014/main" id="{DC95BC35-517C-4C46-AC40-D01EF8ABDC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79208B-EA1D-45D1-91F2-53EACF9E1C8C}"/>
              </a:ext>
            </a:extLst>
          </p:cNvPr>
          <p:cNvSpPr>
            <a:spLocks noGrp="1"/>
          </p:cNvSpPr>
          <p:nvPr>
            <p:ph type="sldNum" sz="quarter" idx="12"/>
          </p:nvPr>
        </p:nvSpPr>
        <p:spPr/>
        <p:txBody>
          <a:bodyPr/>
          <a:lstStyle/>
          <a:p>
            <a:fld id="{063E2F84-87B0-4B5E-93A3-847D68B98852}" type="slidenum">
              <a:rPr lang="en-US" smtClean="0"/>
              <a:t>‹#›</a:t>
            </a:fld>
            <a:endParaRPr lang="en-US"/>
          </a:p>
        </p:txBody>
      </p:sp>
    </p:spTree>
    <p:extLst>
      <p:ext uri="{BB962C8B-B14F-4D97-AF65-F5344CB8AC3E}">
        <p14:creationId xmlns:p14="http://schemas.microsoft.com/office/powerpoint/2010/main" val="32380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73BB54-7EC9-4AB6-BFE3-6BB34A24EE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B6EBF2-6CE4-4451-9ECC-757E7612F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FBC206-E60D-4A60-95ED-B169936F0F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F704A-5D29-4751-8E7F-E17CEFFA7F7F}" type="datetimeFigureOut">
              <a:rPr lang="en-US" smtClean="0"/>
              <a:t>13-Nov-18</a:t>
            </a:fld>
            <a:endParaRPr lang="en-US"/>
          </a:p>
        </p:txBody>
      </p:sp>
      <p:sp>
        <p:nvSpPr>
          <p:cNvPr id="5" name="Footer Placeholder 4">
            <a:extLst>
              <a:ext uri="{FF2B5EF4-FFF2-40B4-BE49-F238E27FC236}">
                <a16:creationId xmlns:a16="http://schemas.microsoft.com/office/drawing/2014/main" id="{925EEEE7-139E-41A7-ACEB-5B6CC09B71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369540-F3C6-4CD1-99D6-6C7E44838A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E2F84-87B0-4B5E-93A3-847D68B98852}" type="slidenum">
              <a:rPr lang="en-US" smtClean="0"/>
              <a:t>‹#›</a:t>
            </a:fld>
            <a:endParaRPr lang="en-US"/>
          </a:p>
        </p:txBody>
      </p:sp>
    </p:spTree>
    <p:extLst>
      <p:ext uri="{BB962C8B-B14F-4D97-AF65-F5344CB8AC3E}">
        <p14:creationId xmlns:p14="http://schemas.microsoft.com/office/powerpoint/2010/main" val="2374042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87BE05-79C8-4ABD-A7B7-9D027B02EA79}"/>
              </a:ext>
            </a:extLst>
          </p:cNvPr>
          <p:cNvSpPr/>
          <p:nvPr/>
        </p:nvSpPr>
        <p:spPr>
          <a:xfrm>
            <a:off x="3785090" y="2509902"/>
            <a:ext cx="4033155" cy="1096519"/>
          </a:xfrm>
          <a:prstGeom prst="rect">
            <a:avLst/>
          </a:prstGeom>
        </p:spPr>
        <p:txBody>
          <a:bodyPr wrap="none">
            <a:spAutoFit/>
          </a:bodyPr>
          <a:lstStyle/>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Global goods on CRVS</a:t>
            </a:r>
          </a:p>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Some positives and issues </a:t>
            </a:r>
          </a:p>
        </p:txBody>
      </p:sp>
    </p:spTree>
    <p:extLst>
      <p:ext uri="{BB962C8B-B14F-4D97-AF65-F5344CB8AC3E}">
        <p14:creationId xmlns:p14="http://schemas.microsoft.com/office/powerpoint/2010/main" val="35504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B8A85C-B2DA-4AAD-8C51-19C03EFDEC56}"/>
              </a:ext>
            </a:extLst>
          </p:cNvPr>
          <p:cNvSpPr/>
          <p:nvPr/>
        </p:nvSpPr>
        <p:spPr>
          <a:xfrm>
            <a:off x="1214651" y="1722393"/>
            <a:ext cx="9580728" cy="2841034"/>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Compiled based on information collected hastily from a few organizations. UNSD list compiled from the UNSD website. Two organizations have not sent information</a:t>
            </a:r>
          </a:p>
          <a:p>
            <a:pPr marR="0" lvl="0">
              <a:lnSpc>
                <a:spcPct val="107000"/>
              </a:lnSpc>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This is work in progress – this exercise needs to be completed (will it be global CRVS group?). may be ESCAP does it and presents this in the global CRVS group.</a:t>
            </a:r>
          </a:p>
        </p:txBody>
      </p:sp>
    </p:spTree>
    <p:extLst>
      <p:ext uri="{BB962C8B-B14F-4D97-AF65-F5344CB8AC3E}">
        <p14:creationId xmlns:p14="http://schemas.microsoft.com/office/powerpoint/2010/main" val="421755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316552-8DFE-4276-A108-764E87609897}"/>
              </a:ext>
            </a:extLst>
          </p:cNvPr>
          <p:cNvSpPr/>
          <p:nvPr/>
        </p:nvSpPr>
        <p:spPr>
          <a:xfrm>
            <a:off x="541361" y="286761"/>
            <a:ext cx="11109278" cy="5417252"/>
          </a:xfrm>
          <a:prstGeom prst="rect">
            <a:avLst/>
          </a:prstGeom>
        </p:spPr>
        <p:txBody>
          <a:bodyPr wrap="square">
            <a:spAutoFit/>
          </a:bodyPr>
          <a:lstStyle/>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The positives</a:t>
            </a:r>
          </a:p>
          <a:p>
            <a:pPr>
              <a:lnSpc>
                <a:spcPct val="107000"/>
              </a:lnSpc>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Post 2010 there has been huge push (though political support) from Asia and Pacific and Africa to improve CRVS systems in Africa. Countries needed more operational and practical guidance. This led to the development of a number of operational manuals and handbooks. Some did exist but needed to be refined based on new methods and techniques and advent of modern technologies</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Many more global institutions (non-UN) joining the fray</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Many of the global goods are joint or collaborative efforts – avoiding duplication, leveraging knowledge in their respective areas</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Mostly following global standards (principles and recommendations)</a:t>
            </a:r>
          </a:p>
          <a:p>
            <a:pPr marL="342900" marR="0" lvl="0" indent="-342900">
              <a:lnSpc>
                <a:spcPct val="107000"/>
              </a:lnSpc>
              <a:spcBef>
                <a:spcPts val="0"/>
              </a:spcBef>
              <a:spcAft>
                <a:spcPts val="80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Validation and dissemination workshops of these global goods providing opportunity to countries to share experiences</a:t>
            </a:r>
          </a:p>
        </p:txBody>
      </p:sp>
    </p:spTree>
    <p:extLst>
      <p:ext uri="{BB962C8B-B14F-4D97-AF65-F5344CB8AC3E}">
        <p14:creationId xmlns:p14="http://schemas.microsoft.com/office/powerpoint/2010/main" val="118648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86AA9C-20F3-4A5C-9ECB-6B055A7DAB1B}"/>
              </a:ext>
            </a:extLst>
          </p:cNvPr>
          <p:cNvSpPr/>
          <p:nvPr/>
        </p:nvSpPr>
        <p:spPr>
          <a:xfrm>
            <a:off x="736979" y="294576"/>
            <a:ext cx="9921922" cy="6310189"/>
          </a:xfrm>
          <a:prstGeom prst="rect">
            <a:avLst/>
          </a:prstGeom>
        </p:spPr>
        <p:txBody>
          <a:bodyPr wrap="square">
            <a:spAutoFit/>
          </a:bodyPr>
          <a:lstStyle/>
          <a:p>
            <a:pPr>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Issues for consideration</a:t>
            </a:r>
          </a:p>
          <a:p>
            <a:pPr>
              <a:lnSpc>
                <a:spcPct val="107000"/>
              </a:lnSpc>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Are these documents demand based or supply driven?</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More the merrier of more the confusion?</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Not all these global goods are available in English only and hence may have limited reach</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Not many documents on good practices and innovations available – there has to be a systematic way of addressing this gap. The country examples in many of the documents are picked up randomly and not based on real operational research on the ground. Can member countries help as the knowledge resides there?</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Country profiles (IIVRS type) are not available</a:t>
            </a:r>
          </a:p>
          <a:p>
            <a:pPr marL="342900" marR="0" lvl="0" indent="-342900">
              <a:lnSpc>
                <a:spcPct val="107000"/>
              </a:lnSpc>
              <a:spcBef>
                <a:spcPts val="0"/>
              </a:spcBef>
              <a:spcAft>
                <a:spcPts val="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Not many seminal research available?</a:t>
            </a:r>
          </a:p>
          <a:p>
            <a:pPr marL="342900" marR="0" lvl="0" indent="-342900">
              <a:lnSpc>
                <a:spcPct val="107000"/>
              </a:lnSpc>
              <a:spcBef>
                <a:spcPts val="0"/>
              </a:spcBef>
              <a:spcAft>
                <a:spcPts val="80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How to ensure quality? </a:t>
            </a:r>
          </a:p>
          <a:p>
            <a:pPr marL="342900" marR="0" lvl="0" indent="-342900">
              <a:lnSpc>
                <a:spcPct val="107000"/>
              </a:lnSpc>
              <a:spcBef>
                <a:spcPts val="0"/>
              </a:spcBef>
              <a:spcAft>
                <a:spcPts val="800"/>
              </a:spcAft>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The cardinal question is how can this reach countries? </a:t>
            </a:r>
          </a:p>
        </p:txBody>
      </p:sp>
    </p:spTree>
    <p:extLst>
      <p:ext uri="{BB962C8B-B14F-4D97-AF65-F5344CB8AC3E}">
        <p14:creationId xmlns:p14="http://schemas.microsoft.com/office/powerpoint/2010/main" val="627930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310</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 Gautam Mitra</dc:creator>
  <cp:lastModifiedBy>Raj Gautam Mitra</cp:lastModifiedBy>
  <cp:revision>4</cp:revision>
  <dcterms:created xsi:type="dcterms:W3CDTF">2018-11-13T07:20:16Z</dcterms:created>
  <dcterms:modified xsi:type="dcterms:W3CDTF">2018-11-13T09:30:57Z</dcterms:modified>
</cp:coreProperties>
</file>