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76" r:id="rId5"/>
    <p:sldId id="272" r:id="rId6"/>
    <p:sldId id="273" r:id="rId7"/>
    <p:sldId id="274" r:id="rId8"/>
    <p:sldId id="268" r:id="rId9"/>
    <p:sldId id="269" r:id="rId10"/>
    <p:sldId id="258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anja  Sejersen" initials="TS" lastIdx="16" clrIdx="0"/>
  <p:cmAuthor id="1" name="AbidG" initials="A" lastIdx="8" clrIdx="1">
    <p:extLst>
      <p:ext uri="{19B8F6BF-5375-455C-9EA6-DF929625EA0E}">
        <p15:presenceInfo xmlns:p15="http://schemas.microsoft.com/office/powerpoint/2012/main" userId="Abid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33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493AE2-32EE-4551-A9FA-045B2FBAA472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8D1799E-AEF8-4B0D-8A14-5093675A8757}">
      <dgm:prSet phldrT="[Text]" custT="1"/>
      <dgm:spPr>
        <a:solidFill>
          <a:srgbClr val="C00000"/>
        </a:solidFill>
      </dgm:spPr>
      <dgm:t>
        <a:bodyPr/>
        <a:lstStyle/>
        <a:p>
          <a:r>
            <a:rPr lang="en-GB" sz="2400" dirty="0" smtClean="0"/>
            <a:t>Citizen Beneficiaries</a:t>
          </a:r>
          <a:endParaRPr lang="en-GB" sz="2400" dirty="0"/>
        </a:p>
      </dgm:t>
    </dgm:pt>
    <dgm:pt modelId="{BA9FEA45-E90D-4FF9-A00A-B323F348AABF}" type="parTrans" cxnId="{306BDB6D-A074-4A1B-BF2B-9B77097C92BC}">
      <dgm:prSet/>
      <dgm:spPr/>
      <dgm:t>
        <a:bodyPr/>
        <a:lstStyle/>
        <a:p>
          <a:endParaRPr lang="en-GB" sz="2800"/>
        </a:p>
      </dgm:t>
    </dgm:pt>
    <dgm:pt modelId="{CF08271C-4E67-4687-88E7-A39D70F95C01}" type="sibTrans" cxnId="{306BDB6D-A074-4A1B-BF2B-9B77097C92BC}">
      <dgm:prSet/>
      <dgm:spPr/>
      <dgm:t>
        <a:bodyPr/>
        <a:lstStyle/>
        <a:p>
          <a:endParaRPr lang="en-GB" sz="2800"/>
        </a:p>
      </dgm:t>
    </dgm:pt>
    <dgm:pt modelId="{61ACF3CD-CB99-4787-A480-ED79D2DC8E44}">
      <dgm:prSet phldrT="[Text]" custT="1"/>
      <dgm:spPr>
        <a:solidFill>
          <a:srgbClr val="002060"/>
        </a:solidFill>
      </dgm:spPr>
      <dgm:t>
        <a:bodyPr/>
        <a:lstStyle/>
        <a:p>
          <a:r>
            <a:rPr lang="en-GB" sz="2000" dirty="0" smtClean="0"/>
            <a:t>Public and Private Stakeholders</a:t>
          </a:r>
          <a:endParaRPr lang="en-GB" sz="2000" dirty="0"/>
        </a:p>
      </dgm:t>
    </dgm:pt>
    <dgm:pt modelId="{3845B641-99AF-44E5-BC7C-C95944248B96}" type="parTrans" cxnId="{4E531C0C-ADCF-4E40-98A0-A17C327287CF}">
      <dgm:prSet/>
      <dgm:spPr/>
      <dgm:t>
        <a:bodyPr/>
        <a:lstStyle/>
        <a:p>
          <a:endParaRPr lang="en-GB" sz="2800"/>
        </a:p>
      </dgm:t>
    </dgm:pt>
    <dgm:pt modelId="{BC10A654-CDA1-4903-8362-7315DCE72E13}" type="sibTrans" cxnId="{4E531C0C-ADCF-4E40-98A0-A17C327287CF}">
      <dgm:prSet/>
      <dgm:spPr/>
      <dgm:t>
        <a:bodyPr/>
        <a:lstStyle/>
        <a:p>
          <a:endParaRPr lang="en-GB" sz="2800"/>
        </a:p>
      </dgm:t>
    </dgm:pt>
    <dgm:pt modelId="{962B484C-4EB9-4A80-9999-03991F511547}">
      <dgm:prSet phldrT="[Text]" custT="1"/>
      <dgm:spPr>
        <a:solidFill>
          <a:srgbClr val="454CD1"/>
        </a:solidFill>
      </dgm:spPr>
      <dgm:t>
        <a:bodyPr/>
        <a:lstStyle/>
        <a:p>
          <a:r>
            <a:rPr lang="en-GB" sz="2000" dirty="0" smtClean="0"/>
            <a:t>Steering Committee</a:t>
          </a:r>
          <a:endParaRPr lang="en-GB" sz="2000" dirty="0"/>
        </a:p>
      </dgm:t>
    </dgm:pt>
    <dgm:pt modelId="{6D58DE69-9273-4189-A4FC-288EC7122A60}" type="parTrans" cxnId="{EA89CF65-9887-4B69-BAED-F9BC5493A4C3}">
      <dgm:prSet/>
      <dgm:spPr/>
      <dgm:t>
        <a:bodyPr/>
        <a:lstStyle/>
        <a:p>
          <a:endParaRPr lang="en-GB" sz="2800"/>
        </a:p>
      </dgm:t>
    </dgm:pt>
    <dgm:pt modelId="{67AD45FB-F1AA-45B6-9FF6-B3DD15285062}" type="sibTrans" cxnId="{EA89CF65-9887-4B69-BAED-F9BC5493A4C3}">
      <dgm:prSet/>
      <dgm:spPr/>
      <dgm:t>
        <a:bodyPr/>
        <a:lstStyle/>
        <a:p>
          <a:endParaRPr lang="en-GB" sz="2800"/>
        </a:p>
      </dgm:t>
    </dgm:pt>
    <dgm:pt modelId="{23115B5A-28AD-400B-97BF-6CED80972BE3}">
      <dgm:prSet phldrT="[Text]" custT="1"/>
      <dgm:spPr>
        <a:solidFill>
          <a:srgbClr val="35C0E1"/>
        </a:solidFill>
      </dgm:spPr>
      <dgm:t>
        <a:bodyPr/>
        <a:lstStyle/>
        <a:p>
          <a:r>
            <a:rPr lang="en-GB" sz="2000" dirty="0" smtClean="0"/>
            <a:t>CRVS Secretariat</a:t>
          </a:r>
          <a:endParaRPr lang="en-GB" sz="2000" dirty="0"/>
        </a:p>
      </dgm:t>
    </dgm:pt>
    <dgm:pt modelId="{F80BF991-F9EA-4A94-8224-895CE29C1BE5}" type="parTrans" cxnId="{F40CE4F8-84FE-4E4C-98C4-508728BFAFB0}">
      <dgm:prSet/>
      <dgm:spPr/>
      <dgm:t>
        <a:bodyPr/>
        <a:lstStyle/>
        <a:p>
          <a:endParaRPr lang="en-GB" sz="2800"/>
        </a:p>
      </dgm:t>
    </dgm:pt>
    <dgm:pt modelId="{5818B78F-8F76-4464-9B6A-90D05DB52D1B}" type="sibTrans" cxnId="{F40CE4F8-84FE-4E4C-98C4-508728BFAFB0}">
      <dgm:prSet/>
      <dgm:spPr/>
      <dgm:t>
        <a:bodyPr/>
        <a:lstStyle/>
        <a:p>
          <a:endParaRPr lang="en-GB" sz="2800"/>
        </a:p>
      </dgm:t>
    </dgm:pt>
    <dgm:pt modelId="{2029A606-A4F5-45DB-A3D7-58BAE0B01928}" type="pres">
      <dgm:prSet presAssocID="{AC493AE2-32EE-4551-A9FA-045B2FBAA472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C3D0C5B-DE13-4A22-9AB8-01D4166FA8B4}" type="pres">
      <dgm:prSet presAssocID="{AC493AE2-32EE-4551-A9FA-045B2FBAA472}" presName="comp1" presStyleCnt="0"/>
      <dgm:spPr/>
    </dgm:pt>
    <dgm:pt modelId="{EA91FDB7-1AFE-46FE-94B6-1BA462395772}" type="pres">
      <dgm:prSet presAssocID="{AC493AE2-32EE-4551-A9FA-045B2FBAA472}" presName="circle1" presStyleLbl="node1" presStyleIdx="0" presStyleCnt="4" custScaleX="131429"/>
      <dgm:spPr/>
      <dgm:t>
        <a:bodyPr/>
        <a:lstStyle/>
        <a:p>
          <a:endParaRPr lang="en-GB"/>
        </a:p>
      </dgm:t>
    </dgm:pt>
    <dgm:pt modelId="{E9A4F0FF-DAB9-424E-8BA7-CD692DD7330C}" type="pres">
      <dgm:prSet presAssocID="{AC493AE2-32EE-4551-A9FA-045B2FBAA472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962E635-A2B3-487B-8192-B85F76926C41}" type="pres">
      <dgm:prSet presAssocID="{AC493AE2-32EE-4551-A9FA-045B2FBAA472}" presName="comp2" presStyleCnt="0"/>
      <dgm:spPr/>
    </dgm:pt>
    <dgm:pt modelId="{910834E3-91C2-467D-964B-95A10228F499}" type="pres">
      <dgm:prSet presAssocID="{AC493AE2-32EE-4551-A9FA-045B2FBAA472}" presName="circle2" presStyleLbl="node1" presStyleIdx="1" presStyleCnt="4" custScaleX="114286"/>
      <dgm:spPr/>
      <dgm:t>
        <a:bodyPr/>
        <a:lstStyle/>
        <a:p>
          <a:endParaRPr lang="en-GB"/>
        </a:p>
      </dgm:t>
    </dgm:pt>
    <dgm:pt modelId="{4EF30B36-D8F4-45EC-9917-12E1D9A054AF}" type="pres">
      <dgm:prSet presAssocID="{AC493AE2-32EE-4551-A9FA-045B2FBAA472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598948-FB80-49F0-AFA2-0476AB617E35}" type="pres">
      <dgm:prSet presAssocID="{AC493AE2-32EE-4551-A9FA-045B2FBAA472}" presName="comp3" presStyleCnt="0"/>
      <dgm:spPr/>
    </dgm:pt>
    <dgm:pt modelId="{B6FF1E84-9978-495E-B7B8-A6902436DE44}" type="pres">
      <dgm:prSet presAssocID="{AC493AE2-32EE-4551-A9FA-045B2FBAA472}" presName="circle3" presStyleLbl="node1" presStyleIdx="2" presStyleCnt="4"/>
      <dgm:spPr/>
      <dgm:t>
        <a:bodyPr/>
        <a:lstStyle/>
        <a:p>
          <a:endParaRPr lang="en-GB"/>
        </a:p>
      </dgm:t>
    </dgm:pt>
    <dgm:pt modelId="{511770C8-28C8-43AC-8EBA-F1273FA9F325}" type="pres">
      <dgm:prSet presAssocID="{AC493AE2-32EE-4551-A9FA-045B2FBAA472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026337-64FF-47C1-B7EB-829158ED4545}" type="pres">
      <dgm:prSet presAssocID="{AC493AE2-32EE-4551-A9FA-045B2FBAA472}" presName="comp4" presStyleCnt="0"/>
      <dgm:spPr/>
    </dgm:pt>
    <dgm:pt modelId="{88331086-45BC-485B-9B10-6D63998D75A5}" type="pres">
      <dgm:prSet presAssocID="{AC493AE2-32EE-4551-A9FA-045B2FBAA472}" presName="circle4" presStyleLbl="node1" presStyleIdx="3" presStyleCnt="4"/>
      <dgm:spPr/>
      <dgm:t>
        <a:bodyPr/>
        <a:lstStyle/>
        <a:p>
          <a:endParaRPr lang="en-GB"/>
        </a:p>
      </dgm:t>
    </dgm:pt>
    <dgm:pt modelId="{1A00DDDA-8F43-49DC-B44B-EF6DF1B06F9B}" type="pres">
      <dgm:prSet presAssocID="{AC493AE2-32EE-4551-A9FA-045B2FBAA472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CB53F0A-8700-45F5-8EC7-7F148DCD40AC}" type="presOf" srcId="{88D1799E-AEF8-4B0D-8A14-5093675A8757}" destId="{EA91FDB7-1AFE-46FE-94B6-1BA462395772}" srcOrd="0" destOrd="0" presId="urn:microsoft.com/office/officeart/2005/8/layout/venn2"/>
    <dgm:cxn modelId="{4E531C0C-ADCF-4E40-98A0-A17C327287CF}" srcId="{AC493AE2-32EE-4551-A9FA-045B2FBAA472}" destId="{61ACF3CD-CB99-4787-A480-ED79D2DC8E44}" srcOrd="1" destOrd="0" parTransId="{3845B641-99AF-44E5-BC7C-C95944248B96}" sibTransId="{BC10A654-CDA1-4903-8362-7315DCE72E13}"/>
    <dgm:cxn modelId="{306BDB6D-A074-4A1B-BF2B-9B77097C92BC}" srcId="{AC493AE2-32EE-4551-A9FA-045B2FBAA472}" destId="{88D1799E-AEF8-4B0D-8A14-5093675A8757}" srcOrd="0" destOrd="0" parTransId="{BA9FEA45-E90D-4FF9-A00A-B323F348AABF}" sibTransId="{CF08271C-4E67-4687-88E7-A39D70F95C01}"/>
    <dgm:cxn modelId="{C3B56874-2BD7-42F7-B206-C88305BA9EC2}" type="presOf" srcId="{962B484C-4EB9-4A80-9999-03991F511547}" destId="{511770C8-28C8-43AC-8EBA-F1273FA9F325}" srcOrd="1" destOrd="0" presId="urn:microsoft.com/office/officeart/2005/8/layout/venn2"/>
    <dgm:cxn modelId="{CF347214-4763-40AE-8B69-DDC98A76A466}" type="presOf" srcId="{AC493AE2-32EE-4551-A9FA-045B2FBAA472}" destId="{2029A606-A4F5-45DB-A3D7-58BAE0B01928}" srcOrd="0" destOrd="0" presId="urn:microsoft.com/office/officeart/2005/8/layout/venn2"/>
    <dgm:cxn modelId="{F96866D5-42FF-42D6-BBAD-6FCE3753EDE4}" type="presOf" srcId="{23115B5A-28AD-400B-97BF-6CED80972BE3}" destId="{1A00DDDA-8F43-49DC-B44B-EF6DF1B06F9B}" srcOrd="1" destOrd="0" presId="urn:microsoft.com/office/officeart/2005/8/layout/venn2"/>
    <dgm:cxn modelId="{4C464971-B105-4190-A228-49FBD414AF07}" type="presOf" srcId="{962B484C-4EB9-4A80-9999-03991F511547}" destId="{B6FF1E84-9978-495E-B7B8-A6902436DE44}" srcOrd="0" destOrd="0" presId="urn:microsoft.com/office/officeart/2005/8/layout/venn2"/>
    <dgm:cxn modelId="{B1D64B0B-DED3-4CC2-9716-DAB38AE9B240}" type="presOf" srcId="{23115B5A-28AD-400B-97BF-6CED80972BE3}" destId="{88331086-45BC-485B-9B10-6D63998D75A5}" srcOrd="0" destOrd="0" presId="urn:microsoft.com/office/officeart/2005/8/layout/venn2"/>
    <dgm:cxn modelId="{CA4EA2F4-1136-4F60-A7F7-7AFC1E1D5695}" type="presOf" srcId="{61ACF3CD-CB99-4787-A480-ED79D2DC8E44}" destId="{4EF30B36-D8F4-45EC-9917-12E1D9A054AF}" srcOrd="1" destOrd="0" presId="urn:microsoft.com/office/officeart/2005/8/layout/venn2"/>
    <dgm:cxn modelId="{F40CE4F8-84FE-4E4C-98C4-508728BFAFB0}" srcId="{AC493AE2-32EE-4551-A9FA-045B2FBAA472}" destId="{23115B5A-28AD-400B-97BF-6CED80972BE3}" srcOrd="3" destOrd="0" parTransId="{F80BF991-F9EA-4A94-8224-895CE29C1BE5}" sibTransId="{5818B78F-8F76-4464-9B6A-90D05DB52D1B}"/>
    <dgm:cxn modelId="{0B026FA8-6D99-4455-96C3-2664B8C5D65F}" type="presOf" srcId="{61ACF3CD-CB99-4787-A480-ED79D2DC8E44}" destId="{910834E3-91C2-467D-964B-95A10228F499}" srcOrd="0" destOrd="0" presId="urn:microsoft.com/office/officeart/2005/8/layout/venn2"/>
    <dgm:cxn modelId="{B3ADB770-20CA-4FF8-8C4A-116D1351A02A}" type="presOf" srcId="{88D1799E-AEF8-4B0D-8A14-5093675A8757}" destId="{E9A4F0FF-DAB9-424E-8BA7-CD692DD7330C}" srcOrd="1" destOrd="0" presId="urn:microsoft.com/office/officeart/2005/8/layout/venn2"/>
    <dgm:cxn modelId="{EA89CF65-9887-4B69-BAED-F9BC5493A4C3}" srcId="{AC493AE2-32EE-4551-A9FA-045B2FBAA472}" destId="{962B484C-4EB9-4A80-9999-03991F511547}" srcOrd="2" destOrd="0" parTransId="{6D58DE69-9273-4189-A4FC-288EC7122A60}" sibTransId="{67AD45FB-F1AA-45B6-9FF6-B3DD15285062}"/>
    <dgm:cxn modelId="{74BE64D4-D831-4813-86FD-B88471371CF4}" type="presParOf" srcId="{2029A606-A4F5-45DB-A3D7-58BAE0B01928}" destId="{BC3D0C5B-DE13-4A22-9AB8-01D4166FA8B4}" srcOrd="0" destOrd="0" presId="urn:microsoft.com/office/officeart/2005/8/layout/venn2"/>
    <dgm:cxn modelId="{04ADE5FF-16F5-4B4E-B75C-B03F7D1F8111}" type="presParOf" srcId="{BC3D0C5B-DE13-4A22-9AB8-01D4166FA8B4}" destId="{EA91FDB7-1AFE-46FE-94B6-1BA462395772}" srcOrd="0" destOrd="0" presId="urn:microsoft.com/office/officeart/2005/8/layout/venn2"/>
    <dgm:cxn modelId="{F1BAFC8E-BD82-4036-9494-AB2B14C26BAA}" type="presParOf" srcId="{BC3D0C5B-DE13-4A22-9AB8-01D4166FA8B4}" destId="{E9A4F0FF-DAB9-424E-8BA7-CD692DD7330C}" srcOrd="1" destOrd="0" presId="urn:microsoft.com/office/officeart/2005/8/layout/venn2"/>
    <dgm:cxn modelId="{660F6A64-97AD-4173-88E8-9E843EBADAC1}" type="presParOf" srcId="{2029A606-A4F5-45DB-A3D7-58BAE0B01928}" destId="{D962E635-A2B3-487B-8192-B85F76926C41}" srcOrd="1" destOrd="0" presId="urn:microsoft.com/office/officeart/2005/8/layout/venn2"/>
    <dgm:cxn modelId="{82C3F2EB-435B-4799-9048-2E8BA7DF84B7}" type="presParOf" srcId="{D962E635-A2B3-487B-8192-B85F76926C41}" destId="{910834E3-91C2-467D-964B-95A10228F499}" srcOrd="0" destOrd="0" presId="urn:microsoft.com/office/officeart/2005/8/layout/venn2"/>
    <dgm:cxn modelId="{416AE728-0D52-4281-A56E-B03EC521EA79}" type="presParOf" srcId="{D962E635-A2B3-487B-8192-B85F76926C41}" destId="{4EF30B36-D8F4-45EC-9917-12E1D9A054AF}" srcOrd="1" destOrd="0" presId="urn:microsoft.com/office/officeart/2005/8/layout/venn2"/>
    <dgm:cxn modelId="{15CC8EEB-CBF4-4CCA-BC35-1352041F2A69}" type="presParOf" srcId="{2029A606-A4F5-45DB-A3D7-58BAE0B01928}" destId="{30598948-FB80-49F0-AFA2-0476AB617E35}" srcOrd="2" destOrd="0" presId="urn:microsoft.com/office/officeart/2005/8/layout/venn2"/>
    <dgm:cxn modelId="{3F0AB79B-9D83-4B7E-AAC9-804A9C936FEC}" type="presParOf" srcId="{30598948-FB80-49F0-AFA2-0476AB617E35}" destId="{B6FF1E84-9978-495E-B7B8-A6902436DE44}" srcOrd="0" destOrd="0" presId="urn:microsoft.com/office/officeart/2005/8/layout/venn2"/>
    <dgm:cxn modelId="{94CAC9CA-FE28-492A-85C8-50FE24E7ECF7}" type="presParOf" srcId="{30598948-FB80-49F0-AFA2-0476AB617E35}" destId="{511770C8-28C8-43AC-8EBA-F1273FA9F325}" srcOrd="1" destOrd="0" presId="urn:microsoft.com/office/officeart/2005/8/layout/venn2"/>
    <dgm:cxn modelId="{7866B6C2-6526-468E-8CDC-83CF664F4F6B}" type="presParOf" srcId="{2029A606-A4F5-45DB-A3D7-58BAE0B01928}" destId="{D4026337-64FF-47C1-B7EB-829158ED4545}" srcOrd="3" destOrd="0" presId="urn:microsoft.com/office/officeart/2005/8/layout/venn2"/>
    <dgm:cxn modelId="{57DCC8EA-FC42-4C7A-A525-635517F10A07}" type="presParOf" srcId="{D4026337-64FF-47C1-B7EB-829158ED4545}" destId="{88331086-45BC-485B-9B10-6D63998D75A5}" srcOrd="0" destOrd="0" presId="urn:microsoft.com/office/officeart/2005/8/layout/venn2"/>
    <dgm:cxn modelId="{8D6A3B68-125D-4D57-8533-525F8E682C39}" type="presParOf" srcId="{D4026337-64FF-47C1-B7EB-829158ED4545}" destId="{1A00DDDA-8F43-49DC-B44B-EF6DF1B06F9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91FDB7-1AFE-46FE-94B6-1BA462395772}">
      <dsp:nvSpPr>
        <dsp:cNvPr id="0" name=""/>
        <dsp:cNvSpPr/>
      </dsp:nvSpPr>
      <dsp:spPr>
        <a:xfrm>
          <a:off x="609588" y="0"/>
          <a:ext cx="7010422" cy="5334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Citizen Beneficiaries</a:t>
          </a:r>
          <a:endParaRPr lang="en-GB" sz="2400" kern="1200" dirty="0"/>
        </a:p>
      </dsp:txBody>
      <dsp:txXfrm>
        <a:off x="3134742" y="266699"/>
        <a:ext cx="1960114" cy="800100"/>
      </dsp:txXfrm>
    </dsp:sp>
    <dsp:sp modelId="{910834E3-91C2-467D-964B-95A10228F499}">
      <dsp:nvSpPr>
        <dsp:cNvPr id="0" name=""/>
        <dsp:cNvSpPr/>
      </dsp:nvSpPr>
      <dsp:spPr>
        <a:xfrm>
          <a:off x="1676393" y="1066799"/>
          <a:ext cx="4876812" cy="4267200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Public and Private Stakeholders</a:t>
          </a:r>
          <a:endParaRPr lang="en-GB" sz="2000" kern="1200" dirty="0"/>
        </a:p>
      </dsp:txBody>
      <dsp:txXfrm>
        <a:off x="3262577" y="1322831"/>
        <a:ext cx="1704445" cy="768096"/>
      </dsp:txXfrm>
    </dsp:sp>
    <dsp:sp modelId="{B6FF1E84-9978-495E-B7B8-A6902436DE44}">
      <dsp:nvSpPr>
        <dsp:cNvPr id="0" name=""/>
        <dsp:cNvSpPr/>
      </dsp:nvSpPr>
      <dsp:spPr>
        <a:xfrm>
          <a:off x="2514599" y="2133599"/>
          <a:ext cx="3200400" cy="3200400"/>
        </a:xfrm>
        <a:prstGeom prst="ellipse">
          <a:avLst/>
        </a:prstGeom>
        <a:solidFill>
          <a:srgbClr val="454CD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Steering Committee</a:t>
          </a:r>
          <a:endParaRPr lang="en-GB" sz="2000" kern="1200" dirty="0"/>
        </a:p>
      </dsp:txBody>
      <dsp:txXfrm>
        <a:off x="3369106" y="2373629"/>
        <a:ext cx="1491386" cy="720090"/>
      </dsp:txXfrm>
    </dsp:sp>
    <dsp:sp modelId="{88331086-45BC-485B-9B10-6D63998D75A5}">
      <dsp:nvSpPr>
        <dsp:cNvPr id="0" name=""/>
        <dsp:cNvSpPr/>
      </dsp:nvSpPr>
      <dsp:spPr>
        <a:xfrm>
          <a:off x="3047999" y="3200399"/>
          <a:ext cx="2133600" cy="2133600"/>
        </a:xfrm>
        <a:prstGeom prst="ellipse">
          <a:avLst/>
        </a:prstGeom>
        <a:solidFill>
          <a:srgbClr val="35C0E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/>
            <a:t>CRVS Secretariat</a:t>
          </a:r>
          <a:endParaRPr lang="en-GB" sz="2000" kern="1200" dirty="0"/>
        </a:p>
      </dsp:txBody>
      <dsp:txXfrm>
        <a:off x="3360458" y="3733799"/>
        <a:ext cx="1508683" cy="1066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2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04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222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4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5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14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99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22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5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9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29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C54DC-43D8-44DC-8D16-5B123C9E01B9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10844-F907-4EF6-9043-679BFB64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8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33136" y="1905000"/>
            <a:ext cx="8177464" cy="12954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Regional CRVS</a:t>
            </a:r>
          </a:p>
          <a:p>
            <a:pPr algn="ctr">
              <a:lnSpc>
                <a:spcPct val="120000"/>
              </a:lnSpc>
            </a:pPr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Communications Strategy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13872" y="3946400"/>
            <a:ext cx="7772400" cy="10066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UNESCAP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CRVS </a:t>
            </a:r>
            <a:r>
              <a:rPr lang="en-US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Communication Sub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Group</a:t>
            </a:r>
            <a:b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December 10, 2016</a:t>
            </a: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94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3810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US" sz="32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How do we achieve the objectives?</a:t>
            </a:r>
            <a:endParaRPr lang="en-US" sz="32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Ensure interactive </a:t>
            </a:r>
            <a:r>
              <a:rPr lang="en-US" sz="2800" dirty="0"/>
              <a:t>and continuous </a:t>
            </a:r>
            <a:r>
              <a:rPr lang="en-US" sz="2800" dirty="0" smtClean="0"/>
              <a:t>communication</a:t>
            </a:r>
          </a:p>
          <a:p>
            <a:r>
              <a:rPr lang="en-US" sz="2800" dirty="0" smtClean="0"/>
              <a:t>Establish </a:t>
            </a:r>
            <a:r>
              <a:rPr lang="en-US" sz="2800" dirty="0"/>
              <a:t>a communication platform that </a:t>
            </a:r>
            <a:r>
              <a:rPr lang="en-US" sz="2800" dirty="0" smtClean="0"/>
              <a:t>empowers ‘National Focal Points’</a:t>
            </a:r>
          </a:p>
          <a:p>
            <a:pPr lvl="1"/>
            <a:r>
              <a:rPr lang="en-US" sz="2400" dirty="0" smtClean="0"/>
              <a:t>Restricted Facebook group (accessible from all countries?)</a:t>
            </a:r>
            <a:endParaRPr lang="en-US" sz="2400" dirty="0"/>
          </a:p>
          <a:p>
            <a:pPr lvl="1"/>
            <a:r>
              <a:rPr lang="en-US" sz="2400" dirty="0" smtClean="0"/>
              <a:t>New and improved website</a:t>
            </a:r>
          </a:p>
          <a:p>
            <a:r>
              <a:rPr lang="en-US" sz="2800" dirty="0"/>
              <a:t>Produce </a:t>
            </a:r>
            <a:r>
              <a:rPr lang="en-US" sz="2800" dirty="0" smtClean="0"/>
              <a:t>communications </a:t>
            </a:r>
            <a:r>
              <a:rPr lang="en-US" sz="2800" dirty="0"/>
              <a:t>materials (key messages, videos, </a:t>
            </a:r>
            <a:r>
              <a:rPr lang="en-US" sz="2800" dirty="0" smtClean="0"/>
              <a:t>etc.)</a:t>
            </a:r>
          </a:p>
          <a:p>
            <a:pPr lvl="1"/>
            <a:r>
              <a:rPr lang="en-US" sz="2400" dirty="0" smtClean="0"/>
              <a:t>Under WIIFM for each stakeholder</a:t>
            </a:r>
          </a:p>
          <a:p>
            <a:r>
              <a:rPr lang="en-US" sz="2800" dirty="0" smtClean="0"/>
              <a:t>Ensure searchable rich information archive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1989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514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1524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US" sz="28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Way Forward</a:t>
            </a:r>
          </a:p>
          <a:p>
            <a:pPr algn="ctr">
              <a:lnSpc>
                <a:spcPct val="100000"/>
              </a:lnSpc>
              <a:defRPr/>
            </a:pPr>
            <a:r>
              <a:rPr lang="en-US" sz="28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(don’t forget connection and action)</a:t>
            </a:r>
            <a:endParaRPr lang="en-US" sz="28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Understand </a:t>
            </a:r>
            <a:r>
              <a:rPr lang="en-US" sz="2800" dirty="0" smtClean="0">
                <a:solidFill>
                  <a:srgbClr val="FF0000"/>
                </a:solidFill>
              </a:rPr>
              <a:t>WIIFM</a:t>
            </a:r>
            <a:r>
              <a:rPr lang="en-US" sz="2800" dirty="0" smtClean="0"/>
              <a:t> for each stakeholder</a:t>
            </a: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Identify </a:t>
            </a:r>
            <a:r>
              <a:rPr lang="en-US" sz="2800" dirty="0" smtClean="0">
                <a:solidFill>
                  <a:srgbClr val="FF0000"/>
                </a:solidFill>
              </a:rPr>
              <a:t>managing </a:t>
            </a:r>
            <a:r>
              <a:rPr lang="en-US" sz="2800" dirty="0">
                <a:solidFill>
                  <a:srgbClr val="FF0000"/>
                </a:solidFill>
              </a:rPr>
              <a:t>the platform</a:t>
            </a:r>
            <a:r>
              <a:rPr lang="en-US" sz="2800" dirty="0"/>
              <a:t> (and facilitating interaction on it)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Produce a set of </a:t>
            </a:r>
            <a:r>
              <a:rPr lang="en-US" sz="2800" dirty="0">
                <a:solidFill>
                  <a:srgbClr val="FF0000"/>
                </a:solidFill>
              </a:rPr>
              <a:t>communications </a:t>
            </a:r>
            <a:r>
              <a:rPr lang="en-US" sz="2800" dirty="0" smtClean="0">
                <a:solidFill>
                  <a:srgbClr val="FF0000"/>
                </a:solidFill>
              </a:rPr>
              <a:t>materials</a:t>
            </a:r>
            <a:r>
              <a:rPr lang="en-US" sz="2800" dirty="0" smtClean="0"/>
              <a:t> (key messages, videos, etc.)</a:t>
            </a:r>
            <a:endParaRPr lang="en-US" sz="2800" dirty="0"/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CRVS </a:t>
            </a:r>
            <a:r>
              <a:rPr lang="en-US" sz="2400" dirty="0"/>
              <a:t>comprehensive assessment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National CRVS coordination mechanism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 smtClean="0"/>
              <a:t>‘One CRVS’ plan of action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Organize </a:t>
            </a:r>
            <a:r>
              <a:rPr lang="en-US" sz="2800" dirty="0" smtClean="0">
                <a:solidFill>
                  <a:srgbClr val="FF0000"/>
                </a:solidFill>
              </a:rPr>
              <a:t>internal competition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Organize a </a:t>
            </a:r>
            <a:r>
              <a:rPr lang="en-US" sz="2800" dirty="0" smtClean="0">
                <a:solidFill>
                  <a:srgbClr val="FF0000"/>
                </a:solidFill>
              </a:rPr>
              <a:t>regional competition</a:t>
            </a:r>
            <a:r>
              <a:rPr lang="en-US" sz="2800" dirty="0" smtClean="0"/>
              <a:t> (?)</a:t>
            </a:r>
          </a:p>
        </p:txBody>
      </p:sp>
    </p:spTree>
    <p:extLst>
      <p:ext uri="{BB962C8B-B14F-4D97-AF65-F5344CB8AC3E}">
        <p14:creationId xmlns:p14="http://schemas.microsoft.com/office/powerpoint/2010/main" val="46632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5514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81000" y="6858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US" sz="44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THE END</a:t>
            </a:r>
            <a:endParaRPr lang="en-US" sz="44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17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4572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/>
            <a:r>
              <a:rPr lang="en-US" sz="3600" dirty="0">
                <a:solidFill>
                  <a:schemeClr val="accent6"/>
                </a:solidFill>
                <a:latin typeface="Arial" charset="0"/>
                <a:cs typeface="Arial" charset="0"/>
              </a:rPr>
              <a:t>Purpose of the Strategy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The core </a:t>
            </a:r>
            <a:r>
              <a:rPr lang="en-US" sz="2800" b="1" dirty="0"/>
              <a:t>purpose </a:t>
            </a:r>
            <a:r>
              <a:rPr lang="en-US" sz="2800" b="1" dirty="0" smtClean="0"/>
              <a:t>of this strategy is </a:t>
            </a:r>
            <a:r>
              <a:rPr lang="en-US" sz="2800" b="1" dirty="0"/>
              <a:t>to ensure </a:t>
            </a:r>
            <a:r>
              <a:rPr lang="en-US" sz="2800" b="1" dirty="0" smtClean="0"/>
              <a:t>effective </a:t>
            </a:r>
            <a:r>
              <a:rPr lang="en-US" sz="2800" b="1" dirty="0"/>
              <a:t>implementation of </a:t>
            </a:r>
          </a:p>
          <a:p>
            <a:pPr marL="0" indent="0" algn="ctr">
              <a:buNone/>
            </a:pPr>
            <a:r>
              <a:rPr lang="en-US" sz="3600" b="1" u="sng" dirty="0" smtClean="0"/>
              <a:t>Regional Action Framework (RAF) </a:t>
            </a:r>
            <a:r>
              <a:rPr lang="en-US" sz="3600" b="1" u="sng" dirty="0"/>
              <a:t>on </a:t>
            </a:r>
            <a:r>
              <a:rPr lang="en-US" sz="3600" b="1" u="sng" dirty="0" smtClean="0"/>
              <a:t>CRVS in Asia and the Pacific</a:t>
            </a:r>
            <a:endParaRPr lang="en-US" sz="3600" b="1" u="sng" dirty="0"/>
          </a:p>
        </p:txBody>
      </p:sp>
    </p:spTree>
    <p:extLst>
      <p:ext uri="{BB962C8B-B14F-4D97-AF65-F5344CB8AC3E}">
        <p14:creationId xmlns:p14="http://schemas.microsoft.com/office/powerpoint/2010/main" val="276850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152400"/>
            <a:ext cx="8177464" cy="8382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GB" sz="2400" dirty="0"/>
              <a:t>It’s All About Answering </a:t>
            </a:r>
            <a:r>
              <a:rPr lang="en-GB" sz="2400" dirty="0" smtClean="0"/>
              <a:t>WIIFM: </a:t>
            </a:r>
          </a:p>
          <a:p>
            <a:pPr algn="ctr">
              <a:lnSpc>
                <a:spcPct val="120000"/>
              </a:lnSpc>
            </a:pPr>
            <a:r>
              <a:rPr lang="en-GB" sz="2400" dirty="0" smtClean="0"/>
              <a:t>Bangladesh Example</a:t>
            </a:r>
            <a:endParaRPr lang="en-US" sz="32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-533400" y="1219200"/>
          <a:ext cx="82296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8086606" y="3662689"/>
            <a:ext cx="1600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Demand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8534400" y="1143000"/>
            <a:ext cx="15240" cy="5334000"/>
          </a:xfrm>
          <a:prstGeom prst="straightConnector1">
            <a:avLst/>
          </a:prstGeom>
          <a:ln w="762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43800" y="2514600"/>
            <a:ext cx="15240" cy="3962400"/>
          </a:xfrm>
          <a:prstGeom prst="straightConnector1">
            <a:avLst/>
          </a:prstGeom>
          <a:ln w="7620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7005310" y="3738891"/>
            <a:ext cx="16002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Supply</a:t>
            </a:r>
          </a:p>
        </p:txBody>
      </p:sp>
    </p:spTree>
    <p:extLst>
      <p:ext uri="{BB962C8B-B14F-4D97-AF65-F5344CB8AC3E}">
        <p14:creationId xmlns:p14="http://schemas.microsoft.com/office/powerpoint/2010/main" val="301504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4572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rmAutofit fontScale="70000" lnSpcReduction="20000"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Target Audience of This Communication Strategy</a:t>
            </a:r>
            <a:endParaRPr lang="en-US" sz="36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Each country’s: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</a:t>
            </a:r>
            <a:r>
              <a:rPr lang="en-US" sz="2400" dirty="0" smtClean="0"/>
              <a:t>overnment CRVS representatives </a:t>
            </a:r>
            <a:r>
              <a:rPr lang="en-US" sz="2400" dirty="0"/>
              <a:t>(especially the very </a:t>
            </a:r>
            <a:r>
              <a:rPr lang="en-US" sz="2400" dirty="0" smtClean="0"/>
              <a:t>senior </a:t>
            </a:r>
            <a:r>
              <a:rPr lang="en-US" sz="2400" dirty="0"/>
              <a:t>level </a:t>
            </a:r>
            <a:r>
              <a:rPr lang="en-US" sz="2400" dirty="0" smtClean="0"/>
              <a:t>government CRVS officials)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National CRVS Coordination Mechanism members (for the countries that have set this up)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National CRVS Focal Point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Non-government stakeholders (NGO, DP, private sector)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Focus of this strategy is the </a:t>
            </a:r>
            <a:r>
              <a:rPr lang="en-US" sz="3600" dirty="0">
                <a:solidFill>
                  <a:srgbClr val="C00000"/>
                </a:solidFill>
              </a:rPr>
              <a:t>s</a:t>
            </a:r>
            <a:r>
              <a:rPr lang="en-US" sz="3600" dirty="0" smtClean="0">
                <a:solidFill>
                  <a:srgbClr val="C00000"/>
                </a:solidFill>
              </a:rPr>
              <a:t>upply side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Not the demand side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5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4572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Effective Communication for CRVS</a:t>
            </a:r>
            <a:endParaRPr lang="en-US" sz="36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sz="4800" dirty="0" smtClean="0"/>
              <a:t>What is communication?</a:t>
            </a:r>
          </a:p>
          <a:p>
            <a:pPr marL="1143000" lvl="1" indent="-742950"/>
            <a:r>
              <a:rPr lang="en-US" sz="4000" dirty="0" smtClean="0"/>
              <a:t>Establishing emotional connection</a:t>
            </a:r>
          </a:p>
          <a:p>
            <a:r>
              <a:rPr lang="en-US" sz="4800" dirty="0" smtClean="0"/>
              <a:t>What is effective?</a:t>
            </a:r>
          </a:p>
          <a:p>
            <a:pPr marL="1143000" lvl="1" indent="-742950"/>
            <a:r>
              <a:rPr lang="en-US" sz="4000" dirty="0" smtClean="0"/>
              <a:t>Triggering action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09600" y="5715000"/>
            <a:ext cx="800100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chemeClr val="bg1"/>
                </a:solidFill>
              </a:rPr>
              <a:t>No Action means No Communication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3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4572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rmAutofit fontScale="92500"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What Creates Effective Communication?</a:t>
            </a:r>
            <a:endParaRPr lang="en-US" sz="36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Is Relevant</a:t>
            </a:r>
          </a:p>
          <a:p>
            <a:r>
              <a:rPr lang="en-US" sz="4000" dirty="0" smtClean="0"/>
              <a:t>Is ‘Perceived’ to be Useful</a:t>
            </a:r>
          </a:p>
          <a:p>
            <a:r>
              <a:rPr lang="en-US" sz="4000" dirty="0" smtClean="0"/>
              <a:t>Generates purpose</a:t>
            </a:r>
          </a:p>
          <a:p>
            <a:r>
              <a:rPr lang="en-US" sz="4000" dirty="0" smtClean="0"/>
              <a:t>Creates a sense of urgency</a:t>
            </a:r>
          </a:p>
          <a:p>
            <a:r>
              <a:rPr lang="en-US" sz="4000" dirty="0" smtClean="0"/>
              <a:t>Entertains</a:t>
            </a:r>
          </a:p>
          <a:p>
            <a:pPr marL="1143000" lvl="1" indent="-742950"/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478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4572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Videos</a:t>
            </a:r>
            <a:endParaRPr lang="en-US" sz="36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85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3810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Broad Objectives</a:t>
            </a:r>
            <a:endParaRPr lang="en-US" sz="3600" dirty="0">
              <a:solidFill>
                <a:schemeClr val="accent6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Raising </a:t>
            </a:r>
            <a:r>
              <a:rPr lang="en-US" dirty="0"/>
              <a:t>awareness on </a:t>
            </a:r>
            <a:r>
              <a:rPr lang="en-US" dirty="0" smtClean="0"/>
              <a:t>CRVS (particularly the RAF) </a:t>
            </a:r>
            <a:r>
              <a:rPr lang="en-US" dirty="0"/>
              <a:t>among countries in the </a:t>
            </a:r>
            <a:r>
              <a:rPr lang="en-US" dirty="0" smtClean="0"/>
              <a:t>region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 smtClean="0"/>
              <a:t>Creating visibility for CRVS in </a:t>
            </a:r>
            <a:r>
              <a:rPr lang="en-US" dirty="0"/>
              <a:t>relevant </a:t>
            </a:r>
            <a:r>
              <a:rPr lang="en-US" dirty="0" smtClean="0"/>
              <a:t>regional networks </a:t>
            </a:r>
            <a:r>
              <a:rPr lang="en-US" dirty="0"/>
              <a:t>(including but not limited to ones related to CRVS</a:t>
            </a:r>
            <a:r>
              <a:rPr lang="en-US" dirty="0" smtClean="0"/>
              <a:t>)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Disseminating </a:t>
            </a:r>
            <a:r>
              <a:rPr lang="en-US" dirty="0"/>
              <a:t>decisions in the RSG to all countries in the region</a:t>
            </a:r>
          </a:p>
          <a:p>
            <a:pPr marL="0" indent="0" algn="ctr">
              <a:buNone/>
            </a:pPr>
            <a:endParaRPr lang="en-US" sz="4000" b="1" u="sng" dirty="0"/>
          </a:p>
        </p:txBody>
      </p:sp>
    </p:spTree>
    <p:extLst>
      <p:ext uri="{BB962C8B-B14F-4D97-AF65-F5344CB8AC3E}">
        <p14:creationId xmlns:p14="http://schemas.microsoft.com/office/powerpoint/2010/main" val="243680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5212"/>
            <a:ext cx="4462463" cy="38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433136" y="457200"/>
            <a:ext cx="8177464" cy="53340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 sz="3000" b="1" i="0" kern="1200" baseline="0">
                <a:solidFill>
                  <a:srgbClr val="217AA0"/>
                </a:solidFill>
                <a:latin typeface="Verdana"/>
                <a:ea typeface="+mj-ea"/>
                <a:cs typeface="Verdana"/>
              </a:defRPr>
            </a:lvl1pPr>
          </a:lstStyle>
          <a:p>
            <a:pPr algn="ctr"/>
            <a:r>
              <a:rPr lang="en-US" sz="3600" dirty="0" smtClean="0">
                <a:solidFill>
                  <a:schemeClr val="accent6"/>
                </a:solidFill>
                <a:latin typeface="Arial" charset="0"/>
                <a:cs typeface="Arial" charset="0"/>
              </a:rPr>
              <a:t>Specific Objectives (Baby Steps)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/>
              <a:t>Ensure countries in the region know: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About </a:t>
            </a:r>
            <a:r>
              <a:rPr lang="en-US" sz="2800" dirty="0"/>
              <a:t>the </a:t>
            </a:r>
            <a:r>
              <a:rPr lang="en-US" sz="2800" dirty="0" smtClean="0"/>
              <a:t>RAF, its goals, objectives, targets </a:t>
            </a:r>
            <a:r>
              <a:rPr lang="en-US" sz="2800" dirty="0"/>
              <a:t>and indicators by December </a:t>
            </a:r>
            <a:r>
              <a:rPr lang="en-US" sz="2800" dirty="0" smtClean="0"/>
              <a:t>2015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/>
              <a:t>immediate actions that they need to take in their countries under RAF by December </a:t>
            </a:r>
            <a:r>
              <a:rPr lang="en-US" sz="2800" dirty="0" smtClean="0"/>
              <a:t>2015</a:t>
            </a:r>
          </a:p>
          <a:p>
            <a:pPr lvl="1"/>
            <a:r>
              <a:rPr lang="en-US" sz="2400" dirty="0" smtClean="0"/>
              <a:t>Conduct </a:t>
            </a:r>
            <a:r>
              <a:rPr lang="en-US" sz="2400" dirty="0"/>
              <a:t>a CRVS comprehensive </a:t>
            </a:r>
            <a:r>
              <a:rPr lang="en-US" sz="2400" dirty="0" smtClean="0"/>
              <a:t>assessment</a:t>
            </a:r>
            <a:endParaRPr lang="en-US" sz="2400" dirty="0"/>
          </a:p>
          <a:p>
            <a:pPr lvl="1"/>
            <a:r>
              <a:rPr lang="en-US" sz="2400" dirty="0" smtClean="0"/>
              <a:t>Establish </a:t>
            </a:r>
            <a:r>
              <a:rPr lang="en-US" sz="2400" dirty="0"/>
              <a:t>one national CRVS coordination mechanism</a:t>
            </a:r>
          </a:p>
          <a:p>
            <a:pPr lvl="1"/>
            <a:r>
              <a:rPr lang="en-US" sz="2400" dirty="0" smtClean="0"/>
              <a:t>Create a ‘One CRVS’ </a:t>
            </a:r>
            <a:r>
              <a:rPr lang="en-US" sz="2400" dirty="0"/>
              <a:t>plan of </a:t>
            </a:r>
            <a:r>
              <a:rPr lang="en-US" sz="2400" dirty="0" smtClean="0"/>
              <a:t>action </a:t>
            </a:r>
            <a:r>
              <a:rPr lang="en-US" sz="2400" dirty="0"/>
              <a:t>in line with the </a:t>
            </a:r>
            <a:r>
              <a:rPr lang="en-US" sz="2400" dirty="0" smtClean="0"/>
              <a:t>RAF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About their </a:t>
            </a:r>
            <a:r>
              <a:rPr lang="en-US" sz="2800" dirty="0"/>
              <a:t>reporting </a:t>
            </a:r>
            <a:r>
              <a:rPr lang="en-US" sz="2800" dirty="0" smtClean="0"/>
              <a:t>commitments in </a:t>
            </a:r>
            <a:r>
              <a:rPr lang="en-US" sz="2800" dirty="0"/>
              <a:t>early 2016</a:t>
            </a:r>
          </a:p>
        </p:txBody>
      </p:sp>
    </p:spTree>
    <p:extLst>
      <p:ext uri="{BB962C8B-B14F-4D97-AF65-F5344CB8AC3E}">
        <p14:creationId xmlns:p14="http://schemas.microsoft.com/office/powerpoint/2010/main" val="124688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408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 Theme</vt:lpstr>
      <vt:lpstr>UNESCAP CRVS Communication Sub Group December 10,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UNESCAP – Communication Sub Group  of the  Regional Steering Group (RSG) for CRVS</dc:title>
  <dc:creator>Ishtiaque</dc:creator>
  <cp:lastModifiedBy>Anir Chowdhury</cp:lastModifiedBy>
  <cp:revision>127</cp:revision>
  <dcterms:created xsi:type="dcterms:W3CDTF">2015-09-02T04:56:43Z</dcterms:created>
  <dcterms:modified xsi:type="dcterms:W3CDTF">2015-12-10T02:33:09Z</dcterms:modified>
</cp:coreProperties>
</file>