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89" r:id="rId3"/>
    <p:sldId id="272" r:id="rId4"/>
    <p:sldId id="271" r:id="rId5"/>
    <p:sldId id="278" r:id="rId6"/>
    <p:sldId id="291" r:id="rId7"/>
    <p:sldId id="274" r:id="rId8"/>
    <p:sldId id="295" r:id="rId9"/>
    <p:sldId id="296" r:id="rId10"/>
    <p:sldId id="29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56654" autoAdjust="0"/>
  </p:normalViewPr>
  <p:slideViewPr>
    <p:cSldViewPr snapToGrid="0" snapToObjects="1">
      <p:cViewPr varScale="1">
        <p:scale>
          <a:sx n="60" d="100"/>
          <a:sy n="60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C088C-0BD3-6C48-A6FB-8555B8BB942F}" type="datetimeFigureOut">
              <a:rPr lang="en-US" smtClean="0"/>
              <a:pPr/>
              <a:t>04/12/2015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7BF4-7E20-5B4D-83B0-157555368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48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2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r>
              <a:rPr lang="en-GB" baseline="0" dirty="0" smtClean="0"/>
              <a:t>Two outcome documents from the Ministerial Conference:</a:t>
            </a:r>
          </a:p>
          <a:p>
            <a:pPr marL="171450" indent="-171450">
              <a:buFontTx/>
              <a:buNone/>
            </a:pPr>
            <a:endParaRPr lang="en-GB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GB" baseline="0" dirty="0" smtClean="0"/>
              <a:t>A Ministerial Declaration to ‘Get Every One In The Picture’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baseline="0" dirty="0" smtClean="0"/>
              <a:t>A Regional Action Framework for the Decade, which contains 3 goals that you can see on the bottom right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baseline="0" dirty="0" smtClean="0"/>
              <a:t>Universal civil registration (blue icon)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All individuals are provided with legal documents to claim identity and ensuing rights (red icon)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baseline="0" dirty="0" smtClean="0"/>
              <a:t>Accurate, complete and timely vital statistics (green icon) </a:t>
            </a:r>
          </a:p>
          <a:p>
            <a:pPr marL="457200" lvl="1" indent="0">
              <a:buFont typeface="Arial" pitchFamily="34" charset="0"/>
              <a:buNone/>
            </a:pPr>
            <a:endParaRPr lang="en-GB" baseline="0" dirty="0" smtClean="0"/>
          </a:p>
          <a:p>
            <a:pPr marL="457200" lvl="1" indent="0">
              <a:buFont typeface="Arial" pitchFamily="34" charset="0"/>
              <a:buNone/>
            </a:pPr>
            <a:r>
              <a:rPr lang="en-GB" baseline="0" dirty="0" smtClean="0"/>
              <a:t>The Regional Action Framework have 7 areas of action, and under each of the goals a framework of targets that each country would set individually, for example by 2024, 99% of births shall be registered and 80% of deaths shall be registered. </a:t>
            </a:r>
          </a:p>
          <a:p>
            <a:pPr marL="457200" lvl="1" indent="0">
              <a:buFont typeface="Arial" pitchFamily="34" charset="0"/>
              <a:buNone/>
            </a:pPr>
            <a:endParaRPr lang="en-GB" baseline="0" dirty="0" smtClean="0"/>
          </a:p>
          <a:p>
            <a:pPr marL="457200" lvl="1" indent="0">
              <a:buFont typeface="Arial" pitchFamily="34" charset="0"/>
              <a:buNone/>
            </a:pPr>
            <a:endParaRPr lang="en-GB" baseline="0" dirty="0" smtClean="0"/>
          </a:p>
          <a:p>
            <a:pPr marL="457200" lvl="1" indent="0">
              <a:buFont typeface="Arial" pitchFamily="34" charset="0"/>
              <a:buNone/>
            </a:pPr>
            <a:endParaRPr lang="en-GB" baseline="0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2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goals</a:t>
            </a:r>
            <a:r>
              <a:rPr lang="en-US" baseline="0" dirty="0" smtClean="0"/>
              <a:t> and targets of the Regional Action Framework offer measureable outcomes that reflect progress towards the achievement of the shared vision that “</a:t>
            </a:r>
            <a:r>
              <a:rPr lang="en-US" i="1" baseline="0" dirty="0" smtClean="0">
                <a:solidFill>
                  <a:schemeClr val="accent5"/>
                </a:solidFill>
              </a:rPr>
              <a:t>all people in Asia and the Pacific will benefit from universal and responsive CRVS systems that facilitate the realization of their rights and support good governance, health and development</a:t>
            </a:r>
            <a:r>
              <a:rPr lang="en-US" baseline="0" dirty="0" smtClean="0"/>
              <a:t>” during the course of the decade 2015-2024.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Associated with those 3 goals are 15 targets.  Member and associate members will set their own national target value for each target based on their ambition and capacity.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0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country members and 8 development partners. High level members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4 sectors: planning, health, statistics and civil registration.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 countries include: </a:t>
            </a:r>
          </a:p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 and North-East Asia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Mongolia; </a:t>
            </a:r>
          </a:p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 East Asia: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Cambodia, Indonesia, Malaysia, Philippines, Thailand </a:t>
            </a:r>
          </a:p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 and South-West-Asia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Bangladesh, Bhutan, India, Iran (Islamic Republic of), Pakistan, </a:t>
            </a:r>
          </a:p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North and Central Asia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Armenia, Kazakhstan, Uzbekistan </a:t>
            </a:r>
          </a:p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Cook Islands, Fiji, Vanuatu</a:t>
            </a:r>
          </a:p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Development Partners: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Australia, New Zealand, Republic of Korea, Turkey, USA</a:t>
            </a:r>
          </a:p>
          <a:p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 smtClean="0"/>
              <a:t>Institutional Members: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dirty="0" smtClean="0"/>
              <a:t>UNICEF, UNHCR, WHO, World Bank Group, Brisbane Accord Group, Data2X, Plan International, World Vision International 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Nomination process: Countries were asked to submit nominations. These were considered by the Committee on Statistics who made a suggestion on the composition of the group to the 71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Commission session (May 2015).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RSG met for the first time in July 2015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vacancies were filled by the RSG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RSG is until 2019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Meetings are generally open to observers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Bureau consist of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Chair: H.E. Mr.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Usamate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Minister of Health, Fiji;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Chair: Mr.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Azad, Additional Director-General, Directorate General of Health Services, Ministry of Health and Family Welfare, Bangladesh; (represented at the meeting by Mr.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Chowdhury, Policy Advisor, Access to Information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Prime Minister’s Office, Bangladesh)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Chair: Ms. Lisa Grace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National Statistician and Civil Registrar-General, Philippines Statistics Authority, Philippines.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subgroups welcome members from member countries independent on RSG status. Interested individuals can contact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Tanja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DDD30-B71A-4702-89AE-DFB155F0B1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countries are supposed to follow</a:t>
            </a:r>
            <a:r>
              <a:rPr lang="en-US" baseline="0" dirty="0" smtClean="0"/>
              <a:t> these implementation steps. Many countries have already taken several of these steps, including comprehensive assessments and the establishments of national coordination </a:t>
            </a:r>
            <a:r>
              <a:rPr lang="en-US" baseline="0" dirty="0" smtClean="0"/>
              <a:t>mechanisms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6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Focal points identified in 34 countries. The focal points are being regularly</a:t>
            </a:r>
            <a:r>
              <a:rPr lang="en-US" baseline="0" dirty="0" smtClean="0"/>
              <a:t> informed of CRVS initiatives through a CRVS news updated distributed 1-2 a month. In addition, the focal points was sent direct information regarding reporting this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3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2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0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98" y="2502958"/>
            <a:ext cx="6598946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98" y="4168422"/>
            <a:ext cx="659894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" y="6150849"/>
            <a:ext cx="8795227" cy="568177"/>
          </a:xfrm>
          <a:prstGeom prst="rect">
            <a:avLst/>
          </a:prstGeom>
        </p:spPr>
      </p:pic>
      <p:pic>
        <p:nvPicPr>
          <p:cNvPr id="10" name="Picture 9" descr="Untitled-2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1" r="26859"/>
          <a:stretch/>
        </p:blipFill>
        <p:spPr>
          <a:xfrm>
            <a:off x="5397535" y="-1"/>
            <a:ext cx="3746465" cy="6150849"/>
          </a:xfrm>
          <a:prstGeom prst="rect">
            <a:avLst/>
          </a:prstGeom>
        </p:spPr>
      </p:pic>
      <p:pic>
        <p:nvPicPr>
          <p:cNvPr id="13" name="Picture 12" descr="large-logo-0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8" y="326572"/>
            <a:ext cx="5653501" cy="17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bg-came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709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414211" y="1996587"/>
            <a:ext cx="3729790" cy="441569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68210" y="3540125"/>
            <a:ext cx="3251807" cy="2590799"/>
          </a:xfrm>
        </p:spPr>
        <p:txBody>
          <a:bodyPr anchor="t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Thank you message and contact details</a:t>
            </a:r>
            <a:endParaRPr lang="en-US" dirty="0"/>
          </a:p>
        </p:txBody>
      </p:sp>
      <p:pic>
        <p:nvPicPr>
          <p:cNvPr id="8" name="Picture 7" descr="large-logo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10" y="2224768"/>
            <a:ext cx="3251807" cy="1015109"/>
          </a:xfrm>
          <a:prstGeom prst="rect">
            <a:avLst/>
          </a:prstGeom>
        </p:spPr>
      </p:pic>
      <p:pic>
        <p:nvPicPr>
          <p:cNvPr id="11" name="Picture 10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9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g-stamp.png"/>
          <p:cNvPicPr>
            <a:picLocks noChangeAspect="1"/>
          </p:cNvPicPr>
          <p:nvPr userDrawn="1"/>
        </p:nvPicPr>
        <p:blipFill rotWithShape="1"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0735" b="14736"/>
          <a:stretch/>
        </p:blipFill>
        <p:spPr>
          <a:xfrm>
            <a:off x="-42334" y="0"/>
            <a:ext cx="8917700" cy="6858000"/>
          </a:xfrm>
          <a:prstGeom prst="rect">
            <a:avLst/>
          </a:prstGeom>
        </p:spPr>
      </p:pic>
      <p:pic>
        <p:nvPicPr>
          <p:cNvPr id="15" name="Picture 14" descr="bg-2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423334"/>
            <a:ext cx="9186333" cy="133758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51638" y="2305403"/>
            <a:ext cx="7840724" cy="1470025"/>
          </a:xfrm>
        </p:spPr>
        <p:txBody>
          <a:bodyPr/>
          <a:lstStyle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48287" y="1908454"/>
            <a:ext cx="4510525" cy="3714370"/>
          </a:xfrm>
          <a:prstGeom prst="rect">
            <a:avLst/>
          </a:prstGeom>
        </p:spPr>
      </p:pic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 rot="426726" flipH="1">
            <a:off x="4910481" y="2813410"/>
            <a:ext cx="3815561" cy="2345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50850" indent="-450850">
              <a:buSzPct val="100000"/>
              <a:buFontTx/>
              <a:buBlip>
                <a:blip r:embed="rId3"/>
              </a:buBlip>
              <a:defRPr sz="2800"/>
            </a:lvl1pPr>
            <a:lvl2pPr marL="903288" indent="-446088">
              <a:buSzPct val="100000"/>
              <a:buFontTx/>
              <a:buBlip>
                <a:blip r:embed="rId4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9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ame-gre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48286" y="1908454"/>
            <a:ext cx="4510526" cy="3714370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 rot="426726" flipH="1">
            <a:off x="4910480" y="2813410"/>
            <a:ext cx="3815561" cy="2345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648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/>
            </a:lvl1pPr>
            <a:lvl2pPr marL="903288" indent="-446088">
              <a:buSzPct val="100000"/>
              <a:buFontTx/>
              <a:buBlip>
                <a:blip r:embed="rId4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3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" y="1908454"/>
            <a:ext cx="4510525" cy="3714370"/>
          </a:xfrm>
          <a:prstGeom prst="rect">
            <a:avLst/>
          </a:prstGeom>
        </p:spPr>
      </p:pic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 rot="21173274">
            <a:off x="403560" y="2813410"/>
            <a:ext cx="3815561" cy="2345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/>
            </a:lvl1pPr>
            <a:lvl2pPr marL="903288" indent="-446088">
              <a:buSzPct val="100000"/>
              <a:buFontTx/>
              <a:buBlip>
                <a:blip r:embed="rId4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6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" y="6150849"/>
            <a:ext cx="8795227" cy="568177"/>
          </a:xfrm>
          <a:prstGeom prst="rect">
            <a:avLst/>
          </a:prstGeom>
        </p:spPr>
      </p:pic>
      <p:pic>
        <p:nvPicPr>
          <p:cNvPr id="10" name="Picture 9" descr="Untitled-2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1" r="26859"/>
          <a:stretch/>
        </p:blipFill>
        <p:spPr>
          <a:xfrm>
            <a:off x="5397535" y="-1"/>
            <a:ext cx="3746465" cy="6150849"/>
          </a:xfrm>
          <a:prstGeom prst="rect">
            <a:avLst/>
          </a:prstGeom>
        </p:spPr>
      </p:pic>
      <p:pic>
        <p:nvPicPr>
          <p:cNvPr id="13" name="Picture 12" descr="large-logo-0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8" y="437697"/>
            <a:ext cx="5653501" cy="1764840"/>
          </a:xfrm>
          <a:prstGeom prst="rect">
            <a:avLst/>
          </a:prstGeom>
        </p:spPr>
      </p:pic>
      <p:pic>
        <p:nvPicPr>
          <p:cNvPr id="8" name="Picture 7" descr="meeting-name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7" y="2857609"/>
            <a:ext cx="7098127" cy="17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" y="6150849"/>
            <a:ext cx="8795227" cy="568177"/>
          </a:xfrm>
          <a:prstGeom prst="rect">
            <a:avLst/>
          </a:prstGeom>
        </p:spPr>
      </p:pic>
      <p:pic>
        <p:nvPicPr>
          <p:cNvPr id="14" name="Picture 13" descr="meeting-nam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7" y="2352730"/>
            <a:ext cx="7524246" cy="1891485"/>
          </a:xfrm>
          <a:prstGeom prst="rect">
            <a:avLst/>
          </a:prstGeom>
        </p:spPr>
      </p:pic>
      <p:pic>
        <p:nvPicPr>
          <p:cNvPr id="15" name="Picture 14" descr="bg-2-0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423334"/>
            <a:ext cx="9186333" cy="13375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91444" y="4619977"/>
            <a:ext cx="7761112" cy="79869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6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339850" indent="-425450">
              <a:buSzPct val="100000"/>
              <a:buFontTx/>
              <a:buBlip>
                <a:blip r:embed="rId2"/>
              </a:buBlip>
              <a:defRPr/>
            </a:lvl3pPr>
            <a:lvl4pPr marL="1792288" indent="-420688">
              <a:buSzPct val="100000"/>
              <a:buFontTx/>
              <a:buBlip>
                <a:blip r:embed="rId3"/>
              </a:buBlip>
              <a:defRPr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/>
            </a:lvl1pPr>
            <a:lvl2pPr marL="903288" indent="-446088">
              <a:buSzPct val="100000"/>
              <a:buFontTx/>
              <a:buBlip>
                <a:blip r:embed="rId3"/>
              </a:buBlip>
              <a:defRPr/>
            </a:lvl2pPr>
            <a:lvl3pPr marL="1339850" indent="-425450">
              <a:buSzPct val="100000"/>
              <a:buFontTx/>
              <a:buBlip>
                <a:blip r:embed="rId4"/>
              </a:buBlip>
              <a:defRPr/>
            </a:lvl3pPr>
            <a:lvl4pPr marL="1792288" indent="-420688">
              <a:buSzPct val="10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SzPct val="130000"/>
              <a:buFontTx/>
              <a:buBlip>
                <a:blip r:embed="rId2"/>
              </a:buBlip>
              <a:defRPr/>
            </a:lvl1pPr>
            <a:lvl2pPr marL="903288" indent="-446088">
              <a:buSzPct val="130000"/>
              <a:buFont typeface="Lucida Grande"/>
              <a:buChar char="‒"/>
              <a:defRPr/>
            </a:lvl2pPr>
            <a:lvl3pPr marL="1143000" indent="-228600">
              <a:buSzPct val="100000"/>
              <a:buFont typeface="Lucida Grande"/>
              <a:buChar char="‒"/>
              <a:defRPr/>
            </a:lvl3pPr>
            <a:lvl4pPr marL="1600200" indent="-228600">
              <a:buSzPct val="100000"/>
              <a:buFont typeface="Lucida Grande"/>
              <a:buChar char="‒"/>
              <a:defRPr/>
            </a:lvl4pPr>
            <a:lvl5pPr marL="2057400" indent="-228600">
              <a:buFont typeface="Lucida Grande"/>
              <a:buChar char="‒"/>
              <a:defRPr/>
            </a:lvl5pPr>
          </a:lstStyle>
          <a:p>
            <a:pPr lvl="0"/>
            <a:r>
              <a:rPr lang="en-AU" dirty="0" smtClean="0"/>
              <a:t> 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803275" indent="-34607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 sz="2800"/>
            </a:lvl1pPr>
            <a:lvl2pPr marL="803275" indent="-346075">
              <a:buSzPct val="100000"/>
              <a:buFontTx/>
              <a:buBlip>
                <a:blip r:embed="rId3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-bg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45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4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10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7" r:id="rId3"/>
    <p:sldLayoutId id="2147483650" r:id="rId4"/>
    <p:sldLayoutId id="2147483673" r:id="rId5"/>
    <p:sldLayoutId id="2147483659" r:id="rId6"/>
    <p:sldLayoutId id="2147483652" r:id="rId7"/>
    <p:sldLayoutId id="2147483665" r:id="rId8"/>
    <p:sldLayoutId id="2147483672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450850" indent="-450850" algn="l" defTabSz="4572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03288" indent="-446088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339850" indent="-42545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792288" indent="-4206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getinthepicture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744" y="2989307"/>
            <a:ext cx="7630511" cy="148441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the outcomes of the Ministerial Conference and the role of the National Focal Points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0359" y="5554069"/>
            <a:ext cx="9144000" cy="1303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Workshop for National CRVS focal points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Bangkok, Thailand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9-10 December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2015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" b="36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know more?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Check out the brochure with the Ministerial Declaration and Regional Action Framework </a:t>
            </a:r>
            <a:r>
              <a:rPr lang="en-US" sz="2300" dirty="0"/>
              <a:t>www.unescap.org/resources/asian-and-pacific-civil-registration-and-vital-statistics-decade-2015-2024</a:t>
            </a:r>
          </a:p>
          <a:p>
            <a:r>
              <a:rPr lang="en-US" dirty="0" smtClean="0"/>
              <a:t>See our </a:t>
            </a:r>
            <a:r>
              <a:rPr lang="en-US" dirty="0" smtClean="0"/>
              <a:t>new website </a:t>
            </a:r>
            <a:r>
              <a:rPr lang="en-US" sz="2600" dirty="0" smtClean="0">
                <a:hlinkClick r:id="rId4"/>
              </a:rPr>
              <a:t>www.getinthepicture.org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49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111" y="3424675"/>
            <a:ext cx="3608596" cy="29083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100" dirty="0" smtClean="0"/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more information, please visit: www.getinthepicture.org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44" y="5156017"/>
            <a:ext cx="1541463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200"/>
            <a:ext cx="7445023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dirty="0" smtClean="0"/>
              <a:t>Declaration of the Asia-Pacific CRVS Decade 2015 – 2024 </a:t>
            </a:r>
          </a:p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dirty="0" smtClean="0"/>
              <a:t>Ministerial </a:t>
            </a:r>
            <a:r>
              <a:rPr lang="en-US" dirty="0"/>
              <a:t>Declaration to ‘Get Every One </a:t>
            </a:r>
            <a:r>
              <a:rPr lang="en-US" dirty="0" smtClean="0"/>
              <a:t>in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Picture</a:t>
            </a:r>
            <a:r>
              <a:rPr lang="en-US" dirty="0" smtClean="0"/>
              <a:t>’ in Asia and the Pacific </a:t>
            </a:r>
          </a:p>
          <a:p>
            <a:pPr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US" dirty="0" smtClean="0"/>
              <a:t>Regional Action Framework comprising:</a:t>
            </a:r>
          </a:p>
          <a:p>
            <a:pPr marL="723900" lvl="1">
              <a:spcBef>
                <a:spcPts val="1800"/>
              </a:spcBef>
              <a:buBlip>
                <a:blip r:embed="rId4"/>
              </a:buBlip>
            </a:pPr>
            <a:r>
              <a:rPr lang="en-US" dirty="0" smtClean="0"/>
              <a:t>3 Goals</a:t>
            </a:r>
          </a:p>
          <a:p>
            <a:pPr marL="723900" lvl="1">
              <a:spcBef>
                <a:spcPts val="1800"/>
              </a:spcBef>
              <a:buBlip>
                <a:blip r:embed="rId4"/>
              </a:buBlip>
              <a:tabLst>
                <a:tab pos="801688" algn="l"/>
              </a:tabLst>
            </a:pPr>
            <a:r>
              <a:rPr lang="en-US" dirty="0" smtClean="0"/>
              <a:t>15 targets set individually by countries</a:t>
            </a:r>
          </a:p>
          <a:p>
            <a:pPr marL="723900" lvl="1">
              <a:spcBef>
                <a:spcPts val="1800"/>
              </a:spcBef>
              <a:buBlip>
                <a:blip r:embed="rId4"/>
              </a:buBlip>
            </a:pPr>
            <a:r>
              <a:rPr lang="en-US" dirty="0" smtClean="0"/>
              <a:t>7 Action Areas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964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Ministerial Conference on CRVS 2014: Outcomes</a:t>
            </a:r>
            <a:endParaRPr lang="en-US" dirty="0"/>
          </a:p>
        </p:txBody>
      </p:sp>
      <p:pic>
        <p:nvPicPr>
          <p:cNvPr id="6" name="Picture 5" descr="Icon_Goal_VitalSt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51" y="5333266"/>
            <a:ext cx="1280883" cy="1480912"/>
          </a:xfrm>
          <a:prstGeom prst="rect">
            <a:avLst/>
          </a:prstGeom>
        </p:spPr>
      </p:pic>
      <p:pic>
        <p:nvPicPr>
          <p:cNvPr id="7" name="Picture 6" descr="Icon_Goal_CivilRe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27" y="3094612"/>
            <a:ext cx="1282766" cy="1481060"/>
          </a:xfrm>
          <a:prstGeom prst="rect">
            <a:avLst/>
          </a:prstGeom>
        </p:spPr>
      </p:pic>
      <p:pic>
        <p:nvPicPr>
          <p:cNvPr id="8" name="Picture 7" descr="Icon_Goal_LegalDoc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01" y="4192298"/>
            <a:ext cx="1282766" cy="148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2393"/>
            <a:ext cx="739648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Commitment by 2024</a:t>
            </a:r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5405"/>
          <a:stretch>
            <a:fillRect/>
          </a:stretch>
        </p:blipFill>
        <p:spPr>
          <a:xfrm rot="454302">
            <a:off x="4888075" y="2818449"/>
            <a:ext cx="3835334" cy="2345298"/>
          </a:xfrm>
          <a:prstGeom prst="rect">
            <a:avLst/>
          </a:prstGeom>
        </p:spPr>
      </p:pic>
      <p:pic>
        <p:nvPicPr>
          <p:cNvPr id="6" name="Picture 5" descr="P:\Public\SD\CRVS\Website\Visual identity\Icons\Icon_Goal_CivilR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3" y="1495988"/>
            <a:ext cx="936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:\Public\SD\CRVS\Website\Visual identity\Icons\Icon_Goal_LegalDoc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1" y="3115993"/>
            <a:ext cx="936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:\Public\SD\CRVS\Website\Visual identity\Icons\Icon_Goal_VitalSta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0" y="4692787"/>
            <a:ext cx="93540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92601" y="1623848"/>
            <a:ext cx="3147868" cy="36089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700" dirty="0" smtClean="0"/>
              <a:t>Universal civil registration of births, deaths and other vital events;</a:t>
            </a:r>
          </a:p>
          <a:p>
            <a:pPr marL="0" indent="0" algn="just">
              <a:buNone/>
            </a:pPr>
            <a:endParaRPr lang="en-GB" sz="1700" dirty="0" smtClean="0"/>
          </a:p>
          <a:p>
            <a:pPr marL="0" indent="0" algn="just">
              <a:buNone/>
            </a:pPr>
            <a:r>
              <a:rPr lang="en-GB" sz="1700" dirty="0" smtClean="0"/>
              <a:t>All individuals are provided with legal documentation of civil registration of births, deaths and other vital events, as necessary, to claim identity, civil status and ensuing rights </a:t>
            </a:r>
          </a:p>
          <a:p>
            <a:pPr marL="0" indent="0" algn="just">
              <a:buNone/>
            </a:pPr>
            <a:endParaRPr lang="en-GB" sz="1700" dirty="0"/>
          </a:p>
          <a:p>
            <a:pPr marL="0" indent="0" algn="just">
              <a:buNone/>
            </a:pPr>
            <a:r>
              <a:rPr lang="en-GB" sz="1700" dirty="0" smtClean="0"/>
              <a:t>Accurate, complete and timely vital statistics (including causes of death) are produced based on registration records and are disseminated</a:t>
            </a:r>
          </a:p>
        </p:txBody>
      </p:sp>
    </p:spTree>
    <p:extLst>
      <p:ext uri="{BB962C8B-B14F-4D97-AF65-F5344CB8AC3E}">
        <p14:creationId xmlns:p14="http://schemas.microsoft.com/office/powerpoint/2010/main" val="13651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Regional support to national implementation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0633" y="1417638"/>
            <a:ext cx="4803974" cy="5266941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Steering Group:</a:t>
            </a:r>
          </a:p>
          <a:p>
            <a:pPr lvl="1"/>
            <a:r>
              <a:rPr lang="en-GB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regional oversight and guidance for implementation of the Regional Action Framework</a:t>
            </a:r>
          </a:p>
          <a:p>
            <a:pPr lvl="1"/>
            <a:r>
              <a:rPr lang="en-GB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Act as custodian for CRVS decade 2015 – 2024</a:t>
            </a:r>
          </a:p>
          <a:p>
            <a:pPr lvl="1"/>
            <a:r>
              <a:rPr lang="en-GB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 synergies between the regional initiative, sub regional and global initiatives</a:t>
            </a:r>
          </a:p>
          <a:p>
            <a:pPr lvl="1"/>
            <a:r>
              <a:rPr lang="en-GB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groups on: </a:t>
            </a:r>
            <a:r>
              <a:rPr lang="en-GB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ommunication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Research, Monitoring and reporting</a:t>
            </a:r>
          </a:p>
          <a:p>
            <a:r>
              <a:rPr lang="en-GB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At national level:</a:t>
            </a:r>
          </a:p>
          <a:p>
            <a:pPr lvl="1"/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Implementation will be overseen by the national CRVS coordination mechanism and communicated via the National CRVS Focal Point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907">
            <a:off x="4942769" y="2868028"/>
            <a:ext cx="3745599" cy="22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04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Key Principles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63569"/>
            <a:ext cx="4049640" cy="4429496"/>
          </a:xfrm>
        </p:spPr>
        <p:txBody>
          <a:bodyPr>
            <a:normAutofit lnSpcReduction="10000"/>
          </a:bodyPr>
          <a:lstStyle/>
          <a:p>
            <a:pPr lvl="0"/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Countries take the lead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A stepwise approach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Flexibility and responsiveness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Building on local expertise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Consistency with 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internationa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Coordination and 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including with sub regional initiatives</a:t>
            </a:r>
            <a:endParaRPr lang="en-GB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" b="4252"/>
          <a:stretch>
            <a:fillRect/>
          </a:stretch>
        </p:blipFill>
        <p:spPr>
          <a:xfrm rot="447389" flipH="1">
            <a:off x="4883006" y="2825174"/>
            <a:ext cx="3835335" cy="23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731" y="255364"/>
            <a:ext cx="800745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Action Areas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Political commitment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Public engagement and participation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Policies, legislation and implementation of regulations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Infrastructure and resources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Operational procedures, practices and innovations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Data quality, production, dissemination and use of vital statistics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 b="10896"/>
          <a:stretch>
            <a:fillRect/>
          </a:stretch>
        </p:blipFill>
        <p:spPr>
          <a:xfrm rot="21152611">
            <a:off x="406697" y="2789841"/>
            <a:ext cx="3775515" cy="23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075" y="167763"/>
            <a:ext cx="739648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steps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10764"/>
            <a:ext cx="4038600" cy="520879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ational CRVS coordination mechanism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Conduct a comprehensive assessment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Set the national target value for each </a:t>
            </a:r>
            <a:r>
              <a:rPr lang="x-none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mtClean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inequalities related to CRVS experienced by subgroups of the population, and, where appropriate, set national targets to address those inequalities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omprehensive multi-sectoral national CRVS strategy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 b="1">
                <a:latin typeface="Arial" panose="020B0604020202020204" pitchFamily="34" charset="0"/>
                <a:cs typeface="Arial" panose="020B0604020202020204" pitchFamily="34" charset="0"/>
              </a:rPr>
              <a:t>Assign a national focal point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 relevant information to the ESCAP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secretariat by December 2015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b="4805"/>
          <a:stretch>
            <a:fillRect/>
          </a:stretch>
        </p:blipFill>
        <p:spPr>
          <a:xfrm rot="447389" flipH="1">
            <a:off x="4894881" y="2821449"/>
            <a:ext cx="3835335" cy="23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Focal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implementation steps of the Regional Action Framework</a:t>
            </a:r>
          </a:p>
          <a:p>
            <a:pPr marL="342900" lvl="1" indent="-342900">
              <a:buBlip>
                <a:blip r:embed="rId3"/>
              </a:buBlip>
            </a:pPr>
            <a:r>
              <a:rPr lang="en-GB" sz="3200" dirty="0"/>
              <a:t>Crucial role in the implementation of the Regional Action Framework </a:t>
            </a:r>
            <a:endParaRPr lang="en-GB" sz="3200" dirty="0" smtClean="0"/>
          </a:p>
          <a:p>
            <a:pPr marL="342900" lvl="1" indent="-342900">
              <a:buBlip>
                <a:blip r:embed="rId3"/>
              </a:buBlip>
            </a:pPr>
            <a:r>
              <a:rPr lang="en-US" sz="3200" dirty="0"/>
              <a:t>well-functioning, engaged and knowledgeable network of NFPs will be instrumental in the success of the CRVS </a:t>
            </a:r>
            <a:r>
              <a:rPr lang="en-US" sz="3200" dirty="0" smtClean="0"/>
              <a:t>Decade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09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Focal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Ensure </a:t>
            </a:r>
            <a:r>
              <a:rPr lang="en-US" dirty="0"/>
              <a:t>communication between CRVS stakeholders in the country as well as ESCAP and development </a:t>
            </a:r>
            <a:r>
              <a:rPr lang="en-US" dirty="0" smtClean="0"/>
              <a:t>partners</a:t>
            </a:r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ESCAP with continuous updates including responding to requests for </a:t>
            </a:r>
            <a:r>
              <a:rPr lang="en-US" dirty="0" smtClean="0"/>
              <a:t>reporting</a:t>
            </a:r>
          </a:p>
          <a:p>
            <a:r>
              <a:rPr lang="en-US" dirty="0" smtClean="0"/>
              <a:t>Be the link between the national and regional o</a:t>
            </a:r>
            <a:r>
              <a:rPr lang="en-GB" dirty="0" smtClean="0"/>
              <a:t>n </a:t>
            </a:r>
            <a:r>
              <a:rPr lang="en-GB" dirty="0"/>
              <a:t>behalf of </a:t>
            </a:r>
            <a:r>
              <a:rPr lang="en-GB" u="sng" dirty="0"/>
              <a:t>all CRVS stakeholders </a:t>
            </a:r>
            <a:r>
              <a:rPr lang="en-GB" dirty="0"/>
              <a:t>in the country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1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tEveryoneInThePicture 1">
      <a:dk1>
        <a:sysClr val="windowText" lastClr="000000"/>
      </a:dk1>
      <a:lt1>
        <a:sysClr val="window" lastClr="FFFFFF"/>
      </a:lt1>
      <a:dk2>
        <a:srgbClr val="0073B5"/>
      </a:dk2>
      <a:lt2>
        <a:srgbClr val="EEECE1"/>
      </a:lt2>
      <a:accent1>
        <a:srgbClr val="0073B5"/>
      </a:accent1>
      <a:accent2>
        <a:srgbClr val="73B632"/>
      </a:accent2>
      <a:accent3>
        <a:srgbClr val="E47823"/>
      </a:accent3>
      <a:accent4>
        <a:srgbClr val="EFA531"/>
      </a:accent4>
      <a:accent5>
        <a:srgbClr val="D63E3B"/>
      </a:accent5>
      <a:accent6>
        <a:srgbClr val="5CB2DE"/>
      </a:accent6>
      <a:hlink>
        <a:srgbClr val="A3A3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1059</Words>
  <Application>Microsoft Office PowerPoint</Application>
  <PresentationFormat>On-screen Show (4:3)</PresentationFormat>
  <Paragraphs>114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Overview of the outcomes of the Ministerial Conference and the role of the National Focal Points</vt:lpstr>
      <vt:lpstr>Ministerial Conference on CRVS 2014: Outcomes</vt:lpstr>
      <vt:lpstr>Commitment by 2024</vt:lpstr>
      <vt:lpstr>Regional support to national implementation</vt:lpstr>
      <vt:lpstr>Key Principles</vt:lpstr>
      <vt:lpstr>Action Areas</vt:lpstr>
      <vt:lpstr>Implementation steps</vt:lpstr>
      <vt:lpstr>National Focal Points</vt:lpstr>
      <vt:lpstr>National Focal Points</vt:lpstr>
      <vt:lpstr>Want to know more?</vt:lpstr>
      <vt:lpstr>Thank you!  For more information, please visit: www.getinthepicture.org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Sejersen</dc:creator>
  <cp:lastModifiedBy>Tanja  Sejersen</cp:lastModifiedBy>
  <cp:revision>137</cp:revision>
  <dcterms:created xsi:type="dcterms:W3CDTF">2014-06-11T13:52:29Z</dcterms:created>
  <dcterms:modified xsi:type="dcterms:W3CDTF">2015-12-04T09:14:37Z</dcterms:modified>
</cp:coreProperties>
</file>