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4" r:id="rId2"/>
    <p:sldId id="295" r:id="rId3"/>
    <p:sldId id="298" r:id="rId4"/>
    <p:sldId id="309" r:id="rId5"/>
    <p:sldId id="299" r:id="rId6"/>
    <p:sldId id="297" r:id="rId7"/>
    <p:sldId id="301" r:id="rId8"/>
    <p:sldId id="323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00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5" autoAdjust="0"/>
    <p:restoredTop sz="80586" autoAdjust="0"/>
  </p:normalViewPr>
  <p:slideViewPr>
    <p:cSldViewPr snapToGrid="0" snapToObjects="1">
      <p:cViewPr>
        <p:scale>
          <a:sx n="75" d="100"/>
          <a:sy n="75" d="100"/>
        </p:scale>
        <p:origin x="-100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345B4-D97C-426C-ADFE-0A5848AFD58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1B56E2-59F1-4682-82E7-7F332DFB9434}">
      <dgm:prSet phldrT="[Text]"/>
      <dgm:spPr/>
      <dgm:t>
        <a:bodyPr/>
        <a:lstStyle/>
        <a:p>
          <a:r>
            <a:rPr lang="en-US" dirty="0" smtClean="0"/>
            <a:t>Phase 1	</a:t>
          </a:r>
          <a:endParaRPr lang="en-US" dirty="0"/>
        </a:p>
      </dgm:t>
    </dgm:pt>
    <dgm:pt modelId="{51C0DBD0-75DB-4627-9B28-8522157BD7A5}" type="parTrans" cxnId="{6713D432-9021-4FBD-86A5-9BCDAEE4277D}">
      <dgm:prSet/>
      <dgm:spPr/>
      <dgm:t>
        <a:bodyPr/>
        <a:lstStyle/>
        <a:p>
          <a:endParaRPr lang="en-US"/>
        </a:p>
      </dgm:t>
    </dgm:pt>
    <dgm:pt modelId="{A73DF93F-3ACA-42E0-A97B-3FEA576FC128}" type="sibTrans" cxnId="{6713D432-9021-4FBD-86A5-9BCDAEE4277D}">
      <dgm:prSet/>
      <dgm:spPr/>
      <dgm:t>
        <a:bodyPr/>
        <a:lstStyle/>
        <a:p>
          <a:endParaRPr lang="en-US"/>
        </a:p>
      </dgm:t>
    </dgm:pt>
    <dgm:pt modelId="{60213791-3288-4CDC-83EC-99AE166F7298}">
      <dgm:prSet phldrT="[Text]"/>
      <dgm:spPr/>
      <dgm:t>
        <a:bodyPr/>
        <a:lstStyle/>
        <a:p>
          <a:r>
            <a:rPr lang="en-US" b="1" dirty="0" smtClean="0"/>
            <a:t>strategy analysis</a:t>
          </a:r>
          <a:endParaRPr lang="en-US" dirty="0"/>
        </a:p>
      </dgm:t>
    </dgm:pt>
    <dgm:pt modelId="{00272E03-765C-4F13-81D9-95E2CC75E79E}" type="parTrans" cxnId="{5013C844-F665-4563-9D8B-5C4F91033691}">
      <dgm:prSet/>
      <dgm:spPr/>
      <dgm:t>
        <a:bodyPr/>
        <a:lstStyle/>
        <a:p>
          <a:endParaRPr lang="en-US"/>
        </a:p>
      </dgm:t>
    </dgm:pt>
    <dgm:pt modelId="{D0A2489B-6ED6-45FC-97CC-E95ACFD40408}" type="sibTrans" cxnId="{5013C844-F665-4563-9D8B-5C4F91033691}">
      <dgm:prSet/>
      <dgm:spPr/>
      <dgm:t>
        <a:bodyPr/>
        <a:lstStyle/>
        <a:p>
          <a:endParaRPr lang="en-US"/>
        </a:p>
      </dgm:t>
    </dgm:pt>
    <dgm:pt modelId="{6FE23DD8-D875-40B0-8165-B56F39D537DA}">
      <dgm:prSet phldrT="[Text]"/>
      <dgm:spPr/>
      <dgm:t>
        <a:bodyPr/>
        <a:lstStyle/>
        <a:p>
          <a:r>
            <a:rPr lang="en-US" dirty="0" smtClean="0"/>
            <a:t>Phase 3</a:t>
          </a:r>
          <a:endParaRPr lang="en-US" dirty="0"/>
        </a:p>
      </dgm:t>
    </dgm:pt>
    <dgm:pt modelId="{D5860384-1B61-4989-A67F-B3CF1048039A}" type="parTrans" cxnId="{6F9761A7-AD76-432E-A529-B9BBB4528594}">
      <dgm:prSet/>
      <dgm:spPr/>
      <dgm:t>
        <a:bodyPr/>
        <a:lstStyle/>
        <a:p>
          <a:endParaRPr lang="en-US"/>
        </a:p>
      </dgm:t>
    </dgm:pt>
    <dgm:pt modelId="{A32D83A3-5FAC-4474-AD89-7BF13F8F6318}" type="sibTrans" cxnId="{6F9761A7-AD76-432E-A529-B9BBB4528594}">
      <dgm:prSet/>
      <dgm:spPr/>
      <dgm:t>
        <a:bodyPr/>
        <a:lstStyle/>
        <a:p>
          <a:endParaRPr lang="en-US"/>
        </a:p>
      </dgm:t>
    </dgm:pt>
    <dgm:pt modelId="{3E72A634-4759-41AF-A96E-13CFA019BDED}">
      <dgm:prSet phldrT="[Text]"/>
      <dgm:spPr/>
      <dgm:t>
        <a:bodyPr/>
        <a:lstStyle/>
        <a:p>
          <a:r>
            <a:rPr lang="en-US" b="1" dirty="0" smtClean="0"/>
            <a:t>strategy implementation</a:t>
          </a:r>
          <a:endParaRPr lang="en-US" dirty="0"/>
        </a:p>
      </dgm:t>
    </dgm:pt>
    <dgm:pt modelId="{E8BCA336-7670-45C4-8149-7A94167B52BF}" type="parTrans" cxnId="{F10F50D5-6043-4590-9255-62EE5CC68421}">
      <dgm:prSet/>
      <dgm:spPr/>
      <dgm:t>
        <a:bodyPr/>
        <a:lstStyle/>
        <a:p>
          <a:endParaRPr lang="en-US"/>
        </a:p>
      </dgm:t>
    </dgm:pt>
    <dgm:pt modelId="{77E9EDA6-2D68-42C6-BFC0-5FD1A3213DF4}" type="sibTrans" cxnId="{F10F50D5-6043-4590-9255-62EE5CC68421}">
      <dgm:prSet/>
      <dgm:spPr/>
      <dgm:t>
        <a:bodyPr/>
        <a:lstStyle/>
        <a:p>
          <a:endParaRPr lang="en-US"/>
        </a:p>
      </dgm:t>
    </dgm:pt>
    <dgm:pt modelId="{95B3EE95-8FB3-4420-923F-BE6C0533AAC0}">
      <dgm:prSet phldrT="[Text]"/>
      <dgm:spPr/>
      <dgm:t>
        <a:bodyPr/>
        <a:lstStyle/>
        <a:p>
          <a:r>
            <a:rPr lang="en-US" dirty="0" smtClean="0"/>
            <a:t>Phase 4</a:t>
          </a:r>
          <a:endParaRPr lang="en-US" dirty="0"/>
        </a:p>
      </dgm:t>
    </dgm:pt>
    <dgm:pt modelId="{BCABF42E-B7E1-4DC7-AA5A-E0227B3EC222}" type="parTrans" cxnId="{420756D8-6243-4473-8893-54A041E4BEC1}">
      <dgm:prSet/>
      <dgm:spPr/>
      <dgm:t>
        <a:bodyPr/>
        <a:lstStyle/>
        <a:p>
          <a:endParaRPr lang="en-US"/>
        </a:p>
      </dgm:t>
    </dgm:pt>
    <dgm:pt modelId="{7E0816BE-73F3-402F-89A6-9BC90DAE1F1C}" type="sibTrans" cxnId="{420756D8-6243-4473-8893-54A041E4BEC1}">
      <dgm:prSet/>
      <dgm:spPr/>
      <dgm:t>
        <a:bodyPr/>
        <a:lstStyle/>
        <a:p>
          <a:endParaRPr lang="en-US"/>
        </a:p>
      </dgm:t>
    </dgm:pt>
    <dgm:pt modelId="{BF21DBEC-5E36-4C91-A34B-FC553B665923}">
      <dgm:prSet phldrT="[Text]"/>
      <dgm:spPr/>
      <dgm:t>
        <a:bodyPr/>
        <a:lstStyle/>
        <a:p>
          <a:r>
            <a:rPr lang="en-US" b="1" dirty="0" smtClean="0"/>
            <a:t>strategy review</a:t>
          </a:r>
          <a:endParaRPr lang="en-US" dirty="0"/>
        </a:p>
      </dgm:t>
    </dgm:pt>
    <dgm:pt modelId="{3169D31E-C436-4680-95BF-85325E97830B}" type="parTrans" cxnId="{54AD4908-E22C-41A3-8CE2-5B82280CEC7D}">
      <dgm:prSet/>
      <dgm:spPr/>
      <dgm:t>
        <a:bodyPr/>
        <a:lstStyle/>
        <a:p>
          <a:endParaRPr lang="en-US"/>
        </a:p>
      </dgm:t>
    </dgm:pt>
    <dgm:pt modelId="{E0BADEC2-781F-41CA-8D3F-28FD0E879AB7}" type="sibTrans" cxnId="{54AD4908-E22C-41A3-8CE2-5B82280CEC7D}">
      <dgm:prSet/>
      <dgm:spPr/>
      <dgm:t>
        <a:bodyPr/>
        <a:lstStyle/>
        <a:p>
          <a:endParaRPr lang="en-US"/>
        </a:p>
      </dgm:t>
    </dgm:pt>
    <dgm:pt modelId="{773DE42A-7B86-4358-B3BE-754934BFBBFE}">
      <dgm:prSet/>
      <dgm:spPr/>
      <dgm:t>
        <a:bodyPr/>
        <a:lstStyle/>
        <a:p>
          <a:r>
            <a:rPr lang="en-US" dirty="0" smtClean="0"/>
            <a:t>Phase 2</a:t>
          </a:r>
          <a:endParaRPr lang="en-US" dirty="0"/>
        </a:p>
      </dgm:t>
    </dgm:pt>
    <dgm:pt modelId="{241FF8AA-8C9D-4CE3-BFFF-A0E3126D13E0}" type="parTrans" cxnId="{B288DB31-CD53-4622-BCAE-606926AFC748}">
      <dgm:prSet/>
      <dgm:spPr/>
      <dgm:t>
        <a:bodyPr/>
        <a:lstStyle/>
        <a:p>
          <a:endParaRPr lang="en-US"/>
        </a:p>
      </dgm:t>
    </dgm:pt>
    <dgm:pt modelId="{C6CEC2F1-BCF4-437D-966A-04982ABFFE66}" type="sibTrans" cxnId="{B288DB31-CD53-4622-BCAE-606926AFC748}">
      <dgm:prSet/>
      <dgm:spPr/>
      <dgm:t>
        <a:bodyPr/>
        <a:lstStyle/>
        <a:p>
          <a:endParaRPr lang="en-US"/>
        </a:p>
      </dgm:t>
    </dgm:pt>
    <dgm:pt modelId="{ABDDED06-2AB8-4081-8D37-F7CE90BBCDE3}">
      <dgm:prSet/>
      <dgm:spPr/>
      <dgm:t>
        <a:bodyPr/>
        <a:lstStyle/>
        <a:p>
          <a:r>
            <a:rPr lang="en-US" b="1" smtClean="0"/>
            <a:t>strategy formulation</a:t>
          </a:r>
          <a:endParaRPr lang="en-US"/>
        </a:p>
      </dgm:t>
    </dgm:pt>
    <dgm:pt modelId="{595AB0E9-0B91-4267-86B7-53651972D946}" type="parTrans" cxnId="{18AE4F3A-59E2-46A8-948F-C64D12D1FB19}">
      <dgm:prSet/>
      <dgm:spPr/>
      <dgm:t>
        <a:bodyPr/>
        <a:lstStyle/>
        <a:p>
          <a:endParaRPr lang="en-US"/>
        </a:p>
      </dgm:t>
    </dgm:pt>
    <dgm:pt modelId="{BCA48620-498D-4AC7-B055-DD8223E91766}" type="sibTrans" cxnId="{18AE4F3A-59E2-46A8-948F-C64D12D1FB19}">
      <dgm:prSet/>
      <dgm:spPr/>
      <dgm:t>
        <a:bodyPr/>
        <a:lstStyle/>
        <a:p>
          <a:endParaRPr lang="en-US"/>
        </a:p>
      </dgm:t>
    </dgm:pt>
    <dgm:pt modelId="{34BBAFE9-CEE0-49F6-A023-C52B5A3B712A}" type="pres">
      <dgm:prSet presAssocID="{DF2345B4-D97C-426C-ADFE-0A5848AFD5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771418-D906-472C-ACB9-5428B22C3E9E}" type="pres">
      <dgm:prSet presAssocID="{3C1B56E2-59F1-4682-82E7-7F332DFB9434}" presName="composite" presStyleCnt="0"/>
      <dgm:spPr/>
    </dgm:pt>
    <dgm:pt modelId="{C112E884-D1B1-4052-8A91-C750E89CB8B2}" type="pres">
      <dgm:prSet presAssocID="{3C1B56E2-59F1-4682-82E7-7F332DFB943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785AA-6902-4889-92F1-A87DB40AB06E}" type="pres">
      <dgm:prSet presAssocID="{3C1B56E2-59F1-4682-82E7-7F332DFB943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F9274-12CC-4996-A077-F85B25F655F3}" type="pres">
      <dgm:prSet presAssocID="{A73DF93F-3ACA-42E0-A97B-3FEA576FC128}" presName="space" presStyleCnt="0"/>
      <dgm:spPr/>
    </dgm:pt>
    <dgm:pt modelId="{3175154A-65B9-4029-A40B-F7783FFEF412}" type="pres">
      <dgm:prSet presAssocID="{773DE42A-7B86-4358-B3BE-754934BFBBFE}" presName="composite" presStyleCnt="0"/>
      <dgm:spPr/>
    </dgm:pt>
    <dgm:pt modelId="{16D12375-DBDF-443F-A28C-96B0EBEEE1C6}" type="pres">
      <dgm:prSet presAssocID="{773DE42A-7B86-4358-B3BE-754934BFBBF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BA2BC-7469-4F57-A7D3-6F4D16F7D2E1}" type="pres">
      <dgm:prSet presAssocID="{773DE42A-7B86-4358-B3BE-754934BFBBF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5C1F9-A244-4B1F-A005-941273535494}" type="pres">
      <dgm:prSet presAssocID="{C6CEC2F1-BCF4-437D-966A-04982ABFFE66}" presName="space" presStyleCnt="0"/>
      <dgm:spPr/>
    </dgm:pt>
    <dgm:pt modelId="{8511EF79-0126-476B-87F6-88EE6B2F7815}" type="pres">
      <dgm:prSet presAssocID="{6FE23DD8-D875-40B0-8165-B56F39D537DA}" presName="composite" presStyleCnt="0"/>
      <dgm:spPr/>
    </dgm:pt>
    <dgm:pt modelId="{21BF8DC4-FD5F-4D22-A880-CD02E7903642}" type="pres">
      <dgm:prSet presAssocID="{6FE23DD8-D875-40B0-8165-B56F39D537D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815AD-5591-472D-9D26-7802E5945179}" type="pres">
      <dgm:prSet presAssocID="{6FE23DD8-D875-40B0-8165-B56F39D537D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6F0CF-D365-496F-980D-0B79331864D0}" type="pres">
      <dgm:prSet presAssocID="{A32D83A3-5FAC-4474-AD89-7BF13F8F6318}" presName="space" presStyleCnt="0"/>
      <dgm:spPr/>
    </dgm:pt>
    <dgm:pt modelId="{4BC54901-05F8-435E-875C-0D91321229E5}" type="pres">
      <dgm:prSet presAssocID="{95B3EE95-8FB3-4420-923F-BE6C0533AAC0}" presName="composite" presStyleCnt="0"/>
      <dgm:spPr/>
    </dgm:pt>
    <dgm:pt modelId="{FB379482-AC97-4609-A20E-71329FBE6475}" type="pres">
      <dgm:prSet presAssocID="{95B3EE95-8FB3-4420-923F-BE6C0533AAC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0BE6-777B-44DA-A788-B083930301C8}" type="pres">
      <dgm:prSet presAssocID="{95B3EE95-8FB3-4420-923F-BE6C0533AAC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E9A138-8108-4AC7-BDEE-B674750AFA75}" type="presOf" srcId="{6FE23DD8-D875-40B0-8165-B56F39D537DA}" destId="{21BF8DC4-FD5F-4D22-A880-CD02E7903642}" srcOrd="0" destOrd="0" presId="urn:microsoft.com/office/officeart/2005/8/layout/hList1"/>
    <dgm:cxn modelId="{78A346EC-CBA5-4D67-A857-1FF777D2A176}" type="presOf" srcId="{60213791-3288-4CDC-83EC-99AE166F7298}" destId="{059785AA-6902-4889-92F1-A87DB40AB06E}" srcOrd="0" destOrd="0" presId="urn:microsoft.com/office/officeart/2005/8/layout/hList1"/>
    <dgm:cxn modelId="{6713D432-9021-4FBD-86A5-9BCDAEE4277D}" srcId="{DF2345B4-D97C-426C-ADFE-0A5848AFD588}" destId="{3C1B56E2-59F1-4682-82E7-7F332DFB9434}" srcOrd="0" destOrd="0" parTransId="{51C0DBD0-75DB-4627-9B28-8522157BD7A5}" sibTransId="{A73DF93F-3ACA-42E0-A97B-3FEA576FC128}"/>
    <dgm:cxn modelId="{B288DB31-CD53-4622-BCAE-606926AFC748}" srcId="{DF2345B4-D97C-426C-ADFE-0A5848AFD588}" destId="{773DE42A-7B86-4358-B3BE-754934BFBBFE}" srcOrd="1" destOrd="0" parTransId="{241FF8AA-8C9D-4CE3-BFFF-A0E3126D13E0}" sibTransId="{C6CEC2F1-BCF4-437D-966A-04982ABFFE66}"/>
    <dgm:cxn modelId="{420756D8-6243-4473-8893-54A041E4BEC1}" srcId="{DF2345B4-D97C-426C-ADFE-0A5848AFD588}" destId="{95B3EE95-8FB3-4420-923F-BE6C0533AAC0}" srcOrd="3" destOrd="0" parTransId="{BCABF42E-B7E1-4DC7-AA5A-E0227B3EC222}" sibTransId="{7E0816BE-73F3-402F-89A6-9BC90DAE1F1C}"/>
    <dgm:cxn modelId="{3EA6B577-93C2-4E0A-96E4-2E52BA72E9B5}" type="presOf" srcId="{773DE42A-7B86-4358-B3BE-754934BFBBFE}" destId="{16D12375-DBDF-443F-A28C-96B0EBEEE1C6}" srcOrd="0" destOrd="0" presId="urn:microsoft.com/office/officeart/2005/8/layout/hList1"/>
    <dgm:cxn modelId="{C29332F7-C3ED-4E00-8203-4496D167497E}" type="presOf" srcId="{95B3EE95-8FB3-4420-923F-BE6C0533AAC0}" destId="{FB379482-AC97-4609-A20E-71329FBE6475}" srcOrd="0" destOrd="0" presId="urn:microsoft.com/office/officeart/2005/8/layout/hList1"/>
    <dgm:cxn modelId="{F10F50D5-6043-4590-9255-62EE5CC68421}" srcId="{6FE23DD8-D875-40B0-8165-B56F39D537DA}" destId="{3E72A634-4759-41AF-A96E-13CFA019BDED}" srcOrd="0" destOrd="0" parTransId="{E8BCA336-7670-45C4-8149-7A94167B52BF}" sibTransId="{77E9EDA6-2D68-42C6-BFC0-5FD1A3213DF4}"/>
    <dgm:cxn modelId="{18AE4F3A-59E2-46A8-948F-C64D12D1FB19}" srcId="{773DE42A-7B86-4358-B3BE-754934BFBBFE}" destId="{ABDDED06-2AB8-4081-8D37-F7CE90BBCDE3}" srcOrd="0" destOrd="0" parTransId="{595AB0E9-0B91-4267-86B7-53651972D946}" sibTransId="{BCA48620-498D-4AC7-B055-DD8223E91766}"/>
    <dgm:cxn modelId="{9F37A7D0-35B7-436E-A44F-4F6F0D6137C9}" type="presOf" srcId="{3C1B56E2-59F1-4682-82E7-7F332DFB9434}" destId="{C112E884-D1B1-4052-8A91-C750E89CB8B2}" srcOrd="0" destOrd="0" presId="urn:microsoft.com/office/officeart/2005/8/layout/hList1"/>
    <dgm:cxn modelId="{EC81B863-F124-43BB-908D-F858A7DAA32E}" type="presOf" srcId="{3E72A634-4759-41AF-A96E-13CFA019BDED}" destId="{5FA815AD-5591-472D-9D26-7802E5945179}" srcOrd="0" destOrd="0" presId="urn:microsoft.com/office/officeart/2005/8/layout/hList1"/>
    <dgm:cxn modelId="{6F9761A7-AD76-432E-A529-B9BBB4528594}" srcId="{DF2345B4-D97C-426C-ADFE-0A5848AFD588}" destId="{6FE23DD8-D875-40B0-8165-B56F39D537DA}" srcOrd="2" destOrd="0" parTransId="{D5860384-1B61-4989-A67F-B3CF1048039A}" sibTransId="{A32D83A3-5FAC-4474-AD89-7BF13F8F6318}"/>
    <dgm:cxn modelId="{54AD4908-E22C-41A3-8CE2-5B82280CEC7D}" srcId="{95B3EE95-8FB3-4420-923F-BE6C0533AAC0}" destId="{BF21DBEC-5E36-4C91-A34B-FC553B665923}" srcOrd="0" destOrd="0" parTransId="{3169D31E-C436-4680-95BF-85325E97830B}" sibTransId="{E0BADEC2-781F-41CA-8D3F-28FD0E879AB7}"/>
    <dgm:cxn modelId="{DFE5EA2E-231B-4AE8-8176-13112A542526}" type="presOf" srcId="{ABDDED06-2AB8-4081-8D37-F7CE90BBCDE3}" destId="{BC2BA2BC-7469-4F57-A7D3-6F4D16F7D2E1}" srcOrd="0" destOrd="0" presId="urn:microsoft.com/office/officeart/2005/8/layout/hList1"/>
    <dgm:cxn modelId="{09DE36BF-84DD-4B67-930A-E802C392CC0D}" type="presOf" srcId="{DF2345B4-D97C-426C-ADFE-0A5848AFD588}" destId="{34BBAFE9-CEE0-49F6-A023-C52B5A3B712A}" srcOrd="0" destOrd="0" presId="urn:microsoft.com/office/officeart/2005/8/layout/hList1"/>
    <dgm:cxn modelId="{5013C844-F665-4563-9D8B-5C4F91033691}" srcId="{3C1B56E2-59F1-4682-82E7-7F332DFB9434}" destId="{60213791-3288-4CDC-83EC-99AE166F7298}" srcOrd="0" destOrd="0" parTransId="{00272E03-765C-4F13-81D9-95E2CC75E79E}" sibTransId="{D0A2489B-6ED6-45FC-97CC-E95ACFD40408}"/>
    <dgm:cxn modelId="{3DEA9B26-BA77-40F7-8851-C082D421F9DF}" type="presOf" srcId="{BF21DBEC-5E36-4C91-A34B-FC553B665923}" destId="{AF8C0BE6-777B-44DA-A788-B083930301C8}" srcOrd="0" destOrd="0" presId="urn:microsoft.com/office/officeart/2005/8/layout/hList1"/>
    <dgm:cxn modelId="{BD5F8DD9-D3C5-49A4-83A4-FADFCB4ACABE}" type="presParOf" srcId="{34BBAFE9-CEE0-49F6-A023-C52B5A3B712A}" destId="{3E771418-D906-472C-ACB9-5428B22C3E9E}" srcOrd="0" destOrd="0" presId="urn:microsoft.com/office/officeart/2005/8/layout/hList1"/>
    <dgm:cxn modelId="{898CD580-B088-4B44-9648-701211206771}" type="presParOf" srcId="{3E771418-D906-472C-ACB9-5428B22C3E9E}" destId="{C112E884-D1B1-4052-8A91-C750E89CB8B2}" srcOrd="0" destOrd="0" presId="urn:microsoft.com/office/officeart/2005/8/layout/hList1"/>
    <dgm:cxn modelId="{FEE611B2-EF44-4C63-9737-648801EE351F}" type="presParOf" srcId="{3E771418-D906-472C-ACB9-5428B22C3E9E}" destId="{059785AA-6902-4889-92F1-A87DB40AB06E}" srcOrd="1" destOrd="0" presId="urn:microsoft.com/office/officeart/2005/8/layout/hList1"/>
    <dgm:cxn modelId="{15309A43-1E3F-49B0-A7D0-5DC4AA53DB64}" type="presParOf" srcId="{34BBAFE9-CEE0-49F6-A023-C52B5A3B712A}" destId="{A54F9274-12CC-4996-A077-F85B25F655F3}" srcOrd="1" destOrd="0" presId="urn:microsoft.com/office/officeart/2005/8/layout/hList1"/>
    <dgm:cxn modelId="{FE39932C-93CB-4A1B-B464-96DC44FF1232}" type="presParOf" srcId="{34BBAFE9-CEE0-49F6-A023-C52B5A3B712A}" destId="{3175154A-65B9-4029-A40B-F7783FFEF412}" srcOrd="2" destOrd="0" presId="urn:microsoft.com/office/officeart/2005/8/layout/hList1"/>
    <dgm:cxn modelId="{68C7D359-E620-415A-A607-3ECEB83344EB}" type="presParOf" srcId="{3175154A-65B9-4029-A40B-F7783FFEF412}" destId="{16D12375-DBDF-443F-A28C-96B0EBEEE1C6}" srcOrd="0" destOrd="0" presId="urn:microsoft.com/office/officeart/2005/8/layout/hList1"/>
    <dgm:cxn modelId="{CB5E8272-4771-4E7B-8893-478243B73DE7}" type="presParOf" srcId="{3175154A-65B9-4029-A40B-F7783FFEF412}" destId="{BC2BA2BC-7469-4F57-A7D3-6F4D16F7D2E1}" srcOrd="1" destOrd="0" presId="urn:microsoft.com/office/officeart/2005/8/layout/hList1"/>
    <dgm:cxn modelId="{A1B49333-14B2-4786-8A0E-6CB78792C55F}" type="presParOf" srcId="{34BBAFE9-CEE0-49F6-A023-C52B5A3B712A}" destId="{E845C1F9-A244-4B1F-A005-941273535494}" srcOrd="3" destOrd="0" presId="urn:microsoft.com/office/officeart/2005/8/layout/hList1"/>
    <dgm:cxn modelId="{604C6EA4-A2D1-45EB-9A3D-188EEF23CCB7}" type="presParOf" srcId="{34BBAFE9-CEE0-49F6-A023-C52B5A3B712A}" destId="{8511EF79-0126-476B-87F6-88EE6B2F7815}" srcOrd="4" destOrd="0" presId="urn:microsoft.com/office/officeart/2005/8/layout/hList1"/>
    <dgm:cxn modelId="{A4A1D3B3-8AE4-4C18-895B-7338E4DF9DD6}" type="presParOf" srcId="{8511EF79-0126-476B-87F6-88EE6B2F7815}" destId="{21BF8DC4-FD5F-4D22-A880-CD02E7903642}" srcOrd="0" destOrd="0" presId="urn:microsoft.com/office/officeart/2005/8/layout/hList1"/>
    <dgm:cxn modelId="{F4D2A629-7348-4CE0-AA1A-5F4394A162A6}" type="presParOf" srcId="{8511EF79-0126-476B-87F6-88EE6B2F7815}" destId="{5FA815AD-5591-472D-9D26-7802E5945179}" srcOrd="1" destOrd="0" presId="urn:microsoft.com/office/officeart/2005/8/layout/hList1"/>
    <dgm:cxn modelId="{AE820255-DA24-4341-B10B-58496CD3611D}" type="presParOf" srcId="{34BBAFE9-CEE0-49F6-A023-C52B5A3B712A}" destId="{8616F0CF-D365-496F-980D-0B79331864D0}" srcOrd="5" destOrd="0" presId="urn:microsoft.com/office/officeart/2005/8/layout/hList1"/>
    <dgm:cxn modelId="{1ABAD14B-94FE-477E-87A1-7BD129AE141A}" type="presParOf" srcId="{34BBAFE9-CEE0-49F6-A023-C52B5A3B712A}" destId="{4BC54901-05F8-435E-875C-0D91321229E5}" srcOrd="6" destOrd="0" presId="urn:microsoft.com/office/officeart/2005/8/layout/hList1"/>
    <dgm:cxn modelId="{064B6ED7-15B4-4100-972F-9F9E150EE7C1}" type="presParOf" srcId="{4BC54901-05F8-435E-875C-0D91321229E5}" destId="{FB379482-AC97-4609-A20E-71329FBE6475}" srcOrd="0" destOrd="0" presId="urn:microsoft.com/office/officeart/2005/8/layout/hList1"/>
    <dgm:cxn modelId="{0E8939F4-F6E7-408F-B7E1-4F65FDBE09CE}" type="presParOf" srcId="{4BC54901-05F8-435E-875C-0D91321229E5}" destId="{AF8C0BE6-777B-44DA-A788-B083930301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2E884-D1B1-4052-8A91-C750E89CB8B2}">
      <dsp:nvSpPr>
        <dsp:cNvPr id="0" name=""/>
        <dsp:cNvSpPr/>
      </dsp:nvSpPr>
      <dsp:spPr>
        <a:xfrm>
          <a:off x="2681" y="2602886"/>
          <a:ext cx="1612196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Phase 1	</a:t>
          </a:r>
          <a:endParaRPr lang="en-US" sz="1500" kern="1200" dirty="0"/>
        </a:p>
      </dsp:txBody>
      <dsp:txXfrm>
        <a:off x="2681" y="2602886"/>
        <a:ext cx="1612196" cy="432000"/>
      </dsp:txXfrm>
    </dsp:sp>
    <dsp:sp modelId="{059785AA-6902-4889-92F1-A87DB40AB06E}">
      <dsp:nvSpPr>
        <dsp:cNvPr id="0" name=""/>
        <dsp:cNvSpPr/>
      </dsp:nvSpPr>
      <dsp:spPr>
        <a:xfrm>
          <a:off x="2681" y="3034886"/>
          <a:ext cx="1612196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strategy analysis</a:t>
          </a:r>
          <a:endParaRPr lang="en-US" sz="1500" kern="1200" dirty="0"/>
        </a:p>
      </dsp:txBody>
      <dsp:txXfrm>
        <a:off x="2681" y="3034886"/>
        <a:ext cx="1612196" cy="658800"/>
      </dsp:txXfrm>
    </dsp:sp>
    <dsp:sp modelId="{16D12375-DBDF-443F-A28C-96B0EBEEE1C6}">
      <dsp:nvSpPr>
        <dsp:cNvPr id="0" name=""/>
        <dsp:cNvSpPr/>
      </dsp:nvSpPr>
      <dsp:spPr>
        <a:xfrm>
          <a:off x="1840584" y="2602886"/>
          <a:ext cx="1612196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Phase 2</a:t>
          </a:r>
          <a:endParaRPr lang="en-US" sz="1500" kern="1200" dirty="0"/>
        </a:p>
      </dsp:txBody>
      <dsp:txXfrm>
        <a:off x="1840584" y="2602886"/>
        <a:ext cx="1612196" cy="432000"/>
      </dsp:txXfrm>
    </dsp:sp>
    <dsp:sp modelId="{BC2BA2BC-7469-4F57-A7D3-6F4D16F7D2E1}">
      <dsp:nvSpPr>
        <dsp:cNvPr id="0" name=""/>
        <dsp:cNvSpPr/>
      </dsp:nvSpPr>
      <dsp:spPr>
        <a:xfrm>
          <a:off x="1840584" y="3034886"/>
          <a:ext cx="1612196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smtClean="0"/>
            <a:t>strategy formulation</a:t>
          </a:r>
          <a:endParaRPr lang="en-US" sz="1500" kern="1200"/>
        </a:p>
      </dsp:txBody>
      <dsp:txXfrm>
        <a:off x="1840584" y="3034886"/>
        <a:ext cx="1612196" cy="658800"/>
      </dsp:txXfrm>
    </dsp:sp>
    <dsp:sp modelId="{21BF8DC4-FD5F-4D22-A880-CD02E7903642}">
      <dsp:nvSpPr>
        <dsp:cNvPr id="0" name=""/>
        <dsp:cNvSpPr/>
      </dsp:nvSpPr>
      <dsp:spPr>
        <a:xfrm>
          <a:off x="3678488" y="2602886"/>
          <a:ext cx="1612196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Phase 3</a:t>
          </a:r>
          <a:endParaRPr lang="en-US" sz="1500" kern="1200" dirty="0"/>
        </a:p>
      </dsp:txBody>
      <dsp:txXfrm>
        <a:off x="3678488" y="2602886"/>
        <a:ext cx="1612196" cy="432000"/>
      </dsp:txXfrm>
    </dsp:sp>
    <dsp:sp modelId="{5FA815AD-5591-472D-9D26-7802E5945179}">
      <dsp:nvSpPr>
        <dsp:cNvPr id="0" name=""/>
        <dsp:cNvSpPr/>
      </dsp:nvSpPr>
      <dsp:spPr>
        <a:xfrm>
          <a:off x="3678488" y="3034886"/>
          <a:ext cx="1612196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strategy implementation</a:t>
          </a:r>
          <a:endParaRPr lang="en-US" sz="1500" kern="1200" dirty="0"/>
        </a:p>
      </dsp:txBody>
      <dsp:txXfrm>
        <a:off x="3678488" y="3034886"/>
        <a:ext cx="1612196" cy="658800"/>
      </dsp:txXfrm>
    </dsp:sp>
    <dsp:sp modelId="{FB379482-AC97-4609-A20E-71329FBE6475}">
      <dsp:nvSpPr>
        <dsp:cNvPr id="0" name=""/>
        <dsp:cNvSpPr/>
      </dsp:nvSpPr>
      <dsp:spPr>
        <a:xfrm>
          <a:off x="5516391" y="2602886"/>
          <a:ext cx="1612196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Phase 4</a:t>
          </a:r>
          <a:endParaRPr lang="en-US" sz="1500" kern="1200" dirty="0"/>
        </a:p>
      </dsp:txBody>
      <dsp:txXfrm>
        <a:off x="5516391" y="2602886"/>
        <a:ext cx="1612196" cy="432000"/>
      </dsp:txXfrm>
    </dsp:sp>
    <dsp:sp modelId="{AF8C0BE6-777B-44DA-A788-B083930301C8}">
      <dsp:nvSpPr>
        <dsp:cNvPr id="0" name=""/>
        <dsp:cNvSpPr/>
      </dsp:nvSpPr>
      <dsp:spPr>
        <a:xfrm>
          <a:off x="5516391" y="3034886"/>
          <a:ext cx="1612196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strategy review</a:t>
          </a:r>
          <a:endParaRPr lang="en-US" sz="1500" kern="1200" dirty="0"/>
        </a:p>
      </dsp:txBody>
      <dsp:txXfrm>
        <a:off x="5516391" y="3034886"/>
        <a:ext cx="1612196" cy="65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C088C-0BD3-6C48-A6FB-8555B8BB942F}" type="datetimeFigureOut">
              <a:rPr lang="en-US" smtClean="0"/>
              <a:pPr/>
              <a:t>20/04/2016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7BF4-7E20-5B4D-83B0-157555368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48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71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35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82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10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14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6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01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35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12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8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7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91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8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33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2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6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16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33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26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0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98" y="2502958"/>
            <a:ext cx="6598946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498" y="4168422"/>
            <a:ext cx="659894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7" y="6150849"/>
            <a:ext cx="8795227" cy="568177"/>
          </a:xfrm>
          <a:prstGeom prst="rect">
            <a:avLst/>
          </a:prstGeom>
        </p:spPr>
      </p:pic>
      <p:pic>
        <p:nvPicPr>
          <p:cNvPr id="10" name="Picture 9" descr="Untitled-2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1" r="26859"/>
          <a:stretch/>
        </p:blipFill>
        <p:spPr>
          <a:xfrm>
            <a:off x="5397535" y="-1"/>
            <a:ext cx="3746465" cy="6150849"/>
          </a:xfrm>
          <a:prstGeom prst="rect">
            <a:avLst/>
          </a:prstGeom>
        </p:spPr>
      </p:pic>
      <p:pic>
        <p:nvPicPr>
          <p:cNvPr id="13" name="Picture 12" descr="large-logo-01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8" y="326572"/>
            <a:ext cx="5653501" cy="17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0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-bg-came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709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5414211" y="1996587"/>
            <a:ext cx="3729790" cy="441569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68210" y="3540125"/>
            <a:ext cx="3251807" cy="2590799"/>
          </a:xfrm>
        </p:spPr>
        <p:txBody>
          <a:bodyPr anchor="t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Thank you message and contact details</a:t>
            </a:r>
            <a:endParaRPr lang="en-US" dirty="0"/>
          </a:p>
        </p:txBody>
      </p:sp>
      <p:pic>
        <p:nvPicPr>
          <p:cNvPr id="8" name="Picture 7" descr="large-logo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10" y="2224768"/>
            <a:ext cx="3251807" cy="1015109"/>
          </a:xfrm>
          <a:prstGeom prst="rect">
            <a:avLst/>
          </a:prstGeom>
        </p:spPr>
      </p:pic>
      <p:pic>
        <p:nvPicPr>
          <p:cNvPr id="11" name="Picture 10" descr="content-bg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9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g-stamp.png"/>
          <p:cNvPicPr>
            <a:picLocks noChangeAspect="1"/>
          </p:cNvPicPr>
          <p:nvPr userDrawn="1"/>
        </p:nvPicPr>
        <p:blipFill rotWithShape="1"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0735" b="14736"/>
          <a:stretch/>
        </p:blipFill>
        <p:spPr>
          <a:xfrm>
            <a:off x="-42334" y="0"/>
            <a:ext cx="8917700" cy="6858000"/>
          </a:xfrm>
          <a:prstGeom prst="rect">
            <a:avLst/>
          </a:prstGeom>
        </p:spPr>
      </p:pic>
      <p:pic>
        <p:nvPicPr>
          <p:cNvPr id="15" name="Picture 14" descr="bg-2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4" y="423334"/>
            <a:ext cx="9186333" cy="133758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51638" y="2305403"/>
            <a:ext cx="7840724" cy="1470025"/>
          </a:xfrm>
        </p:spPr>
        <p:txBody>
          <a:bodyPr/>
          <a:lstStyle>
            <a:lvl1pPr algn="ctr">
              <a:defRPr b="1"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rame-gre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48286" y="1908454"/>
            <a:ext cx="4510526" cy="3714370"/>
          </a:xfrm>
          <a:prstGeom prst="rect">
            <a:avLst/>
          </a:prstGeom>
        </p:spPr>
      </p:pic>
      <p:sp>
        <p:nvSpPr>
          <p:cNvPr id="12" name="Picture Placeholder 5"/>
          <p:cNvSpPr>
            <a:spLocks noGrp="1"/>
          </p:cNvSpPr>
          <p:nvPr>
            <p:ph type="pic" sz="quarter" idx="11"/>
          </p:nvPr>
        </p:nvSpPr>
        <p:spPr>
          <a:xfrm rot="426726" flipH="1">
            <a:off x="4910480" y="2813410"/>
            <a:ext cx="3815561" cy="23452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648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450850" indent="-450850">
              <a:buFontTx/>
              <a:buBlip>
                <a:blip r:embed="rId3"/>
              </a:buBlip>
              <a:defRPr sz="2800"/>
            </a:lvl1pPr>
            <a:lvl2pPr marL="903288" indent="-446088">
              <a:buSzPct val="100000"/>
              <a:buFontTx/>
              <a:buBlip>
                <a:blip r:embed="rId4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8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7" y="6150849"/>
            <a:ext cx="8795227" cy="568177"/>
          </a:xfrm>
          <a:prstGeom prst="rect">
            <a:avLst/>
          </a:prstGeom>
        </p:spPr>
      </p:pic>
      <p:pic>
        <p:nvPicPr>
          <p:cNvPr id="10" name="Picture 9" descr="Untitled-2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1" r="26859"/>
          <a:stretch/>
        </p:blipFill>
        <p:spPr>
          <a:xfrm>
            <a:off x="5397535" y="-1"/>
            <a:ext cx="3746465" cy="6150849"/>
          </a:xfrm>
          <a:prstGeom prst="rect">
            <a:avLst/>
          </a:prstGeom>
        </p:spPr>
      </p:pic>
      <p:pic>
        <p:nvPicPr>
          <p:cNvPr id="13" name="Picture 12" descr="large-logo-01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8" y="437697"/>
            <a:ext cx="5653501" cy="1764840"/>
          </a:xfrm>
          <a:prstGeom prst="rect">
            <a:avLst/>
          </a:prstGeom>
        </p:spPr>
      </p:pic>
      <p:pic>
        <p:nvPicPr>
          <p:cNvPr id="8" name="Picture 7" descr="meeting-name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7" y="2857609"/>
            <a:ext cx="7098127" cy="17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2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7" y="6150849"/>
            <a:ext cx="8795227" cy="568177"/>
          </a:xfrm>
          <a:prstGeom prst="rect">
            <a:avLst/>
          </a:prstGeom>
        </p:spPr>
      </p:pic>
      <p:pic>
        <p:nvPicPr>
          <p:cNvPr id="14" name="Picture 13" descr="meeting-nam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7" y="2352730"/>
            <a:ext cx="7524246" cy="1891485"/>
          </a:xfrm>
          <a:prstGeom prst="rect">
            <a:avLst/>
          </a:prstGeom>
        </p:spPr>
      </p:pic>
      <p:pic>
        <p:nvPicPr>
          <p:cNvPr id="15" name="Picture 14" descr="bg-2-01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4" y="423334"/>
            <a:ext cx="9186333" cy="133758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91444" y="4619977"/>
            <a:ext cx="7761112" cy="79869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6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339850" indent="-425450">
              <a:buSzPct val="100000"/>
              <a:buFontTx/>
              <a:buBlip>
                <a:blip r:embed="rId2"/>
              </a:buBlip>
              <a:defRPr/>
            </a:lvl3pPr>
            <a:lvl4pPr marL="1792288" indent="-420688">
              <a:buSzPct val="100000"/>
              <a:buFontTx/>
              <a:buBlip>
                <a:blip r:embed="rId3"/>
              </a:buBlip>
              <a:defRPr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5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0850" indent="-450850">
              <a:buSzPct val="100000"/>
              <a:buFontTx/>
              <a:buBlip>
                <a:blip r:embed="rId2"/>
              </a:buBlip>
              <a:defRPr/>
            </a:lvl1pPr>
            <a:lvl2pPr marL="903288" indent="-446088">
              <a:buSzPct val="100000"/>
              <a:buFontTx/>
              <a:buBlip>
                <a:blip r:embed="rId3"/>
              </a:buBlip>
              <a:defRPr/>
            </a:lvl2pPr>
            <a:lvl3pPr marL="1339850" indent="-425450">
              <a:buSzPct val="100000"/>
              <a:buFontTx/>
              <a:buBlip>
                <a:blip r:embed="rId4"/>
              </a:buBlip>
              <a:defRPr/>
            </a:lvl3pPr>
            <a:lvl4pPr marL="1792288" indent="-420688">
              <a:buSzPct val="100000"/>
              <a:buFontTx/>
              <a:buBlip>
                <a:blip r:embed="rId5"/>
              </a:buBlip>
              <a:defRPr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4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SzPct val="130000"/>
              <a:buFontTx/>
              <a:buBlip>
                <a:blip r:embed="rId2"/>
              </a:buBlip>
              <a:defRPr/>
            </a:lvl1pPr>
            <a:lvl2pPr marL="903288" indent="-446088">
              <a:buSzPct val="130000"/>
              <a:buFont typeface="Lucida Grande"/>
              <a:buChar char="‒"/>
              <a:defRPr/>
            </a:lvl2pPr>
            <a:lvl3pPr marL="1143000" indent="-228600">
              <a:buSzPct val="100000"/>
              <a:buFont typeface="Lucida Grande"/>
              <a:buChar char="‒"/>
              <a:defRPr/>
            </a:lvl3pPr>
            <a:lvl4pPr marL="1600200" indent="-228600">
              <a:buSzPct val="100000"/>
              <a:buFont typeface="Lucida Grande"/>
              <a:buChar char="‒"/>
              <a:defRPr/>
            </a:lvl4pPr>
            <a:lvl5pPr marL="2057400" indent="-228600">
              <a:buFont typeface="Lucida Grande"/>
              <a:buChar char="‒"/>
              <a:defRPr/>
            </a:lvl5pPr>
          </a:lstStyle>
          <a:p>
            <a:pPr lvl="0"/>
            <a:r>
              <a:rPr lang="en-AU" dirty="0" smtClean="0"/>
              <a:t> 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8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803275" indent="-346075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50850" indent="-450850">
              <a:buSzPct val="100000"/>
              <a:buFontTx/>
              <a:buBlip>
                <a:blip r:embed="rId2"/>
              </a:buBlip>
              <a:defRPr sz="2800"/>
            </a:lvl1pPr>
            <a:lvl2pPr marL="803275" indent="-346075">
              <a:buSzPct val="100000"/>
              <a:buFontTx/>
              <a:buBlip>
                <a:blip r:embed="rId3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content-bg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4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-bg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45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46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1108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7" r:id="rId3"/>
    <p:sldLayoutId id="2147483650" r:id="rId4"/>
    <p:sldLayoutId id="2147483673" r:id="rId5"/>
    <p:sldLayoutId id="2147483659" r:id="rId6"/>
    <p:sldLayoutId id="2147483652" r:id="rId7"/>
    <p:sldLayoutId id="2147483665" r:id="rId8"/>
    <p:sldLayoutId id="2147483672" r:id="rId9"/>
    <p:sldLayoutId id="2147483679" r:id="rId10"/>
    <p:sldLayoutId id="2147483680" r:id="rId11"/>
    <p:sldLayoutId id="214748368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450850" indent="-450850" algn="l" defTabSz="4572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03288" indent="-4460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339850" indent="-4254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792288" indent="-420688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inthepicture.org/sites/default/files/resources/Strategic%20Planning%20Guide%20for%20CRVS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getinthepicture.org/resource/strategic-planning-strengthen-civil-registration-and-vital-statistics-systems-guidanc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Discussion of CRVS strategies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484688"/>
            <a:ext cx="9144000" cy="1303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Regional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workshop on outcomes and lessons learnt from technical 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assistance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projects in support of improving CRVS systems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Bangkok,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– 19 April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2209799"/>
            <a:ext cx="5146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Review of the phases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432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92680"/>
              </p:ext>
            </p:extLst>
          </p:nvPr>
        </p:nvGraphicFramePr>
        <p:xfrm>
          <a:off x="639711" y="962333"/>
          <a:ext cx="7200900" cy="3758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  <a:gridCol w="2400300"/>
              </a:tblGrid>
              <a:tr h="217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Phase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Objective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High-level</a:t>
                      </a:r>
                      <a:r>
                        <a:rPr lang="en-US" sz="1600" baseline="0" dirty="0" smtClean="0"/>
                        <a:t> activities</a:t>
                      </a:r>
                      <a:endParaRPr lang="en-US" sz="1600" dirty="0"/>
                    </a:p>
                  </a:txBody>
                  <a:tcPr/>
                </a:tc>
              </a:tr>
              <a:tr h="168626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Strategy</a:t>
                      </a:r>
                      <a:r>
                        <a:rPr lang="en-US" sz="1200" b="1" baseline="0" dirty="0" smtClean="0"/>
                        <a:t> analysis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clearly identify the services we are interested in and what issues we have to address in order to get the service going; or, if the service already exists, the issues we need to address to take corrective action. 	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(a) Setting the direction. 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(b) Setting strategic goals. 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(c) Strategic analysis of the CRVS system. 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1523082">
                <a:tc>
                  <a:txBody>
                    <a:bodyPr/>
                    <a:lstStyle/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a) Setting the direction </a:t>
                      </a:r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re-affirm the organizational purpose and conduct. 	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1: Reviewing or developing a mission statement. </a:t>
                      </a: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2: Reviewing or developing a vision statement. </a:t>
                      </a: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3: Reviewing or defining core values. 	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3945" y="115274"/>
            <a:ext cx="5817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Phase 1 - Strategy analysis, part 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534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4" y="1106870"/>
            <a:ext cx="7735967" cy="529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7103" y="27517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 of developing a mission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504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87790"/>
              </p:ext>
            </p:extLst>
          </p:nvPr>
        </p:nvGraphicFramePr>
        <p:xfrm>
          <a:off x="457200" y="1767840"/>
          <a:ext cx="72009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  <a:gridCol w="2400300"/>
              </a:tblGrid>
              <a:tr h="217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Phase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Objective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High-level</a:t>
                      </a:r>
                      <a:r>
                        <a:rPr lang="en-US" sz="1600" baseline="0" dirty="0" smtClean="0"/>
                        <a:t> activities</a:t>
                      </a:r>
                      <a:endParaRPr lang="en-US" sz="1600" dirty="0"/>
                    </a:p>
                  </a:txBody>
                  <a:tcPr/>
                </a:tc>
              </a:tr>
              <a:tr h="217583">
                <a:tc>
                  <a:txBody>
                    <a:bodyPr/>
                    <a:lstStyle/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b) Setting strategic outcomes and goals </a:t>
                      </a:r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clearly define the highest level of goals and outcomes that will drive the strategy.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1: Define strategic outcomes. </a:t>
                      </a: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2: Develop long-term strategic goals 	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3945" y="407661"/>
            <a:ext cx="63213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Phase 1 - Strategy analysis, part b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724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090680"/>
              </p:ext>
            </p:extLst>
          </p:nvPr>
        </p:nvGraphicFramePr>
        <p:xfrm>
          <a:off x="457200" y="833284"/>
          <a:ext cx="72009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  <a:gridCol w="2400300"/>
              </a:tblGrid>
              <a:tr h="2175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Phase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High-level</a:t>
                      </a:r>
                      <a:r>
                        <a:rPr lang="en-US" sz="1400" baseline="0" dirty="0" smtClean="0"/>
                        <a:t> activities</a:t>
                      </a:r>
                      <a:endParaRPr lang="en-US" sz="1400" dirty="0"/>
                    </a:p>
                  </a:txBody>
                  <a:tcPr/>
                </a:tc>
              </a:tr>
              <a:tr h="21758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c) Strategic analysis of the current environment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identify, through structured analysis, the events, forces, processes and experiences that impact and modify the strategy. 	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Stakeholder analysis </a:t>
                      </a: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Identification of weaknesses and problems </a:t>
                      </a: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 past and present performances </a:t>
                      </a: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Consolidate information and identify problems. </a:t>
                      </a: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Arrange information from the assessment into a SWOT1 matrix. </a:t>
                      </a: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Prioritize information. 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Define problem statement and strategic shift. 	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7635" y="125106"/>
            <a:ext cx="5817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Phase 1 - Strategy analysis, part 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729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635" y="125106"/>
            <a:ext cx="5817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Stakeholder analysis</a:t>
            </a:r>
            <a:endParaRPr lang="en-US" sz="3200" b="1" dirty="0"/>
          </a:p>
        </p:txBody>
      </p:sp>
      <p:pic>
        <p:nvPicPr>
          <p:cNvPr id="3" name="Picture 2" descr="Skærmbillede 2016-04-19 kl. 06.37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1015999"/>
            <a:ext cx="7095067" cy="4792487"/>
          </a:xfrm>
          <a:prstGeom prst="rect">
            <a:avLst/>
          </a:prstGeom>
        </p:spPr>
      </p:pic>
      <p:pic>
        <p:nvPicPr>
          <p:cNvPr id="4" name="Picture 3" descr="Skærmbillede 2016-04-19 kl. 06.34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35" y="1015999"/>
            <a:ext cx="7504072" cy="56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0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4138" y="271846"/>
            <a:ext cx="4960938" cy="1020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A practical example – SWOT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08786"/>
              </p:ext>
            </p:extLst>
          </p:nvPr>
        </p:nvGraphicFramePr>
        <p:xfrm>
          <a:off x="580103" y="1131529"/>
          <a:ext cx="60960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Internal Weaknesses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Internal Strengths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(Resulting) </a:t>
                      </a:r>
                      <a:r>
                        <a:rPr lang="en-US" sz="14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Strategy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linkages with Statistics Office 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 and civil registration organically linked 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Formalize linkages through legislation or policy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Coding causes of death 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Qualified personnel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 infrastructure in place 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Automate the coding of causes of death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 civil registration staff in coding of death 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 civil registration offices are far away from people or citizens 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Mobile registration in place 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Expand mobile infrastructure to remote areas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Separate forms are used by Ministry of Health and civil registration for causes of death 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Strong linkages between civil registration and Ministry of Health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Formalize linkages through legislation or policy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7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58144" y="288447"/>
            <a:ext cx="5024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A practical example – SWOT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050907"/>
              </p:ext>
            </p:extLst>
          </p:nvPr>
        </p:nvGraphicFramePr>
        <p:xfrm>
          <a:off x="449236" y="1318341"/>
          <a:ext cx="6276027" cy="339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009"/>
                <a:gridCol w="2092009"/>
                <a:gridCol w="2092009"/>
              </a:tblGrid>
              <a:tr h="40385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Internal strengths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Internal weaknesses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937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External opportunities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Match: strengths and opportunity strategies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Formulate a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capitalize on these areas of the CRVS system 	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Match: weaknesses and opportunity strategies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Formulate a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improve these areas of the CRVS system 	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937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External threats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Match: strengths and threats strategies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Formulate a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monitor these areas of the CRVS system 	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Match: weaknesses and threats strategies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Formulate a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eliminate these activities 	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958144" y="5687278"/>
            <a:ext cx="26170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58999" y="5293139"/>
            <a:ext cx="4067504" cy="8671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Provides a platform for decisions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9733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952" y="299545"/>
            <a:ext cx="3153103" cy="15292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Making a strategical decision demands overview and prioritizing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26" y="299545"/>
            <a:ext cx="527685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1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697" y="275170"/>
            <a:ext cx="665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Phase 2 – Strategy formulation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845506"/>
              </p:ext>
            </p:extLst>
          </p:nvPr>
        </p:nvGraphicFramePr>
        <p:xfrm>
          <a:off x="619760" y="1102360"/>
          <a:ext cx="6096000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Phase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Objectives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High-level</a:t>
                      </a:r>
                      <a:r>
                        <a:rPr lang="en-US" sz="1400" baseline="0" dirty="0" smtClean="0"/>
                        <a:t> activities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STRATEGY FORMULATION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define where and how the organization will respond. 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1: Develop or review value chain of the TO-BE process). </a:t>
                      </a: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2: Develop strategic objectives. </a:t>
                      </a: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3: Develop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subobjectives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4: Compile a strategy map. </a:t>
                      </a: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5: Define the strategic intent. </a:t>
                      </a: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6: Identify critical 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success factors. </a:t>
                      </a: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7: Identify strategic risks. </a:t>
                      </a:r>
                    </a:p>
                    <a:p>
                      <a:endParaRPr lang="en-US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8: Identify or develop strategic interventions.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0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560388"/>
            <a:ext cx="7445022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Objectives for the session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66750" y="1703388"/>
            <a:ext cx="8229600" cy="4946073"/>
          </a:xfrm>
        </p:spPr>
        <p:txBody>
          <a:bodyPr/>
          <a:lstStyle/>
          <a:p>
            <a:r>
              <a:rPr lang="en-US" sz="2400" dirty="0" smtClean="0"/>
              <a:t>See current efforts from a strategical perspective</a:t>
            </a:r>
          </a:p>
          <a:p>
            <a:r>
              <a:rPr lang="en-US" sz="2400" dirty="0" smtClean="0"/>
              <a:t>Insight to country experiences</a:t>
            </a:r>
            <a:endParaRPr lang="en-US" sz="2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38150" y="2759076"/>
            <a:ext cx="74450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16" name="Content Placeholder 13"/>
          <p:cNvSpPr txBox="1">
            <a:spLocks/>
          </p:cNvSpPr>
          <p:nvPr/>
        </p:nvSpPr>
        <p:spPr>
          <a:xfrm>
            <a:off x="666750" y="3798888"/>
            <a:ext cx="8229600" cy="4946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0850" indent="-45085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03288" indent="-4460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39850" indent="-4254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92288" indent="-4206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Context</a:t>
            </a:r>
          </a:p>
          <a:p>
            <a:r>
              <a:rPr lang="en-US" sz="2400" dirty="0" smtClean="0"/>
              <a:t>Strategic thinking</a:t>
            </a:r>
          </a:p>
          <a:p>
            <a:r>
              <a:rPr lang="en-US" sz="2400" dirty="0" smtClean="0"/>
              <a:t>Strategy and CRVS</a:t>
            </a:r>
          </a:p>
          <a:p>
            <a:r>
              <a:rPr lang="en-US" sz="2400" dirty="0" smtClean="0"/>
              <a:t>Strategy process model</a:t>
            </a:r>
          </a:p>
          <a:p>
            <a:r>
              <a:rPr lang="en-US" sz="2400" dirty="0" smtClean="0"/>
              <a:t>Practical examples </a:t>
            </a:r>
          </a:p>
          <a:p>
            <a:r>
              <a:rPr lang="en-US" sz="2400" dirty="0" smtClean="0"/>
              <a:t>Wrap 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91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1697" y="275170"/>
            <a:ext cx="665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Phase 3 – Strategy implementation</a:t>
            </a:r>
            <a:endParaRPr lang="en-US" sz="3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962513"/>
              </p:ext>
            </p:extLst>
          </p:nvPr>
        </p:nvGraphicFramePr>
        <p:xfrm>
          <a:off x="1056640" y="1275080"/>
          <a:ext cx="6878319" cy="4682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773"/>
                <a:gridCol w="2292773"/>
                <a:gridCol w="2292773"/>
              </a:tblGrid>
              <a:tr h="7506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Phase</a:t>
                      </a:r>
                      <a:r>
                        <a:rPr lang="en-US" sz="1400" baseline="0" dirty="0" smtClean="0"/>
                        <a:t> 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Objectives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r>
                        <a:rPr lang="en-US" sz="1400" baseline="0" dirty="0" smtClean="0"/>
                        <a:t>-level activities</a:t>
                      </a:r>
                      <a:endParaRPr lang="en-US" sz="1400" dirty="0"/>
                    </a:p>
                  </a:txBody>
                  <a:tcPr/>
                </a:tc>
              </a:tr>
              <a:tr h="4349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STRATEGY IMPLE-MENTATION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define the strategic, business and operational plans and targets to implement the strategy.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implement and manage the strategy. 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1: Set the direction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(Compile CRVS national strategic plan). </a:t>
                      </a:r>
                    </a:p>
                    <a:p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2: Translate the strategy into action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(Compile CRVS national work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Define body of work, method of work, and organization of work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Operationalize the strategy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 strategic change.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8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76125"/>
              </p:ext>
            </p:extLst>
          </p:nvPr>
        </p:nvGraphicFramePr>
        <p:xfrm>
          <a:off x="477520" y="1640840"/>
          <a:ext cx="60960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Phase 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Objectives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High-level</a:t>
                      </a:r>
                      <a:r>
                        <a:rPr lang="en-US" sz="1400" baseline="0" dirty="0" smtClean="0"/>
                        <a:t> activities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STRATEGY REVIEW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monitor and report the progress, achievements and challenges in the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take corrective action where required.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evaluate the impact of changes and improvements. 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Monitoring and evaluation plan: 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1: Monitoring and reporting </a:t>
                      </a:r>
                    </a:p>
                    <a:p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2: Evaluation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Independent evaluation of the implementation of the strategy. 	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097" y="275169"/>
            <a:ext cx="665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Phase 4 – Strategy review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422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19678455"/>
              </p:ext>
            </p:extLst>
          </p:nvPr>
        </p:nvGraphicFramePr>
        <p:xfrm>
          <a:off x="1849820" y="1769242"/>
          <a:ext cx="7131269" cy="629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47700" y="1769242"/>
            <a:ext cx="4919980" cy="16140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Which stage are you at? And which key experiences and lessons should be shared?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6300" y="647700"/>
            <a:ext cx="2184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Wrap up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334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638" y="1785141"/>
            <a:ext cx="7840724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Strategy resources and cases on CRVS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3780" y="3024664"/>
            <a:ext cx="8208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hlinkClick r:id="rId3"/>
              </a:rPr>
              <a:t>Strategical Planning guide for CRVS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  <a:hlinkClick r:id="rId4"/>
              </a:rPr>
              <a:t>Strategic planning strengthen civil registration and vital statistics systems guidance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56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111" y="3236976"/>
            <a:ext cx="3608596" cy="30960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100" dirty="0" smtClean="0"/>
              <a:t>Thank you!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more information, please visit: www.getinthepicture.org</a:t>
            </a:r>
            <a:r>
              <a:rPr lang="en-US" smtClean="0"/>
              <a:t/>
            </a:r>
            <a:br>
              <a:rPr lang="en-US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7" y="5349875"/>
            <a:ext cx="1541463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3826"/>
            <a:ext cx="7445022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Context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075" y="167763"/>
            <a:ext cx="739648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steps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10764"/>
            <a:ext cx="4038600" cy="520879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ational CRVS coordination mechanism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Conduct a comprehensive assessment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Set the national target value for each </a:t>
            </a:r>
            <a:r>
              <a:rPr lang="x-none" smtClean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 and implement a plan for monitoring and reporting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on the targets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 smtClean="0"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inequalities related to CRVS experienced by subgroups of the population, and, where appropriate, set national targets to address those inequalities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omprehensive multi-sectoral national CRVS strategy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Assign a national focal point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relevant information to the ESCAP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secretariat by December 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b="4805"/>
          <a:stretch>
            <a:fillRect/>
          </a:stretch>
        </p:blipFill>
        <p:spPr>
          <a:xfrm rot="447389" flipH="1">
            <a:off x="4894881" y="2821449"/>
            <a:ext cx="3835335" cy="234529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09153" y="4650827"/>
            <a:ext cx="4449766" cy="63062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a strategy?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638" y="1785141"/>
            <a:ext cx="7840724" cy="1470025"/>
          </a:xfrm>
        </p:spPr>
        <p:txBody>
          <a:bodyPr/>
          <a:lstStyle/>
          <a:p>
            <a:r>
              <a:rPr lang="en-US" dirty="0"/>
              <a:t>What is a strategy?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1900" y="3024664"/>
            <a:ext cx="65659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i="1" dirty="0" smtClean="0"/>
              <a:t>“Method or plan chosen to bring about a </a:t>
            </a:r>
            <a:r>
              <a:rPr lang="en-US" sz="2800" b="1" i="1" dirty="0" smtClean="0"/>
              <a:t>desired future</a:t>
            </a:r>
            <a:r>
              <a:rPr lang="en-US" sz="2800" i="1" dirty="0" smtClean="0"/>
              <a:t>, such as achievement of a goal or solution to a problem”</a:t>
            </a:r>
          </a:p>
          <a:p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In other words, how to reach the goals and national targets of the CRVS decade.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716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584932"/>
            <a:ext cx="7842250" cy="14700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Thinking strategical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636" y="1511031"/>
            <a:ext cx="820858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do we go from ad hoc activities  to systems?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do we avoid organizational setups which has practices were parts of the CRVS are produced in isolation 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How do we achieve a</a:t>
            </a:r>
            <a:r>
              <a:rPr lang="en-US" dirty="0" smtClean="0"/>
              <a:t> set up which is systemic, holistic, comprehensive and coordinated?</a:t>
            </a:r>
          </a:p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651638" y="3993041"/>
            <a:ext cx="3819853" cy="15479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Do you have examples of ad hoc activities or silos-thinking?</a:t>
            </a:r>
            <a:endParaRPr lang="en-US" sz="2000" b="1" dirty="0"/>
          </a:p>
        </p:txBody>
      </p:sp>
      <p:sp>
        <p:nvSpPr>
          <p:cNvPr id="7" name="Oval 6"/>
          <p:cNvSpPr/>
          <p:nvPr/>
        </p:nvSpPr>
        <p:spPr>
          <a:xfrm>
            <a:off x="4819650" y="3993041"/>
            <a:ext cx="3906568" cy="15479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b="1" dirty="0" smtClean="0"/>
              <a:t>Do you have examples of systemic, holistic and well coordinated approaches?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958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6100" y="2209799"/>
            <a:ext cx="7971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Strategy process model and CRVS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3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500063"/>
            <a:ext cx="7358063" cy="452437"/>
          </a:xfrm>
        </p:spPr>
        <p:txBody>
          <a:bodyPr>
            <a:noAutofit/>
          </a:bodyPr>
          <a:lstStyle/>
          <a:p>
            <a:r>
              <a:rPr lang="en-US" sz="3200" dirty="0" smtClean="0"/>
              <a:t>Anatomy of a strategy – asking the right questions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88742"/>
              </p:ext>
            </p:extLst>
          </p:nvPr>
        </p:nvGraphicFramePr>
        <p:xfrm>
          <a:off x="698500" y="348319"/>
          <a:ext cx="8172450" cy="574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225"/>
                <a:gridCol w="4086225"/>
              </a:tblGrid>
              <a:tr h="3312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Strategy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CRVS decade</a:t>
                      </a:r>
                      <a:endParaRPr lang="en-US" sz="1600" dirty="0"/>
                    </a:p>
                  </a:txBody>
                  <a:tcPr/>
                </a:tc>
              </a:tr>
              <a:tr h="19354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80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73276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7645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98501" y="745067"/>
            <a:ext cx="4025900" cy="177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/>
              <a:t>Phase 1 – strategy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services are we producing, and why?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 are we going?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 are we now?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our key issues?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4683" y="745067"/>
            <a:ext cx="3996267" cy="177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What is CRVS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3 goals, 15 targets and 7 action areas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x-none" dirty="0">
                <a:solidFill>
                  <a:schemeClr val="bg1"/>
                </a:solidFill>
              </a:rPr>
              <a:t>omprehensive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x-none">
                <a:solidFill>
                  <a:schemeClr val="bg1"/>
                </a:solidFill>
              </a:rPr>
              <a:t>assessment 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Regional baseline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8500" y="2743200"/>
            <a:ext cx="4025900" cy="6265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/>
              <a:t>Phase 2 – strategy formulation</a:t>
            </a:r>
          </a:p>
          <a:p>
            <a:pPr>
              <a:defRPr/>
            </a:pPr>
            <a:r>
              <a:rPr lang="en-US" dirty="0"/>
              <a:t>How do we get there?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4683" y="2743200"/>
            <a:ext cx="3996267" cy="6265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Translating the Regional Action Framework into your country context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8500" y="3606800"/>
            <a:ext cx="4025900" cy="1286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Phase 3 – strategy implementation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we do it?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we have the resources and capability?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74683" y="3606800"/>
            <a:ext cx="3996267" cy="1286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Establishing an effective and sustainable national CRVS coordination mechanism comprising all relevant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Ensuring resource availability (national-donor support?)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501" y="5198533"/>
            <a:ext cx="4025900" cy="11325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Phase 4 – strategy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have we performed? 	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progress?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4683" y="5198533"/>
            <a:ext cx="3996267" cy="11325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Reporting and regional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Regional baseline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Midterm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regional review</a:t>
            </a:r>
          </a:p>
        </p:txBody>
      </p:sp>
    </p:spTree>
    <p:extLst>
      <p:ext uri="{BB962C8B-B14F-4D97-AF65-F5344CB8AC3E}">
        <p14:creationId xmlns:p14="http://schemas.microsoft.com/office/powerpoint/2010/main" val="33056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etEveryoneInThePicture 1">
      <a:dk1>
        <a:sysClr val="windowText" lastClr="000000"/>
      </a:dk1>
      <a:lt1>
        <a:sysClr val="window" lastClr="FFFFFF"/>
      </a:lt1>
      <a:dk2>
        <a:srgbClr val="0073B5"/>
      </a:dk2>
      <a:lt2>
        <a:srgbClr val="EEECE1"/>
      </a:lt2>
      <a:accent1>
        <a:srgbClr val="0073B5"/>
      </a:accent1>
      <a:accent2>
        <a:srgbClr val="73B632"/>
      </a:accent2>
      <a:accent3>
        <a:srgbClr val="E47823"/>
      </a:accent3>
      <a:accent4>
        <a:srgbClr val="EFA531"/>
      </a:accent4>
      <a:accent5>
        <a:srgbClr val="D63E3B"/>
      </a:accent5>
      <a:accent6>
        <a:srgbClr val="5CB2DE"/>
      </a:accent6>
      <a:hlink>
        <a:srgbClr val="A3A3A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1153</Words>
  <Application>Microsoft Office PowerPoint</Application>
  <PresentationFormat>On-screen Show (4:3)</PresentationFormat>
  <Paragraphs>248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Discussion of CRVS strategies </vt:lpstr>
      <vt:lpstr>Objectives for the session</vt:lpstr>
      <vt:lpstr>Context</vt:lpstr>
      <vt:lpstr>Implementation steps</vt:lpstr>
      <vt:lpstr>Why a strategy?</vt:lpstr>
      <vt:lpstr>What is a strategy? </vt:lpstr>
      <vt:lpstr>Thinking strategical</vt:lpstr>
      <vt:lpstr>PowerPoint Presentation</vt:lpstr>
      <vt:lpstr>Anatomy of a strategy – asking the right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Strategy resources and cases on CRVS</vt:lpstr>
      <vt:lpstr>Thank you!  For more information, please visit: www.getinthepicture.org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Sejersen</dc:creator>
  <cp:lastModifiedBy>Malte Soerensen</cp:lastModifiedBy>
  <cp:revision>199</cp:revision>
  <dcterms:created xsi:type="dcterms:W3CDTF">2014-06-11T13:52:29Z</dcterms:created>
  <dcterms:modified xsi:type="dcterms:W3CDTF">2016-04-20T08:02:53Z</dcterms:modified>
</cp:coreProperties>
</file>