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66" r:id="rId5"/>
    <p:sldId id="259" r:id="rId6"/>
    <p:sldId id="258" r:id="rId7"/>
    <p:sldId id="262" r:id="rId8"/>
    <p:sldId id="263" r:id="rId9"/>
    <p:sldId id="264"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18-Apr-16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18-Apr-16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18-Apr-16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18-Apr-16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18-Apr-16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18-Apr-16</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18-Apr-16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Sawadeeka</a:t>
            </a:r>
            <a:r>
              <a:rPr lang="en-US" dirty="0" smtClean="0"/>
              <a:t> and Mauri from Kiribati </a:t>
            </a:r>
            <a:endParaRPr lang="en-US" dirty="0"/>
          </a:p>
        </p:txBody>
      </p:sp>
      <p:sp>
        <p:nvSpPr>
          <p:cNvPr id="3" name="Subtitle 2"/>
          <p:cNvSpPr>
            <a:spLocks noGrp="1"/>
          </p:cNvSpPr>
          <p:nvPr>
            <p:ph type="subTitle" idx="1"/>
          </p:nvPr>
        </p:nvSpPr>
        <p:spPr/>
        <p:txBody>
          <a:bodyPr>
            <a:noAutofit/>
          </a:bodyPr>
          <a:lstStyle/>
          <a:p>
            <a:r>
              <a:rPr lang="en-GB" sz="2400" b="1" i="1" dirty="0"/>
              <a:t>Training on coding causes of death and generating cause of death statistics within a national statistical system</a:t>
            </a:r>
            <a:endParaRPr lang="en-US" sz="2400" dirty="0"/>
          </a:p>
        </p:txBody>
      </p:sp>
    </p:spTree>
    <p:extLst>
      <p:ext uri="{BB962C8B-B14F-4D97-AF65-F5344CB8AC3E}">
        <p14:creationId xmlns:p14="http://schemas.microsoft.com/office/powerpoint/2010/main" val="2738188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err="1" smtClean="0"/>
              <a:t>Kap</a:t>
            </a:r>
            <a:r>
              <a:rPr lang="en-US" sz="4000" dirty="0" smtClean="0"/>
              <a:t> </a:t>
            </a:r>
            <a:r>
              <a:rPr lang="en-US" sz="4000" dirty="0" err="1" smtClean="0"/>
              <a:t>khun</a:t>
            </a:r>
            <a:r>
              <a:rPr lang="en-US" sz="4000" dirty="0" smtClean="0"/>
              <a:t> </a:t>
            </a:r>
            <a:r>
              <a:rPr lang="en-US" sz="4000" dirty="0" err="1" smtClean="0"/>
              <a:t>kaa</a:t>
            </a:r>
            <a:r>
              <a:rPr lang="en-US" sz="4000" dirty="0" smtClean="0"/>
              <a:t> and </a:t>
            </a:r>
            <a:r>
              <a:rPr lang="en-US" sz="4000" dirty="0" err="1" smtClean="0"/>
              <a:t>Kam</a:t>
            </a:r>
            <a:r>
              <a:rPr lang="en-US" sz="4000" dirty="0" smtClean="0"/>
              <a:t> </a:t>
            </a:r>
            <a:r>
              <a:rPr lang="en-US" sz="4000" dirty="0" err="1" smtClean="0"/>
              <a:t>rabwa</a:t>
            </a:r>
            <a:r>
              <a:rPr lang="en-US" sz="4000" dirty="0" smtClean="0"/>
              <a:t>! </a:t>
            </a:r>
            <a:endParaRPr lang="en-US" sz="4000" dirty="0"/>
          </a:p>
        </p:txBody>
      </p:sp>
    </p:spTree>
    <p:extLst>
      <p:ext uri="{BB962C8B-B14F-4D97-AF65-F5344CB8AC3E}">
        <p14:creationId xmlns:p14="http://schemas.microsoft.com/office/powerpoint/2010/main" val="3905321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background</a:t>
            </a:r>
            <a:endParaRPr lang="en-US" dirty="0"/>
          </a:p>
        </p:txBody>
      </p:sp>
      <p:sp>
        <p:nvSpPr>
          <p:cNvPr id="3" name="Content Placeholder 2"/>
          <p:cNvSpPr>
            <a:spLocks noGrp="1"/>
          </p:cNvSpPr>
          <p:nvPr>
            <p:ph idx="1"/>
          </p:nvPr>
        </p:nvSpPr>
        <p:spPr/>
        <p:txBody>
          <a:bodyPr/>
          <a:lstStyle/>
          <a:p>
            <a:r>
              <a:rPr lang="en-GB" sz="2400" i="1" dirty="0"/>
              <a:t>The main issue that Kiribati faces is poor mortality coding and statistic, resulting in Kiribati having the highest birth rate in the Pacific.</a:t>
            </a:r>
            <a:r>
              <a:rPr lang="en-GB" sz="2400" dirty="0"/>
              <a:t> </a:t>
            </a:r>
            <a:endParaRPr lang="en-GB" sz="2400" dirty="0" smtClean="0"/>
          </a:p>
          <a:p>
            <a:r>
              <a:rPr lang="en-GB" sz="2400" i="1" dirty="0" smtClean="0"/>
              <a:t>The </a:t>
            </a:r>
            <a:r>
              <a:rPr lang="en-GB" sz="2400" i="1" dirty="0"/>
              <a:t>Government of Kiribati has recognised the need for more accurate, timely and relevant health information to inform planning, policy development and the monitoring of health sector performance</a:t>
            </a:r>
            <a:r>
              <a:rPr lang="en-GB" i="1" dirty="0"/>
              <a:t>. </a:t>
            </a:r>
            <a:endParaRPr lang="en-US" dirty="0"/>
          </a:p>
          <a:p>
            <a:endParaRPr lang="en-US" dirty="0"/>
          </a:p>
        </p:txBody>
      </p:sp>
    </p:spTree>
    <p:extLst>
      <p:ext uri="{BB962C8B-B14F-4D97-AF65-F5344CB8AC3E}">
        <p14:creationId xmlns:p14="http://schemas.microsoft.com/office/powerpoint/2010/main" val="55438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that have taken place</a:t>
            </a:r>
            <a:endParaRPr lang="en-US" dirty="0"/>
          </a:p>
        </p:txBody>
      </p:sp>
      <p:sp>
        <p:nvSpPr>
          <p:cNvPr id="3" name="Content Placeholder 2"/>
          <p:cNvSpPr>
            <a:spLocks noGrp="1"/>
          </p:cNvSpPr>
          <p:nvPr>
            <p:ph idx="1"/>
          </p:nvPr>
        </p:nvSpPr>
        <p:spPr>
          <a:xfrm>
            <a:off x="677334" y="1574801"/>
            <a:ext cx="8596668" cy="5168900"/>
          </a:xfrm>
        </p:spPr>
        <p:txBody>
          <a:bodyPr>
            <a:normAutofit/>
          </a:bodyPr>
          <a:lstStyle/>
          <a:p>
            <a:r>
              <a:rPr lang="en-GB" sz="2400" i="1" dirty="0"/>
              <a:t>1. A revised MCCD (DC) according to WHO approved international standard </a:t>
            </a:r>
            <a:r>
              <a:rPr lang="en-GB" sz="2400" i="1" dirty="0"/>
              <a:t>has been developed </a:t>
            </a:r>
            <a:r>
              <a:rPr lang="en-GB" sz="2400" i="1" dirty="0"/>
              <a:t>and </a:t>
            </a:r>
            <a:r>
              <a:rPr lang="en-GB" sz="2400" i="1" dirty="0"/>
              <a:t>is ready </a:t>
            </a:r>
            <a:r>
              <a:rPr lang="en-GB" sz="2400" i="1" dirty="0"/>
              <a:t>to be rolled out</a:t>
            </a:r>
            <a:r>
              <a:rPr lang="en-GB" sz="2400" i="1" dirty="0"/>
              <a:t>.</a:t>
            </a:r>
          </a:p>
          <a:p>
            <a:r>
              <a:rPr lang="en-GB" sz="2400" i="1" dirty="0"/>
              <a:t>2. Training and capacity building of Kiribati doctors on accurate certification of Cause of Death was successfully implemented.</a:t>
            </a:r>
            <a:endParaRPr lang="en-US" sz="2400" i="1" dirty="0"/>
          </a:p>
          <a:p>
            <a:r>
              <a:rPr lang="en-GB" sz="2400" i="1" dirty="0"/>
              <a:t>3. Kiribati health databases were updated and all the health indicators that could be derived from the existing routine data from the </a:t>
            </a:r>
            <a:r>
              <a:rPr lang="en-US" sz="2400" i="1" dirty="0"/>
              <a:t>Kiribati health databases (KHIS &amp; MS1) were formulated</a:t>
            </a:r>
            <a:r>
              <a:rPr lang="en-US" sz="2400" i="1" dirty="0"/>
              <a:t>. Annual Health Bulletin 2015 has been released.</a:t>
            </a:r>
          </a:p>
          <a:p>
            <a:endParaRPr lang="en-US" sz="2400" dirty="0"/>
          </a:p>
          <a:p>
            <a:endParaRPr lang="en-US" dirty="0"/>
          </a:p>
          <a:p>
            <a:endParaRPr lang="en-US" dirty="0"/>
          </a:p>
        </p:txBody>
      </p:sp>
    </p:spTree>
    <p:extLst>
      <p:ext uri="{BB962C8B-B14F-4D97-AF65-F5344CB8AC3E}">
        <p14:creationId xmlns:p14="http://schemas.microsoft.com/office/powerpoint/2010/main" val="739690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activities</a:t>
            </a:r>
            <a:endParaRPr lang="en-US" dirty="0"/>
          </a:p>
        </p:txBody>
      </p:sp>
      <p:sp>
        <p:nvSpPr>
          <p:cNvPr id="3" name="Content Placeholder 2"/>
          <p:cNvSpPr>
            <a:spLocks noGrp="1"/>
          </p:cNvSpPr>
          <p:nvPr>
            <p:ph idx="1"/>
          </p:nvPr>
        </p:nvSpPr>
        <p:spPr/>
        <p:txBody>
          <a:bodyPr/>
          <a:lstStyle/>
          <a:p>
            <a:r>
              <a:rPr lang="en-GB" sz="2400" b="1" i="1" dirty="0"/>
              <a:t>4. Training &amp; capacity building of Kiribati coders on Morbidity &amp; Mortality coding in ICD-10 (pending) - time of implementation towards the latter part of the year </a:t>
            </a:r>
            <a:r>
              <a:rPr lang="en-GB" sz="2400" b="1" i="1" dirty="0" smtClean="0"/>
              <a:t>(October </a:t>
            </a:r>
            <a:r>
              <a:rPr lang="en-GB" sz="2400" b="1" i="1" dirty="0"/>
              <a:t>or November 2016)</a:t>
            </a:r>
            <a:endParaRPr lang="en-US" sz="2400" dirty="0"/>
          </a:p>
          <a:p>
            <a:r>
              <a:rPr lang="en-GB" sz="2400" b="1" i="1" dirty="0"/>
              <a:t>5. </a:t>
            </a:r>
            <a:r>
              <a:rPr lang="en-US" sz="2400" b="1" i="1" dirty="0"/>
              <a:t>Training &amp; capacity building of Kiribati coders on Medical Terminology (pending) - time of implementation towards the latter part of the year </a:t>
            </a:r>
            <a:r>
              <a:rPr lang="en-US" sz="2400" b="1" i="1" dirty="0" smtClean="0"/>
              <a:t>(October </a:t>
            </a:r>
            <a:r>
              <a:rPr lang="en-US" sz="2400" b="1" i="1" dirty="0"/>
              <a:t>or November 2016)</a:t>
            </a:r>
            <a:endParaRPr lang="en-US" sz="2400" dirty="0"/>
          </a:p>
          <a:p>
            <a:endParaRPr lang="en-US" dirty="0"/>
          </a:p>
        </p:txBody>
      </p:sp>
    </p:spTree>
    <p:extLst>
      <p:ext uri="{BB962C8B-B14F-4D97-AF65-F5344CB8AC3E}">
        <p14:creationId xmlns:p14="http://schemas.microsoft.com/office/powerpoint/2010/main" val="2395698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Stakeholders involved in implementation</a:t>
            </a:r>
            <a:endParaRPr lang="en-US" dirty="0"/>
          </a:p>
        </p:txBody>
      </p:sp>
      <p:sp>
        <p:nvSpPr>
          <p:cNvPr id="3" name="Content Placeholder 2"/>
          <p:cNvSpPr>
            <a:spLocks noGrp="1"/>
          </p:cNvSpPr>
          <p:nvPr>
            <p:ph idx="1"/>
          </p:nvPr>
        </p:nvSpPr>
        <p:spPr/>
        <p:txBody>
          <a:bodyPr>
            <a:normAutofit/>
          </a:bodyPr>
          <a:lstStyle/>
          <a:p>
            <a:r>
              <a:rPr lang="en-US" sz="2400" b="1" dirty="0" smtClean="0"/>
              <a:t>Ministry of Health and Medical Services (MHMS)</a:t>
            </a:r>
          </a:p>
          <a:p>
            <a:r>
              <a:rPr lang="en-US" sz="2400" b="1" dirty="0" smtClean="0"/>
              <a:t>WHO</a:t>
            </a:r>
          </a:p>
          <a:p>
            <a:r>
              <a:rPr lang="en-US" sz="2400" b="1" dirty="0" smtClean="0"/>
              <a:t>Others like NGO’s and SPC</a:t>
            </a:r>
            <a:endParaRPr lang="en-US" sz="2400" dirty="0"/>
          </a:p>
        </p:txBody>
      </p:sp>
    </p:spTree>
    <p:extLst>
      <p:ext uri="{BB962C8B-B14F-4D97-AF65-F5344CB8AC3E}">
        <p14:creationId xmlns:p14="http://schemas.microsoft.com/office/powerpoint/2010/main" val="388405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Outcomes</a:t>
            </a:r>
            <a:endParaRPr lang="en-US" dirty="0"/>
          </a:p>
        </p:txBody>
      </p:sp>
      <p:sp>
        <p:nvSpPr>
          <p:cNvPr id="3" name="Content Placeholder 2"/>
          <p:cNvSpPr>
            <a:spLocks noGrp="1"/>
          </p:cNvSpPr>
          <p:nvPr>
            <p:ph idx="1"/>
          </p:nvPr>
        </p:nvSpPr>
        <p:spPr/>
        <p:txBody>
          <a:bodyPr>
            <a:normAutofit/>
          </a:bodyPr>
          <a:lstStyle/>
          <a:p>
            <a:r>
              <a:rPr lang="en-US" sz="2400" b="1" dirty="0" smtClean="0"/>
              <a:t>WHO approved MCCD for the Ministry of Health,</a:t>
            </a:r>
          </a:p>
          <a:p>
            <a:r>
              <a:rPr lang="en-US" sz="2400" b="1" dirty="0" smtClean="0"/>
              <a:t>A </a:t>
            </a:r>
            <a:r>
              <a:rPr lang="en-US" sz="2400" b="1" dirty="0"/>
              <a:t>set of well trained doctors on certification of </a:t>
            </a:r>
            <a:r>
              <a:rPr lang="en-US" sz="2400" b="1" dirty="0" smtClean="0"/>
              <a:t>COD</a:t>
            </a:r>
          </a:p>
          <a:p>
            <a:r>
              <a:rPr lang="en-US" sz="2400" b="1" dirty="0" smtClean="0"/>
              <a:t>Long </a:t>
            </a:r>
            <a:r>
              <a:rPr lang="en-US" sz="2400" b="1" dirty="0"/>
              <a:t>term outcome - improved mortality data (pending</a:t>
            </a:r>
            <a:r>
              <a:rPr lang="en-US" sz="2400" b="1" dirty="0" smtClean="0"/>
              <a:t>)</a:t>
            </a:r>
          </a:p>
          <a:p>
            <a:r>
              <a:rPr lang="en-US" sz="2400" b="1" dirty="0" smtClean="0"/>
              <a:t>Systems (MS1 and KHIS) will be upgraded to add more tabs for death coding, at the moment only one cause of death for both the systems.</a:t>
            </a:r>
            <a:endParaRPr lang="en-US" sz="2400" b="1" dirty="0" smtClean="0"/>
          </a:p>
          <a:p>
            <a:pPr marL="0" indent="0">
              <a:buNone/>
            </a:pPr>
            <a:r>
              <a:rPr lang="en-US" sz="2400" b="1" dirty="0"/>
              <a:t> </a:t>
            </a:r>
            <a:r>
              <a:rPr lang="en-US" sz="2400" b="1" dirty="0"/>
              <a:t> </a:t>
            </a:r>
            <a:endParaRPr lang="en-US" sz="2400" b="1" dirty="0" smtClean="0"/>
          </a:p>
          <a:p>
            <a:endParaRPr lang="en-US" dirty="0"/>
          </a:p>
        </p:txBody>
      </p:sp>
    </p:spTree>
    <p:extLst>
      <p:ext uri="{BB962C8B-B14F-4D97-AF65-F5344CB8AC3E}">
        <p14:creationId xmlns:p14="http://schemas.microsoft.com/office/powerpoint/2010/main" val="20483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 </a:t>
            </a:r>
            <a:endParaRPr lang="en-US" dirty="0"/>
          </a:p>
        </p:txBody>
      </p:sp>
      <p:sp>
        <p:nvSpPr>
          <p:cNvPr id="3" name="Content Placeholder 2"/>
          <p:cNvSpPr>
            <a:spLocks noGrp="1"/>
          </p:cNvSpPr>
          <p:nvPr>
            <p:ph idx="1"/>
          </p:nvPr>
        </p:nvSpPr>
        <p:spPr/>
        <p:txBody>
          <a:bodyPr>
            <a:normAutofit fontScale="92500" lnSpcReduction="10000"/>
          </a:bodyPr>
          <a:lstStyle/>
          <a:p>
            <a:r>
              <a:rPr lang="en-US" sz="2400" b="1" dirty="0" smtClean="0"/>
              <a:t>Short number of staff</a:t>
            </a:r>
          </a:p>
          <a:p>
            <a:r>
              <a:rPr lang="en-US" sz="2400" b="1" dirty="0" smtClean="0"/>
              <a:t>Getting </a:t>
            </a:r>
            <a:r>
              <a:rPr lang="en-US" sz="2400" b="1" dirty="0"/>
              <a:t>a suitable consultant </a:t>
            </a:r>
            <a:r>
              <a:rPr lang="en-US" sz="2400" b="1" dirty="0" smtClean="0"/>
              <a:t>to </a:t>
            </a:r>
            <a:r>
              <a:rPr lang="en-US" sz="2400" b="1" dirty="0"/>
              <a:t>carry out the </a:t>
            </a:r>
            <a:r>
              <a:rPr lang="en-US" sz="2400" b="1" dirty="0" smtClean="0"/>
              <a:t>tasks</a:t>
            </a:r>
            <a:r>
              <a:rPr lang="en-US" sz="2400" b="1" dirty="0"/>
              <a:t> </a:t>
            </a:r>
            <a:endParaRPr lang="en-US" sz="2400" dirty="0"/>
          </a:p>
          <a:p>
            <a:r>
              <a:rPr lang="en-US" sz="2400" b="1" dirty="0"/>
              <a:t>Revision of the two available systems MS1 and KHIS to capture the correct format of MCCD – is </a:t>
            </a:r>
            <a:r>
              <a:rPr lang="en-US" sz="2400" b="1" dirty="0" smtClean="0"/>
              <a:t>underway</a:t>
            </a:r>
          </a:p>
          <a:p>
            <a:r>
              <a:rPr lang="en-US" sz="2400" b="1" dirty="0"/>
              <a:t>those currently involved in the mortality process  - collection, analysis and use of the data – have a strong belief in the importance of the data.  However, there is no one person or body at this point who has overall responsibility for mortality processes.  This key body is needed in order to drive any medium- and long-term strategy for further development. </a:t>
            </a:r>
          </a:p>
          <a:p>
            <a:endParaRPr lang="en-US" sz="2400" b="1" dirty="0"/>
          </a:p>
        </p:txBody>
      </p:sp>
    </p:spTree>
    <p:extLst>
      <p:ext uri="{BB962C8B-B14F-4D97-AF65-F5344CB8AC3E}">
        <p14:creationId xmlns:p14="http://schemas.microsoft.com/office/powerpoint/2010/main" val="4080513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Lessons learned </a:t>
            </a:r>
            <a:endParaRPr lang="en-US" dirty="0"/>
          </a:p>
        </p:txBody>
      </p:sp>
      <p:sp>
        <p:nvSpPr>
          <p:cNvPr id="3" name="Content Placeholder 2"/>
          <p:cNvSpPr>
            <a:spLocks noGrp="1"/>
          </p:cNvSpPr>
          <p:nvPr>
            <p:ph idx="1"/>
          </p:nvPr>
        </p:nvSpPr>
        <p:spPr/>
        <p:txBody>
          <a:bodyPr>
            <a:normAutofit/>
          </a:bodyPr>
          <a:lstStyle/>
          <a:p>
            <a:r>
              <a:rPr lang="en-US" sz="2800" b="1" dirty="0"/>
              <a:t>An HIU officer was trained in </a:t>
            </a:r>
            <a:r>
              <a:rPr lang="en-US" sz="2800" b="1" dirty="0" err="1"/>
              <a:t>analysing</a:t>
            </a:r>
            <a:r>
              <a:rPr lang="en-US" sz="2800" b="1" dirty="0"/>
              <a:t> the health databases and calculating relevant health indicators</a:t>
            </a:r>
            <a:endParaRPr lang="en-US" sz="2800" dirty="0"/>
          </a:p>
        </p:txBody>
      </p:sp>
    </p:spTree>
    <p:extLst>
      <p:ext uri="{BB962C8B-B14F-4D97-AF65-F5344CB8AC3E}">
        <p14:creationId xmlns:p14="http://schemas.microsoft.com/office/powerpoint/2010/main" val="3089549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a:t>
            </a:r>
            <a:endParaRPr lang="en-US" dirty="0"/>
          </a:p>
        </p:txBody>
      </p:sp>
      <p:sp>
        <p:nvSpPr>
          <p:cNvPr id="3" name="Content Placeholder 2"/>
          <p:cNvSpPr>
            <a:spLocks noGrp="1"/>
          </p:cNvSpPr>
          <p:nvPr>
            <p:ph idx="1"/>
          </p:nvPr>
        </p:nvSpPr>
        <p:spPr/>
        <p:txBody>
          <a:bodyPr/>
          <a:lstStyle/>
          <a:p>
            <a:r>
              <a:rPr lang="en-US" sz="2400" b="1" dirty="0" smtClean="0"/>
              <a:t>Secure </a:t>
            </a:r>
            <a:r>
              <a:rPr lang="en-US" sz="2400" b="1" dirty="0"/>
              <a:t>services of a suitable consultant to carry out the remaining/pending tasks by requesting the WHO or any other </a:t>
            </a:r>
            <a:r>
              <a:rPr lang="en-US" sz="2400" b="1" dirty="0" smtClean="0"/>
              <a:t>NGO </a:t>
            </a:r>
            <a:r>
              <a:rPr lang="en-US" sz="2400" b="1" dirty="0"/>
              <a:t>for </a:t>
            </a:r>
            <a:r>
              <a:rPr lang="en-US" sz="2400" b="1" dirty="0" smtClean="0"/>
              <a:t>assistance</a:t>
            </a:r>
            <a:endParaRPr lang="en-US" sz="2400" dirty="0"/>
          </a:p>
          <a:p>
            <a:endParaRPr lang="en-US" dirty="0"/>
          </a:p>
        </p:txBody>
      </p:sp>
    </p:spTree>
    <p:extLst>
      <p:ext uri="{BB962C8B-B14F-4D97-AF65-F5344CB8AC3E}">
        <p14:creationId xmlns:p14="http://schemas.microsoft.com/office/powerpoint/2010/main" val="386368209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120</TotalTime>
  <Words>333</Words>
  <Application>Microsoft Office PowerPoint</Application>
  <PresentationFormat>Widescreen</PresentationFormat>
  <Paragraphs>33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Sawadeeka and Mauri from Kiribati </vt:lpstr>
      <vt:lpstr>Brief background</vt:lpstr>
      <vt:lpstr>Activities that have taken place</vt:lpstr>
      <vt:lpstr>Pending activities</vt:lpstr>
      <vt:lpstr>Stakeholders involved in implementation</vt:lpstr>
      <vt:lpstr>Outcomes</vt:lpstr>
      <vt:lpstr>Challenges </vt:lpstr>
      <vt:lpstr>Lessons learned </vt:lpstr>
      <vt:lpstr>Recommendations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Kiribati</dc:title>
  <dc:creator>Temaaiti Tauniu</dc:creator>
  <cp:lastModifiedBy>Temaaiti Tauniu</cp:lastModifiedBy>
  <cp:revision>12</cp:revision>
  <dcterms:created xsi:type="dcterms:W3CDTF">2016-04-15T19:00:11Z</dcterms:created>
  <dcterms:modified xsi:type="dcterms:W3CDTF">2016-04-17T16:42:55Z</dcterms:modified>
</cp:coreProperties>
</file>