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4" r:id="rId3"/>
    <p:sldId id="261" r:id="rId4"/>
    <p:sldId id="263" r:id="rId5"/>
    <p:sldId id="256" r:id="rId6"/>
    <p:sldId id="258" r:id="rId7"/>
    <p:sldId id="257" r:id="rId8"/>
    <p:sldId id="26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A98E7-B62A-4159-A9D8-E055E8924553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9D12E-1E7C-4220-87E3-B07FAB41C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6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9D12E-1E7C-4220-87E3-B07FAB41C8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7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23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121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89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786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718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101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858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957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464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782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658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417A-2517-4F46-9712-B6C8F8FADAF7}" type="datetimeFigureOut">
              <a:rPr lang="en-AU" smtClean="0"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90F44-0F35-4B61-8451-4E49E80CA7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478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Federated States of Micronesia</a:t>
            </a:r>
            <a:endParaRPr lang="en-A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67" y="1340769"/>
            <a:ext cx="1998125" cy="1395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6984776" cy="3059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4289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Background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 smtClean="0"/>
              <a:t>An </a:t>
            </a:r>
            <a:r>
              <a:rPr lang="en-AU" dirty="0"/>
              <a:t>initial technical visit was conducted with support by SPC in 2011. </a:t>
            </a:r>
            <a:r>
              <a:rPr lang="en-AU" dirty="0" smtClean="0"/>
              <a:t>rapid assessment identified that the system requires substantial improvement in all areas </a:t>
            </a:r>
          </a:p>
          <a:p>
            <a:pPr lvl="1"/>
            <a:r>
              <a:rPr lang="en-AU" dirty="0" smtClean="0"/>
              <a:t>basic </a:t>
            </a:r>
            <a:r>
              <a:rPr lang="en-AU" dirty="0"/>
              <a:t>mapping of the systems was carried out, </a:t>
            </a:r>
            <a:endParaRPr lang="en-AU" dirty="0" smtClean="0"/>
          </a:p>
          <a:p>
            <a:pPr lvl="1"/>
            <a:r>
              <a:rPr lang="en-AU" dirty="0" smtClean="0"/>
              <a:t>a </a:t>
            </a:r>
            <a:r>
              <a:rPr lang="en-AU" dirty="0"/>
              <a:t>series of preliminary recommendations </a:t>
            </a:r>
            <a:endParaRPr lang="en-AU" dirty="0" smtClean="0"/>
          </a:p>
          <a:p>
            <a:pPr lvl="1"/>
            <a:r>
              <a:rPr lang="en-AU" dirty="0" smtClean="0"/>
              <a:t>national </a:t>
            </a:r>
            <a:r>
              <a:rPr lang="en-AU" dirty="0"/>
              <a:t>committee was established. 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Follow up TA visit and review with committee 2012 &amp; 2013 </a:t>
            </a:r>
            <a:endParaRPr lang="en-AU" dirty="0"/>
          </a:p>
          <a:p>
            <a:endParaRPr lang="en-AU" dirty="0"/>
          </a:p>
          <a:p>
            <a:r>
              <a:rPr lang="en-AU" dirty="0" smtClean="0"/>
              <a:t>Key issues confirmed through mapping and stakeholder engagement. Actions were </a:t>
            </a:r>
            <a:r>
              <a:rPr lang="en-AU" dirty="0"/>
              <a:t>established, but little progress was made</a:t>
            </a:r>
            <a:r>
              <a:rPr lang="en-AU" dirty="0" smtClean="0"/>
              <a:t>.</a:t>
            </a:r>
          </a:p>
          <a:p>
            <a:endParaRPr lang="en-AU" dirty="0"/>
          </a:p>
          <a:p>
            <a:r>
              <a:rPr lang="en-AU" dirty="0" smtClean="0"/>
              <a:t> National meeting of key stakeholders in 2015 to </a:t>
            </a:r>
            <a:r>
              <a:rPr lang="en-AU" dirty="0" smtClean="0"/>
              <a:t>finalised, </a:t>
            </a:r>
            <a:r>
              <a:rPr lang="en-AU" dirty="0" smtClean="0"/>
              <a:t>assessment and </a:t>
            </a:r>
            <a:r>
              <a:rPr lang="en-AU" dirty="0" smtClean="0"/>
              <a:t>targets were set</a:t>
            </a:r>
            <a:r>
              <a:rPr lang="en-AU" dirty="0" smtClean="0"/>
              <a:t> </a:t>
            </a:r>
            <a:r>
              <a:rPr lang="en-AU" dirty="0" smtClean="0"/>
              <a:t>(support from SPC and ESCAP) </a:t>
            </a:r>
          </a:p>
        </p:txBody>
      </p:sp>
    </p:spTree>
    <p:extLst>
      <p:ext uri="{BB962C8B-B14F-4D97-AF65-F5344CB8AC3E}">
        <p14:creationId xmlns:p14="http://schemas.microsoft.com/office/powerpoint/2010/main" val="306488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Project implementation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Convened Stakeholders meeting.</a:t>
            </a:r>
          </a:p>
          <a:p>
            <a:r>
              <a:rPr lang="en-AU" sz="2400" dirty="0" smtClean="0"/>
              <a:t>Establish CRS committee</a:t>
            </a:r>
          </a:p>
          <a:p>
            <a:r>
              <a:rPr lang="en-AU" sz="2400" dirty="0" smtClean="0"/>
              <a:t>Review Legal Framework</a:t>
            </a:r>
          </a:p>
          <a:p>
            <a:r>
              <a:rPr lang="en-AU" sz="2400" dirty="0" smtClean="0"/>
              <a:t>Draft CRVS Policy</a:t>
            </a:r>
          </a:p>
          <a:p>
            <a:r>
              <a:rPr lang="en-AU" sz="2400" dirty="0" smtClean="0"/>
              <a:t>Standardize automate processes when possible</a:t>
            </a:r>
          </a:p>
          <a:p>
            <a:r>
              <a:rPr lang="en-AU" sz="2400" dirty="0" smtClean="0"/>
              <a:t>Development of a CRVS database</a:t>
            </a:r>
            <a:endParaRPr lang="en-AU" sz="2400" dirty="0"/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72989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outputs and outcomes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National Plan of Action for CRVS </a:t>
            </a:r>
          </a:p>
          <a:p>
            <a:r>
              <a:rPr lang="en-AU" dirty="0" smtClean="0"/>
              <a:t>Stakeholders gained clear understanding if CRVS and its relation to Human Right Issues</a:t>
            </a:r>
          </a:p>
          <a:p>
            <a:r>
              <a:rPr lang="en-AU" dirty="0" smtClean="0"/>
              <a:t>Achieved </a:t>
            </a:r>
            <a:r>
              <a:rPr lang="en-AU" dirty="0" smtClean="0"/>
              <a:t>informed and receptive for the implementation of CRVS</a:t>
            </a:r>
          </a:p>
          <a:p>
            <a:r>
              <a:rPr lang="en-AU" dirty="0" smtClean="0"/>
              <a:t>Setting of Targets</a:t>
            </a:r>
          </a:p>
          <a:p>
            <a:r>
              <a:rPr lang="en-AU" dirty="0" smtClean="0"/>
              <a:t>Database improvements</a:t>
            </a:r>
          </a:p>
          <a:p>
            <a:r>
              <a:rPr lang="en-AU" dirty="0" smtClean="0"/>
              <a:t>Identification of focal point and composition of CRVS committee.</a:t>
            </a:r>
          </a:p>
        </p:txBody>
      </p:sp>
    </p:spTree>
    <p:extLst>
      <p:ext uri="{BB962C8B-B14F-4D97-AF65-F5344CB8AC3E}">
        <p14:creationId xmlns:p14="http://schemas.microsoft.com/office/powerpoint/2010/main" val="61579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AU" sz="2000" b="1" dirty="0" smtClean="0"/>
              <a:t>Key outputs and outcome</a:t>
            </a:r>
            <a:endParaRPr lang="en-AU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AU" sz="1600" dirty="0" smtClean="0"/>
              <a:t>The </a:t>
            </a:r>
            <a:r>
              <a:rPr lang="en-AU" sz="1600" dirty="0"/>
              <a:t>targets for Goal 1 as set by Federated States of Micronesia are:</a:t>
            </a:r>
          </a:p>
          <a:p>
            <a:endParaRPr lang="en-AU" sz="1600" dirty="0"/>
          </a:p>
          <a:p>
            <a:r>
              <a:rPr lang="en-AU" sz="1600" dirty="0"/>
              <a:t>By 2024, at least 95% of births in the territory and jurisdiction in the given year are registered</a:t>
            </a:r>
            <a:r>
              <a:rPr lang="en-AU" sz="1600" dirty="0" smtClean="0"/>
              <a:t>. (current estimates approx.  80%)</a:t>
            </a:r>
          </a:p>
          <a:p>
            <a:pPr marL="0" indent="0">
              <a:buNone/>
            </a:pPr>
            <a:r>
              <a:rPr lang="en-AU" sz="1600" dirty="0" smtClean="0"/>
              <a:t> </a:t>
            </a:r>
            <a:endParaRPr lang="en-AU" sz="1600" dirty="0"/>
          </a:p>
          <a:p>
            <a:r>
              <a:rPr lang="en-AU" sz="1600" dirty="0"/>
              <a:t>By 2024, at least 98% of children under five years old in the territory and jurisdiction have had their birth registered. </a:t>
            </a:r>
          </a:p>
          <a:p>
            <a:pPr marL="0" indent="0">
              <a:buNone/>
            </a:pPr>
            <a:r>
              <a:rPr lang="en-AU" sz="1600" dirty="0"/>
              <a:t> </a:t>
            </a:r>
          </a:p>
          <a:p>
            <a:r>
              <a:rPr lang="en-AU" sz="1600" dirty="0"/>
              <a:t>By 2024, at least 90% of all individuals in the territory and jurisdiction have had their birth registered.</a:t>
            </a:r>
          </a:p>
          <a:p>
            <a:pPr marL="0" indent="0">
              <a:buNone/>
            </a:pPr>
            <a:r>
              <a:rPr lang="en-AU" sz="1600" dirty="0"/>
              <a:t> </a:t>
            </a:r>
          </a:p>
          <a:p>
            <a:r>
              <a:rPr lang="en-AU" sz="1600" dirty="0"/>
              <a:t>By 2024, at least 90% of all deaths that take place in the territory and jurisdiction in the given year are registered.</a:t>
            </a:r>
          </a:p>
          <a:p>
            <a:pPr marL="0" indent="0">
              <a:buNone/>
            </a:pPr>
            <a:r>
              <a:rPr lang="en-AU" sz="1600" dirty="0"/>
              <a:t> </a:t>
            </a:r>
          </a:p>
          <a:p>
            <a:r>
              <a:rPr lang="en-AU" sz="1600" dirty="0"/>
              <a:t>By 2024, at least 100% of all deaths recorded by the health sector (where a doctor is available) in the territory and jurisdiction in the given year have a medically certified cause of death recorded using the international form of the death certificate.</a:t>
            </a:r>
          </a:p>
        </p:txBody>
      </p:sp>
    </p:spTree>
    <p:extLst>
      <p:ext uri="{BB962C8B-B14F-4D97-AF65-F5344CB8AC3E}">
        <p14:creationId xmlns:p14="http://schemas.microsoft.com/office/powerpoint/2010/main" val="23093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AU" sz="3200" b="1" dirty="0" smtClean="0"/>
              <a:t>Lesson Learned</a:t>
            </a:r>
            <a:r>
              <a:rPr lang="en-AU" sz="3200" b="1" dirty="0" smtClean="0"/>
              <a:t/>
            </a:r>
            <a:br>
              <a:rPr lang="en-AU" sz="3200" b="1" dirty="0" smtClean="0"/>
            </a:br>
            <a:endParaRPr lang="en-AU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AU" sz="3200" dirty="0" smtClean="0"/>
              <a:t>The importance of TA (consultation) with stakeholders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AU" sz="3200" dirty="0" smtClean="0"/>
              <a:t>The department heads learned first hand the importance of CRVS appreciate their contributions and how it helped with Human Right .</a:t>
            </a:r>
            <a:endParaRPr lang="en-AU" sz="3200" dirty="0" smtClean="0"/>
          </a:p>
        </p:txBody>
      </p:sp>
    </p:spTree>
    <p:extLst>
      <p:ext uri="{BB962C8B-B14F-4D97-AF65-F5344CB8AC3E}">
        <p14:creationId xmlns:p14="http://schemas.microsoft.com/office/powerpoint/2010/main" val="2791470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AU" sz="3600" b="1" dirty="0" smtClean="0"/>
              <a:t>Challenges</a:t>
            </a:r>
            <a:endParaRPr lang="en-AU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AU" sz="2400" dirty="0" smtClean="0"/>
              <a:t> Transportation communication and infrastructure</a:t>
            </a:r>
          </a:p>
          <a:p>
            <a:pPr>
              <a:spcAft>
                <a:spcPts val="600"/>
              </a:spcAft>
            </a:pPr>
            <a:r>
              <a:rPr lang="en-AU" sz="2400" dirty="0" smtClean="0"/>
              <a:t>CRVS Legal Framework.</a:t>
            </a:r>
          </a:p>
          <a:p>
            <a:pPr>
              <a:spcAft>
                <a:spcPts val="600"/>
              </a:spcAft>
            </a:pPr>
            <a:r>
              <a:rPr lang="en-AU" sz="2400" dirty="0" smtClean="0"/>
              <a:t>Formally appointing of CRVS committee</a:t>
            </a:r>
          </a:p>
          <a:p>
            <a:pPr>
              <a:spcAft>
                <a:spcPts val="600"/>
              </a:spcAft>
            </a:pPr>
            <a:r>
              <a:rPr lang="en-AU" sz="2400" dirty="0" smtClean="0"/>
              <a:t>New Administration requiring appropriate awareness of the CRVS and the pending  needs</a:t>
            </a:r>
            <a:r>
              <a:rPr lang="en-AU" sz="1600" dirty="0" smtClean="0"/>
              <a:t>.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72853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AU" sz="3200" b="1" dirty="0" smtClean="0"/>
              <a:t>Conclusion and Recommendations</a:t>
            </a:r>
            <a:endParaRPr lang="en-AU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AU" sz="2800" dirty="0" smtClean="0"/>
              <a:t>CRVS requires legal framework updates and 	amendments.</a:t>
            </a:r>
          </a:p>
          <a:p>
            <a:pPr>
              <a:spcAft>
                <a:spcPts val="600"/>
              </a:spcAft>
            </a:pPr>
            <a:r>
              <a:rPr lang="en-AU" sz="2800" dirty="0" smtClean="0"/>
              <a:t>CRVS Formalization</a:t>
            </a:r>
          </a:p>
          <a:p>
            <a:pPr>
              <a:spcAft>
                <a:spcPts val="600"/>
              </a:spcAft>
            </a:pPr>
            <a:r>
              <a:rPr lang="en-AU" sz="2800" dirty="0" smtClean="0"/>
              <a:t>Plan must be established and endorsed at the highest level.</a:t>
            </a:r>
          </a:p>
          <a:p>
            <a:pPr>
              <a:spcAft>
                <a:spcPts val="600"/>
              </a:spcAft>
            </a:pPr>
            <a:endParaRPr lang="en-AU" sz="2800" dirty="0" smtClean="0"/>
          </a:p>
          <a:p>
            <a:pPr>
              <a:spcAft>
                <a:spcPts val="600"/>
              </a:spcAft>
            </a:pPr>
            <a:endParaRPr lang="en-AU" sz="2800" dirty="0" smtClean="0"/>
          </a:p>
          <a:p>
            <a:pPr marL="0" indent="0">
              <a:spcAft>
                <a:spcPts val="600"/>
              </a:spcAft>
              <a:buNone/>
            </a:pP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604111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3168352"/>
          </a:xfrm>
        </p:spPr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4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318</Words>
  <Application>Microsoft Office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Federated States of Micronesia</vt:lpstr>
      <vt:lpstr>Background </vt:lpstr>
      <vt:lpstr>Project implementation</vt:lpstr>
      <vt:lpstr>Key outputs and outcomes</vt:lpstr>
      <vt:lpstr>Key outputs and outcome</vt:lpstr>
      <vt:lpstr>Lesson Learned </vt:lpstr>
      <vt:lpstr>Challenges</vt:lpstr>
      <vt:lpstr>Conclusion and Recommendations</vt:lpstr>
      <vt:lpstr>THANK YOU.</vt:lpstr>
    </vt:vector>
  </TitlesOfParts>
  <Company>SPC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1: Universal civil registration of births and deaths</dc:title>
  <dc:creator>Karen Carter</dc:creator>
  <cp:lastModifiedBy>Win8</cp:lastModifiedBy>
  <cp:revision>21</cp:revision>
  <dcterms:created xsi:type="dcterms:W3CDTF">2016-02-22T11:44:12Z</dcterms:created>
  <dcterms:modified xsi:type="dcterms:W3CDTF">2016-04-18T05:49:49Z</dcterms:modified>
</cp:coreProperties>
</file>