
<file path=[Content_Types].xml><?xml version="1.0" encoding="utf-8"?>
<Types xmlns="http://schemas.openxmlformats.org/package/2006/content-types">
  <Default Extension="xml" ContentType="application/xml"/>
  <Default Extension="wav" ContentType="audio/wav"/>
  <Default Extension="jpe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92" r:id="rId2"/>
  </p:sldMasterIdLst>
  <p:notesMasterIdLst>
    <p:notesMasterId r:id="rId12"/>
  </p:notesMasterIdLst>
  <p:handoutMasterIdLst>
    <p:handoutMasterId r:id="rId13"/>
  </p:handoutMasterIdLst>
  <p:sldIdLst>
    <p:sldId id="286" r:id="rId3"/>
    <p:sldId id="288" r:id="rId4"/>
    <p:sldId id="305" r:id="rId5"/>
    <p:sldId id="306" r:id="rId6"/>
    <p:sldId id="300" r:id="rId7"/>
    <p:sldId id="302" r:id="rId8"/>
    <p:sldId id="303" r:id="rId9"/>
    <p:sldId id="304" r:id="rId10"/>
    <p:sldId id="29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s" initials="u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6074" autoAdjust="0"/>
  </p:normalViewPr>
  <p:slideViewPr>
    <p:cSldViewPr>
      <p:cViewPr>
        <p:scale>
          <a:sx n="90" d="100"/>
          <a:sy n="90" d="100"/>
        </p:scale>
        <p:origin x="-162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6F5D7-81B9-4389-ABB8-88B6F7546162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54023-A071-4BE2-AA24-3540BA1DAB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13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20CA1-335E-4A4A-BA08-E84A133A8C81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72AEC-B92F-4CAF-B306-D917A060BF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97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9057" indent="-2804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2A49B76-C082-40FF-905A-1CB63FFAE393}" type="slidenum">
              <a:rPr lang="en-US" altLang="en-US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3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2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48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26 August 2010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Copyright of DCRC, MoHCA      26 August 2010    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6180C3-B949-4EA4-9831-EC379C0B1190}" type="slidenum">
              <a:rPr lang="en-US" smtClean="0">
                <a:solidFill>
                  <a:srgbClr val="42445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407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26 August 2010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Copyright of DCRC, MoHCA      26 August 2010    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20A16-773D-46E7-8C99-31C11EEBAEB6}" type="slidenum">
              <a:rPr lang="en-US" smtClean="0">
                <a:solidFill>
                  <a:srgbClr val="42445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94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26 August 2010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Copyright of DCRC, MoHCA      26 August 2010    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8319A-66DD-4116-A5AE-326D61AFB9F5}" type="slidenum">
              <a:rPr lang="en-US" smtClean="0">
                <a:solidFill>
                  <a:srgbClr val="42445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032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26 August 2010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Copyright of DCRC, MoHCA      26 August 2010    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BDA32-7077-49B7-8E38-E4EF2885759F}" type="slidenum">
              <a:rPr lang="en-US" smtClean="0">
                <a:solidFill>
                  <a:srgbClr val="42445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143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26 August 2010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Copyright of DCRC, MoHCA      26 August 2010    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B2511-05BF-40BC-9104-34878C2511F1}" type="slidenum">
              <a:rPr lang="en-US" smtClean="0">
                <a:solidFill>
                  <a:srgbClr val="42445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92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26 August 2010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Copyright of DCRC, MoHCA      26 August 2010    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57CF09-64CC-4C01-A217-6BD7E928A878}" type="slidenum">
              <a:rPr lang="en-US" smtClean="0">
                <a:solidFill>
                  <a:srgbClr val="42445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518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26 August 2010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Copyright of DCRC, MoHCA      26 August 2010    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2AF7C-E0CA-4517-ACBF-3F59AE11759D}" type="slidenum">
              <a:rPr lang="en-US" smtClean="0">
                <a:solidFill>
                  <a:srgbClr val="42445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5518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26 August 2010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Copyright of DCRC, MoHCA      26 August 2010    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FB1CDE-C1E7-4BF9-876F-6AD56A3A5B2D}" type="slidenum">
              <a:rPr lang="en-US" smtClean="0">
                <a:solidFill>
                  <a:srgbClr val="42445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5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980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26 August 2010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Copyright of DCRC, MoHCA      26 August 2010    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6EA2E-2275-446F-94BC-6B784BC24E4E}" type="slidenum">
              <a:rPr lang="en-US" smtClean="0">
                <a:solidFill>
                  <a:srgbClr val="42445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87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26 August 2010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Copyright of DCRC, MoHCA      26 August 2010    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3FE84-E2D2-4765-9628-27E0427F6AF0}" type="slidenum">
              <a:rPr lang="en-US" smtClean="0">
                <a:solidFill>
                  <a:srgbClr val="42445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126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26 August 2010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424456">
                    <a:shade val="90000"/>
                  </a:srgbClr>
                </a:solidFill>
              </a:rPr>
              <a:t>Copyright of DCRC, MoHCA      26 August 2010    </a:t>
            </a:r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7BCED-7253-4358-BB76-1D5E7D46A230}" type="slidenum">
              <a:rPr lang="en-US" smtClean="0">
                <a:solidFill>
                  <a:srgbClr val="42445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2445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0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3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0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8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7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2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9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9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4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27B4-71B6-4AF2-AEDA-755BBF332BAF}" type="datetimeFigureOut">
              <a:rPr lang="en-US" smtClean="0"/>
              <a:pPr/>
              <a:t>16-04-18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BD4F4-928E-4B8C-A3DC-1C28C165A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79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gi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jpeg"/><Relationship Id="rId14" Type="http://schemas.openxmlformats.org/officeDocument/2006/relationships/image" Target="../media/image3.png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7.xml"/><Relationship Id="rId3" Type="http://schemas.openxmlformats.org/officeDocument/2006/relationships/audio" Target="../media/audio1.wav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4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izenservices.gov.bt/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2" Type="http://schemas.openxmlformats.org/officeDocument/2006/relationships/hyperlink" Target="birthCertificateMoH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izenservices.gov.bt/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2" Type="http://schemas.openxmlformats.org/officeDocument/2006/relationships/hyperlink" Target="deathCertStatementMoH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5.jpe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36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924800" cy="3505200"/>
          </a:xfrm>
        </p:spPr>
        <p:txBody>
          <a:bodyPr>
            <a:normAutofit lnSpcReduction="10000"/>
          </a:bodyPr>
          <a:lstStyle/>
          <a:p>
            <a:pPr marR="0"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altLang="en-US" sz="3300" b="1" dirty="0" smtClean="0">
                <a:latin typeface="Times New Roman" pitchFamily="18" charset="0"/>
              </a:rPr>
              <a:t>  </a:t>
            </a:r>
          </a:p>
          <a:p>
            <a:pPr marR="0"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altLang="en-US" sz="3300" b="1" dirty="0" smtClean="0">
                <a:latin typeface="Times New Roman" pitchFamily="18" charset="0"/>
              </a:rPr>
              <a:t>  </a:t>
            </a:r>
          </a:p>
          <a:p>
            <a:pPr marR="0"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altLang="en-US" sz="3300" b="1" dirty="0" smtClean="0">
                <a:latin typeface="Times New Roman" pitchFamily="18" charset="0"/>
              </a:rPr>
              <a:t> </a:t>
            </a:r>
          </a:p>
          <a:p>
            <a:pPr marR="0"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altLang="en-US" sz="3300" b="1" dirty="0" smtClean="0">
                <a:solidFill>
                  <a:srgbClr val="0070C0"/>
                </a:solidFill>
                <a:latin typeface="Times New Roman" pitchFamily="18" charset="0"/>
              </a:rPr>
              <a:t>OVERVIEW OF THE CIVIL REGISTRATION AND VITAL STATISTICS (CRVS) SYSTEM OF BHUTAN </a:t>
            </a:r>
          </a:p>
          <a:p>
            <a:pPr marR="0" algn="ctr"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altLang="en-US" sz="2200" b="1" dirty="0" smtClean="0">
              <a:solidFill>
                <a:srgbClr val="006600"/>
              </a:solidFill>
              <a:latin typeface="Times New Roman" pitchFamily="18" charset="0"/>
            </a:endParaRPr>
          </a:p>
          <a:p>
            <a:pPr marR="0" algn="ctr"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altLang="en-US" sz="1500" b="1" dirty="0" smtClean="0">
              <a:solidFill>
                <a:srgbClr val="006600"/>
              </a:solidFill>
              <a:latin typeface="Times New Roman" pitchFamily="18" charset="0"/>
            </a:endParaRPr>
          </a:p>
          <a:p>
            <a:pPr marR="0" algn="ctr"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altLang="en-US" sz="2200" b="1" dirty="0" smtClean="0">
              <a:solidFill>
                <a:srgbClr val="006600"/>
              </a:solidFill>
              <a:latin typeface="Times New Roman" pitchFamily="18" charset="0"/>
            </a:endParaRPr>
          </a:p>
          <a:p>
            <a:pPr marR="0" algn="ctr"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altLang="en-US" sz="2200" b="1" dirty="0" smtClean="0">
              <a:solidFill>
                <a:srgbClr val="006600"/>
              </a:solidFill>
              <a:latin typeface="Times New Roman" pitchFamily="18" charset="0"/>
            </a:endParaRPr>
          </a:p>
        </p:txBody>
      </p:sp>
      <p:pic>
        <p:nvPicPr>
          <p:cNvPr id="13315" name="Picture 5" descr="http://www.gifs.net/Animation11/Geography_and_History/International_Flags/bhuta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066800"/>
            <a:ext cx="2222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43600" y="5943600"/>
            <a:ext cx="27432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en-US" b="1" dirty="0" err="1" smtClean="0">
                <a:solidFill>
                  <a:srgbClr val="0070C0"/>
                </a:solidFill>
                <a:latin typeface="Times New Roman" pitchFamily="18" charset="0"/>
              </a:rPr>
              <a:t>Thinley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</a:rPr>
              <a:t> Wangchuk</a:t>
            </a:r>
          </a:p>
          <a:p>
            <a:pPr algn="ctr"/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</a:rPr>
              <a:t> 31 March, 2016 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0"/>
            <a:ext cx="1752600" cy="1359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51345370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685800"/>
            <a:ext cx="5458544" cy="381000"/>
          </a:xfrm>
        </p:spPr>
        <p:txBody>
          <a:bodyPr>
            <a:normAutofit fontScale="90000"/>
          </a:bodyPr>
          <a:lstStyle/>
          <a:p>
            <a:pPr marL="571500" indent="-571500" eaLnBrk="1" hangingPunct="1"/>
            <a:r>
              <a:rPr lang="en-US" alt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OUTLINE OF THE PRESENTATION</a:t>
            </a:r>
            <a:endParaRPr lang="en-US" altLang="en-US" b="1" dirty="0" smtClean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6482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GB" altLang="en-US" sz="1700" b="1" dirty="0" smtClean="0">
                <a:latin typeface="Times New Roman" pitchFamily="18" charset="0"/>
                <a:cs typeface="Times New Roman" pitchFamily="18" charset="0"/>
              </a:rPr>
              <a:t>BACKGROUND – CRVS OVERVIEW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GB" altLang="en-US" sz="1700" b="1" dirty="0" smtClean="0">
                <a:latin typeface="Times New Roman" pitchFamily="18" charset="0"/>
                <a:cs typeface="Times New Roman" pitchFamily="18" charset="0"/>
              </a:rPr>
              <a:t>LEGAL BASIS FOR THE FUNCTIONING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ORGANISATION CHART FOR CIVIL REGISTRATION AND CENSUS SYSTEM 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GB" altLang="en-US" sz="1700" b="1" dirty="0" smtClean="0">
                <a:latin typeface="Times New Roman" pitchFamily="18" charset="0"/>
                <a:cs typeface="Times New Roman" pitchFamily="18" charset="0"/>
              </a:rPr>
              <a:t>BIRTH  AND DEATH REGISTRATION PROCESS IN BHTAN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GB" altLang="en-US" sz="1700" b="1" dirty="0" smtClean="0">
                <a:latin typeface="Times New Roman" pitchFamily="18" charset="0"/>
                <a:cs typeface="Times New Roman" pitchFamily="18" charset="0"/>
              </a:rPr>
              <a:t>REGISTRATION PRACTICES (PAST AND PRESENT)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GB" altLang="en-US" sz="1700" b="1" dirty="0" smtClean="0">
                <a:latin typeface="Times New Roman" pitchFamily="18" charset="0"/>
                <a:cs typeface="Times New Roman" pitchFamily="18" charset="0"/>
              </a:rPr>
              <a:t>REGISTRATION PLACE, TIME AND PERSON TO REGISTER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endParaRPr lang="en-GB" altLang="en-US" sz="17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endParaRPr lang="en-GB" altLang="en-US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endParaRPr lang="en-GB" altLang="en-US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endParaRPr lang="en-GB" altLang="en-US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en-US" sz="2000" b="1" dirty="0" smtClean="0">
              <a:solidFill>
                <a:srgbClr val="0066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en-US" sz="2000" b="1" dirty="0" smtClean="0">
              <a:solidFill>
                <a:srgbClr val="0066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en-US" sz="2000" b="1" dirty="0" smtClean="0">
              <a:solidFill>
                <a:srgbClr val="0066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en-US" sz="2000" dirty="0" smtClean="0">
              <a:solidFill>
                <a:srgbClr val="0066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en-US" sz="2000" b="1" dirty="0" smtClean="0">
              <a:solidFill>
                <a:srgbClr val="0066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en-US" sz="2000" b="1" dirty="0" smtClean="0">
              <a:solidFill>
                <a:srgbClr val="0066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en-US" sz="2800" b="1" dirty="0" smtClean="0">
              <a:solidFill>
                <a:srgbClr val="0066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en-US" sz="2800" b="1" dirty="0" smtClean="0">
              <a:solidFill>
                <a:srgbClr val="0066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533400"/>
            <a:ext cx="8077200" cy="0"/>
          </a:xfrm>
          <a:prstGeom prst="line">
            <a:avLst/>
          </a:prstGeom>
          <a:ln w="34925">
            <a:solidFill>
              <a:srgbClr val="FFFF00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3700" y="584200"/>
            <a:ext cx="8077200" cy="0"/>
          </a:xfrm>
          <a:prstGeom prst="line">
            <a:avLst/>
          </a:prstGeom>
          <a:ln w="34925">
            <a:solidFill>
              <a:srgbClr val="FF6600">
                <a:alpha val="2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752600" cy="1359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13331434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609600"/>
            <a:ext cx="6781800" cy="533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71500" indent="-571500"/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	BACKGROUND – CRVS OVERVIEW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6052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Till 2001 – Birth and death records were manually compiled 	          in Hard copies (Family Diaries)</a:t>
            </a:r>
          </a:p>
          <a:p>
            <a:r>
              <a:rPr lang="en-US" dirty="0" smtClean="0"/>
              <a:t>2002 – Initiated computerization of birth and death 	  	    records</a:t>
            </a:r>
          </a:p>
          <a:p>
            <a:r>
              <a:rPr lang="en-US" dirty="0" smtClean="0"/>
              <a:t>2003 – Developed Bhutan Civil Registration System </a:t>
            </a:r>
          </a:p>
          <a:p>
            <a:r>
              <a:rPr lang="en-US" dirty="0" smtClean="0"/>
              <a:t>2009 - Developed guidelines</a:t>
            </a:r>
          </a:p>
          <a:p>
            <a:r>
              <a:rPr lang="en-US" dirty="0" smtClean="0"/>
              <a:t>2010 – Initiated development of Standard Operating  	    	   Procedure (SOP)</a:t>
            </a:r>
          </a:p>
          <a:p>
            <a:r>
              <a:rPr lang="en-US" dirty="0" smtClean="0"/>
              <a:t>2011 -  Initiated web-based registration of Birth and  	   	  death through  online G2C framework from CCs</a:t>
            </a:r>
          </a:p>
          <a:p>
            <a:r>
              <a:rPr lang="en-US" dirty="0" smtClean="0"/>
              <a:t>2015 – Step-by-Step procedure for online application of   	   births and deaths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1752600" cy="1359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477000" cy="715962"/>
          </a:xfrm>
        </p:spPr>
        <p:txBody>
          <a:bodyPr>
            <a:normAutofit/>
          </a:bodyPr>
          <a:lstStyle/>
          <a:p>
            <a:pPr marL="571500" indent="-571500"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	LEGAL BASIS FOR THE FUNCTIONING</a:t>
            </a:r>
            <a:endParaRPr lang="en-US" sz="2000" b="1" dirty="0">
              <a:solidFill>
                <a:srgbClr val="006600"/>
              </a:solidFill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1600200"/>
            <a:ext cx="1752600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124200" y="1524000"/>
            <a:ext cx="1676400" cy="1752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1000"/>
              </a:spcAft>
              <a:defRPr/>
            </a:pPr>
            <a:endParaRPr lang="en-US" sz="20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4800600" y="1524000"/>
            <a:ext cx="1676400" cy="1752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1000"/>
              </a:spcAft>
              <a:defRPr/>
            </a:pPr>
            <a:endParaRPr lang="en-US" sz="20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6477000" y="1524000"/>
            <a:ext cx="1676400" cy="1752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1000"/>
              </a:spcAft>
              <a:defRPr/>
            </a:pPr>
            <a:endParaRPr lang="en-US" sz="20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3048000" y="3543300"/>
            <a:ext cx="1752600" cy="1752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900" dirty="0">
                <a:solidFill>
                  <a:schemeClr val="tx1"/>
                </a:solidFill>
                <a:latin typeface="Calibri" pitchFamily="34" charset="0"/>
              </a:rPr>
              <a:t>Amendments</a:t>
            </a:r>
          </a:p>
          <a:p>
            <a:pPr>
              <a:defRPr/>
            </a:pPr>
            <a:endParaRPr lang="en-US" sz="1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3320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71600" y="3467100"/>
            <a:ext cx="1676400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Oval 10"/>
          <p:cNvSpPr/>
          <p:nvPr/>
        </p:nvSpPr>
        <p:spPr>
          <a:xfrm>
            <a:off x="1752600" y="1066800"/>
            <a:ext cx="381000" cy="381000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1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124200" y="1066800"/>
            <a:ext cx="381000" cy="381000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2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800600" y="1066800"/>
            <a:ext cx="381000" cy="381000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3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553200" y="1066800"/>
            <a:ext cx="381000" cy="381000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4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371600" y="5372100"/>
            <a:ext cx="381000" cy="381000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5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276600" y="5372100"/>
            <a:ext cx="381000" cy="381000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6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943600" y="5410200"/>
            <a:ext cx="381000" cy="381000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smtClean="0"/>
              <a:t>7</a:t>
            </a:r>
            <a:endParaRPr lang="en-US" dirty="0"/>
          </a:p>
        </p:txBody>
      </p:sp>
      <p:pic>
        <p:nvPicPr>
          <p:cNvPr id="13331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71600" y="1524000"/>
            <a:ext cx="1752600" cy="552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332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24200" y="15240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00600" y="1524000"/>
            <a:ext cx="17049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77000" y="15240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48000" y="33528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6" name="Picture 1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00600" y="3352800"/>
            <a:ext cx="1676399" cy="609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37" name="Picture 16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71600" y="3352800"/>
            <a:ext cx="1685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9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876800" y="3962400"/>
            <a:ext cx="1600200" cy="1409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27" name="Straight Connector 26"/>
          <p:cNvCxnSpPr/>
          <p:nvPr/>
        </p:nvCxnSpPr>
        <p:spPr>
          <a:xfrm>
            <a:off x="914400" y="838200"/>
            <a:ext cx="8077200" cy="0"/>
          </a:xfrm>
          <a:prstGeom prst="line">
            <a:avLst/>
          </a:prstGeom>
          <a:ln w="34925">
            <a:solidFill>
              <a:srgbClr val="FFFF00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14400" y="914400"/>
            <a:ext cx="8077200" cy="0"/>
          </a:xfrm>
          <a:prstGeom prst="line">
            <a:avLst/>
          </a:prstGeom>
          <a:ln w="34925">
            <a:solidFill>
              <a:srgbClr val="FF6600">
                <a:alpha val="2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228600"/>
            <a:ext cx="1752600" cy="1359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wipe dir="d"/>
    <p:sndAc>
      <p:stSnd>
        <p:snd r:embed="rId3" name="arrow.wav"/>
      </p:stSnd>
    </p:sndAc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7391400" cy="609600"/>
          </a:xfrm>
        </p:spPr>
        <p:txBody>
          <a:bodyPr>
            <a:noAutofit/>
          </a:bodyPr>
          <a:lstStyle/>
          <a:p>
            <a:pPr marL="571500" indent="-571500">
              <a:defRPr/>
            </a:pP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IV.	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BIRTH AND DEATH REGISTRATION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2000"/>
            <a:ext cx="73914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52600" cy="1359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6858000" cy="533400"/>
          </a:xfrm>
        </p:spPr>
        <p:txBody>
          <a:bodyPr>
            <a:noAutofit/>
          </a:bodyPr>
          <a:lstStyle/>
          <a:p>
            <a:pPr marL="404813" indent="-404813"/>
            <a:r>
              <a:rPr lang="en-GB" altLang="en-US" sz="2000" b="1" dirty="0" smtClean="0">
                <a:latin typeface="Times New Roman" pitchFamily="18" charset="0"/>
                <a:cs typeface="Times New Roman" pitchFamily="18" charset="0"/>
              </a:rPr>
              <a:t>V.	REGISTRATION PRACTICES (PAST &amp; PRESENT)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59352"/>
          </a:xfrm>
        </p:spPr>
        <p:txBody>
          <a:bodyPr/>
          <a:lstStyle/>
          <a:p>
            <a:r>
              <a:rPr lang="en-US" dirty="0" smtClean="0"/>
              <a:t>Past System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4040188" cy="38457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GB" sz="2400" b="1" dirty="0" smtClean="0"/>
              <a:t>For birth occurring inside heath facility </a:t>
            </a:r>
            <a:r>
              <a:rPr lang="en-GB" sz="2400" dirty="0" smtClean="0"/>
              <a:t>– Registration was done based on ‘</a:t>
            </a:r>
            <a:r>
              <a:rPr lang="en-GB" sz="2400" b="1" dirty="0" smtClean="0">
                <a:hlinkClick r:id="rId2" action="ppaction://hlinkfile"/>
              </a:rPr>
              <a:t>Birth Certificate</a:t>
            </a:r>
            <a:r>
              <a:rPr lang="en-GB" sz="2400" b="1" dirty="0" smtClean="0"/>
              <a:t>’</a:t>
            </a:r>
            <a:r>
              <a:rPr lang="en-GB" sz="2400" dirty="0" smtClean="0"/>
              <a:t> issued by Ministry of Health (</a:t>
            </a:r>
            <a:r>
              <a:rPr lang="en-GB" sz="2400" b="1" dirty="0" err="1" smtClean="0"/>
              <a:t>MoH</a:t>
            </a:r>
            <a:r>
              <a:rPr lang="en-GB" sz="2400" dirty="0" smtClean="0"/>
              <a:t>)</a:t>
            </a:r>
          </a:p>
          <a:p>
            <a:pPr algn="just"/>
            <a:endParaRPr lang="en-GB" sz="2400" dirty="0" smtClean="0"/>
          </a:p>
          <a:p>
            <a:pPr algn="just"/>
            <a:r>
              <a:rPr lang="en-GB" sz="2400" b="1" dirty="0" smtClean="0"/>
              <a:t>For birth occurring outside heath facility </a:t>
            </a:r>
            <a:r>
              <a:rPr lang="en-GB" sz="2400" dirty="0" smtClean="0"/>
              <a:t>– Registration was done based on information provided in </a:t>
            </a:r>
            <a:r>
              <a:rPr lang="en-US" sz="2400" dirty="0" smtClean="0"/>
              <a:t>birth reporting form</a:t>
            </a:r>
            <a:r>
              <a:rPr lang="en-GB" sz="2400" dirty="0" smtClean="0"/>
              <a:t> submitted by </a:t>
            </a:r>
            <a:r>
              <a:rPr lang="en-US" sz="2400" dirty="0" smtClean="0"/>
              <a:t>parents of new born, </a:t>
            </a:r>
            <a:r>
              <a:rPr lang="en-GB" sz="2400" dirty="0" smtClean="0"/>
              <a:t>certified by village representatives and local government authorities confirming the parentage, time and place of birth of a child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54843"/>
          </a:xfrm>
        </p:spPr>
        <p:txBody>
          <a:bodyPr/>
          <a:lstStyle/>
          <a:p>
            <a:r>
              <a:rPr lang="en-US" dirty="0" smtClean="0"/>
              <a:t>Present System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209800"/>
            <a:ext cx="4041775" cy="384572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GB" sz="2400" dirty="0" smtClean="0"/>
              <a:t>The birth registration is now made available through the DCRC web-based framework at </a:t>
            </a:r>
            <a:r>
              <a:rPr lang="en-GB" sz="2400" b="1" dirty="0" smtClean="0">
                <a:hlinkClick r:id="rId3"/>
              </a:rPr>
              <a:t>www.citizenservices.gov.bt</a:t>
            </a:r>
            <a:endParaRPr lang="en-GB" sz="2400" b="1" dirty="0" smtClean="0"/>
          </a:p>
          <a:p>
            <a:pPr algn="just"/>
            <a:endParaRPr lang="en-GB" sz="2400" b="1" dirty="0" smtClean="0"/>
          </a:p>
          <a:p>
            <a:pPr algn="just"/>
            <a:r>
              <a:rPr lang="en-GB" sz="2400" dirty="0" smtClean="0"/>
              <a:t>In the new DCRC web-based framework, birth registration can be carried out either within 30 days of birth of a child from the place of residence/occurrence or before the conclusion of the annual birth and death registration.</a:t>
            </a:r>
          </a:p>
          <a:p>
            <a:pPr algn="just"/>
            <a:endParaRPr lang="en-GB" sz="2400" dirty="0" smtClean="0"/>
          </a:p>
          <a:p>
            <a:pPr algn="just"/>
            <a:r>
              <a:rPr lang="en-US" sz="2400" dirty="0" smtClean="0"/>
              <a:t>In the event of failure to register births even during the time of the annual census (November-January), such cases will then have to be reported to the Department of Civil Registration and Census Head Quarters for further verification and submission to the Ministry for approval. 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1219200"/>
            <a:ext cx="609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Birth Registration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5867400"/>
            <a:ext cx="8382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In  a new System, Births occurring outside health facilities, </a:t>
            </a:r>
            <a:r>
              <a:rPr lang="en-US" b="1" i="1" dirty="0" err="1" smtClean="0"/>
              <a:t>Tshokpas</a:t>
            </a:r>
            <a:r>
              <a:rPr lang="en-US" b="1" i="1" dirty="0" smtClean="0"/>
              <a:t> and local leaders shall issue Information on Birth and based on this statement, Hospitals shall issue notification of Birth</a:t>
            </a:r>
            <a:endParaRPr lang="en-US" b="1" i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905000" cy="1359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28600"/>
            <a:ext cx="6324600" cy="51511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CONTD…</a:t>
            </a:r>
            <a:endParaRPr lang="en-US" sz="2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59352"/>
          </a:xfrm>
        </p:spPr>
        <p:txBody>
          <a:bodyPr/>
          <a:lstStyle/>
          <a:p>
            <a:r>
              <a:rPr lang="en-US" dirty="0" smtClean="0"/>
              <a:t>Past System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3400" y="1981200"/>
            <a:ext cx="4040188" cy="384572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GB" sz="2400" b="1" dirty="0" smtClean="0"/>
              <a:t>For death occurring inside heath facility </a:t>
            </a:r>
            <a:r>
              <a:rPr lang="en-GB" sz="2400" dirty="0" smtClean="0"/>
              <a:t>– Registration was done based on ‘</a:t>
            </a:r>
            <a:r>
              <a:rPr lang="en-GB" sz="2400" b="1" dirty="0" smtClean="0">
                <a:hlinkClick r:id="rId2" action="ppaction://hlinkfile"/>
              </a:rPr>
              <a:t>Death Certificate</a:t>
            </a:r>
            <a:r>
              <a:rPr lang="en-GB" sz="2400" dirty="0" smtClean="0"/>
              <a:t>’ issued by </a:t>
            </a:r>
            <a:r>
              <a:rPr lang="en-GB" sz="2400" dirty="0" err="1" smtClean="0"/>
              <a:t>MoH</a:t>
            </a:r>
            <a:endParaRPr lang="en-GB" sz="2400" dirty="0" smtClean="0"/>
          </a:p>
          <a:p>
            <a:pPr algn="just"/>
            <a:endParaRPr lang="en-GB" sz="2400" dirty="0" smtClean="0"/>
          </a:p>
          <a:p>
            <a:pPr algn="just"/>
            <a:r>
              <a:rPr lang="en-GB" sz="2400" b="1" dirty="0" smtClean="0"/>
              <a:t>For death occurring outside heath facility </a:t>
            </a:r>
            <a:r>
              <a:rPr lang="en-GB" sz="2400" dirty="0" smtClean="0"/>
              <a:t>– Registration was done based on death report submitted by </a:t>
            </a:r>
            <a:r>
              <a:rPr lang="en-US" sz="2400" dirty="0" smtClean="0"/>
              <a:t>parents/guardian/next of kin of the deceased in the death reporting form</a:t>
            </a:r>
            <a:r>
              <a:rPr lang="en-GB" sz="2400" dirty="0" smtClean="0"/>
              <a:t> certified by local government authorities confirming the death of a person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8200" y="1676400"/>
            <a:ext cx="4041775" cy="502443"/>
          </a:xfrm>
        </p:spPr>
        <p:txBody>
          <a:bodyPr/>
          <a:lstStyle/>
          <a:p>
            <a:r>
              <a:rPr lang="en-US" dirty="0" smtClean="0"/>
              <a:t>Present System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81200"/>
            <a:ext cx="4041775" cy="384572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GB" sz="2400" dirty="0" smtClean="0"/>
              <a:t>Death registration is now made available through the DCRC web-based framework at </a:t>
            </a:r>
            <a:r>
              <a:rPr lang="en-GB" sz="2400" b="1" dirty="0" smtClean="0">
                <a:hlinkClick r:id="rId3"/>
              </a:rPr>
              <a:t>www.citizenservices.gov.bt</a:t>
            </a:r>
            <a:endParaRPr lang="en-GB" sz="2400" b="1" dirty="0" smtClean="0"/>
          </a:p>
          <a:p>
            <a:pPr algn="just"/>
            <a:endParaRPr lang="en-GB" sz="2400" b="1" dirty="0" smtClean="0"/>
          </a:p>
          <a:p>
            <a:pPr algn="just"/>
            <a:r>
              <a:rPr lang="en-GB" sz="2400" dirty="0" smtClean="0"/>
              <a:t>In the new DCRC web-based framework, death registration can be carried out within 30 days of death of a person from the place of residence/occurrence</a:t>
            </a:r>
          </a:p>
          <a:p>
            <a:pPr algn="just"/>
            <a:endParaRPr lang="en-GB" sz="2400" dirty="0" smtClean="0"/>
          </a:p>
          <a:p>
            <a:pPr algn="just"/>
            <a:r>
              <a:rPr lang="en-US" sz="2400" dirty="0" smtClean="0"/>
              <a:t>If the registration of death is not carried out within 30 days, such cases will have to be reported to the concerned </a:t>
            </a:r>
            <a:r>
              <a:rPr lang="en-US" sz="2400" dirty="0" err="1" smtClean="0"/>
              <a:t>Dzongkhags</a:t>
            </a:r>
            <a:r>
              <a:rPr lang="en-US" sz="2400" dirty="0" smtClean="0"/>
              <a:t> where the deceased person’s census/marriage case is registered</a:t>
            </a:r>
            <a:r>
              <a:rPr lang="en-GB" sz="2400" dirty="0" smtClean="0"/>
              <a:t> 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1200" y="990600"/>
            <a:ext cx="6477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Death Registration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5867400"/>
            <a:ext cx="8382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In  a new System, Deaths occurring outside health facilities, </a:t>
            </a:r>
            <a:r>
              <a:rPr lang="en-US" b="1" i="1" dirty="0" err="1" smtClean="0"/>
              <a:t>Tshokpas</a:t>
            </a:r>
            <a:r>
              <a:rPr lang="en-US" b="1" i="1" dirty="0" smtClean="0"/>
              <a:t> and local leaders shall issue statement of death and based on this statement, Hospitals shall issue notification of death</a:t>
            </a:r>
            <a:endParaRPr lang="en-US" b="1" i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752600" cy="1359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6096000" cy="515112"/>
          </a:xfrm>
        </p:spPr>
        <p:txBody>
          <a:bodyPr>
            <a:noAutofit/>
          </a:bodyPr>
          <a:lstStyle/>
          <a:p>
            <a:pPr marL="574675" indent="-574675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VI.	PLACE, TIME AND PERSON TO REGISTER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583152"/>
          </a:xfrm>
        </p:spPr>
        <p:txBody>
          <a:bodyPr/>
          <a:lstStyle/>
          <a:p>
            <a:r>
              <a:rPr lang="en-US" dirty="0" smtClean="0"/>
              <a:t>Past System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3845720"/>
          </a:xfrm>
        </p:spPr>
        <p:txBody>
          <a:bodyPr/>
          <a:lstStyle/>
          <a:p>
            <a:pPr marL="365125" indent="38100" algn="just">
              <a:buNone/>
            </a:pPr>
            <a:r>
              <a:rPr lang="en-GB" sz="2400" dirty="0" smtClean="0"/>
              <a:t>Place:</a:t>
            </a:r>
          </a:p>
          <a:p>
            <a:pPr marL="365125" indent="38100" algn="just"/>
            <a:r>
              <a:rPr lang="en-GB" sz="1400" dirty="0" err="1" smtClean="0"/>
              <a:t>Gewog</a:t>
            </a:r>
            <a:r>
              <a:rPr lang="en-GB" sz="1400" dirty="0" smtClean="0"/>
              <a:t> (Block) centres</a:t>
            </a:r>
          </a:p>
          <a:p>
            <a:pPr marL="365125" indent="38100" algn="just"/>
            <a:r>
              <a:rPr lang="en-GB" sz="1400" dirty="0" smtClean="0"/>
              <a:t>District Civil Registration Offices</a:t>
            </a:r>
          </a:p>
          <a:p>
            <a:pPr marL="365125" indent="38100" algn="just"/>
            <a:r>
              <a:rPr lang="en-GB" sz="1400" dirty="0" smtClean="0"/>
              <a:t>DCRC HQ</a:t>
            </a:r>
          </a:p>
          <a:p>
            <a:pPr>
              <a:buNone/>
            </a:pPr>
            <a:r>
              <a:rPr lang="en-US" dirty="0" smtClean="0"/>
              <a:t>	Time:</a:t>
            </a:r>
          </a:p>
          <a:p>
            <a:pPr marL="339725" indent="0"/>
            <a:r>
              <a:rPr lang="en-GB" sz="1400" dirty="0" smtClean="0"/>
              <a:t>November – January (Annual Census)</a:t>
            </a:r>
          </a:p>
          <a:p>
            <a:pPr>
              <a:buNone/>
            </a:pPr>
            <a:r>
              <a:rPr lang="en-US" dirty="0" smtClean="0"/>
              <a:t>	Whom:</a:t>
            </a:r>
          </a:p>
          <a:p>
            <a:pPr marL="457200" indent="-117475"/>
            <a:r>
              <a:rPr lang="en-GB" sz="1400" dirty="0" smtClean="0"/>
              <a:t>Bhutanese citizen and Residence Permit  Holders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8200" y="1371600"/>
            <a:ext cx="4041775" cy="502443"/>
          </a:xfrm>
        </p:spPr>
        <p:txBody>
          <a:bodyPr/>
          <a:lstStyle/>
          <a:p>
            <a:r>
              <a:rPr lang="en-US" dirty="0" smtClean="0"/>
              <a:t>Present System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676400"/>
            <a:ext cx="4041775" cy="3845720"/>
          </a:xfrm>
        </p:spPr>
        <p:txBody>
          <a:bodyPr>
            <a:normAutofit/>
          </a:bodyPr>
          <a:lstStyle/>
          <a:p>
            <a:pPr marL="365125" indent="38100" algn="just">
              <a:buNone/>
            </a:pPr>
            <a:r>
              <a:rPr lang="en-GB" sz="2600" dirty="0" smtClean="0"/>
              <a:t>Place:</a:t>
            </a:r>
          </a:p>
          <a:p>
            <a:pPr marL="365125" indent="38100" algn="just"/>
            <a:r>
              <a:rPr lang="en-GB" sz="1600" dirty="0" smtClean="0"/>
              <a:t>Community Centres</a:t>
            </a:r>
          </a:p>
          <a:p>
            <a:pPr marL="365125" indent="38100" algn="just"/>
            <a:r>
              <a:rPr lang="en-GB" sz="1600" dirty="0" smtClean="0"/>
              <a:t>Dungkhag Civil Registration Offices</a:t>
            </a:r>
          </a:p>
          <a:p>
            <a:pPr marL="365125" indent="38100" algn="just"/>
            <a:r>
              <a:rPr lang="en-GB" sz="1600" dirty="0" err="1" smtClean="0"/>
              <a:t>Thromde</a:t>
            </a:r>
            <a:r>
              <a:rPr lang="en-GB" sz="1600" dirty="0" smtClean="0"/>
              <a:t> Civil Registration Offices</a:t>
            </a:r>
          </a:p>
          <a:p>
            <a:pPr marL="365125" indent="38100" algn="just"/>
            <a:r>
              <a:rPr lang="en-GB" sz="1600" dirty="0" smtClean="0"/>
              <a:t>District Civil Registration Offices</a:t>
            </a:r>
          </a:p>
          <a:p>
            <a:pPr marL="365125" indent="38100" algn="just"/>
            <a:r>
              <a:rPr lang="en-GB" sz="1600" dirty="0" smtClean="0"/>
              <a:t>DCRC HQ</a:t>
            </a:r>
          </a:p>
          <a:p>
            <a:pPr>
              <a:buNone/>
            </a:pPr>
            <a:r>
              <a:rPr lang="en-US" sz="2600" dirty="0" smtClean="0"/>
              <a:t>	Time:</a:t>
            </a:r>
          </a:p>
          <a:p>
            <a:pPr marL="339725" indent="0"/>
            <a:r>
              <a:rPr lang="en-GB" sz="1500" dirty="0" smtClean="0"/>
              <a:t>Any time of the Year within 30 days</a:t>
            </a:r>
          </a:p>
          <a:p>
            <a:pPr>
              <a:buNone/>
            </a:pPr>
            <a:r>
              <a:rPr lang="en-US" sz="2600" dirty="0" smtClean="0"/>
              <a:t>	Whom:</a:t>
            </a:r>
          </a:p>
          <a:p>
            <a:pPr marL="457200" indent="-117475"/>
            <a:r>
              <a:rPr lang="en-GB" sz="1400" dirty="0" smtClean="0"/>
              <a:t>Bhutanese citizen and Residence Permit  Holders</a:t>
            </a:r>
          </a:p>
          <a:p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52600" cy="1359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851775" cy="22098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KADRIN-CHEY</a:t>
            </a:r>
            <a:endParaRPr lang="en-US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7" name="Picture 5" descr="Kardingch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81200"/>
            <a:ext cx="5257800" cy="148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1752600" cy="1359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58760077"/>
      </p:ext>
    </p:extLst>
  </p:cSld>
  <p:clrMapOvr>
    <a:masterClrMapping/>
  </p:clrMapOvr>
  <p:transition xmlns:p14="http://schemas.microsoft.com/office/powerpoint/2010/main">
    <p:cut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2536</TotalTime>
  <Words>531</Words>
  <Application>Microsoft Macintosh PowerPoint</Application>
  <PresentationFormat>On-screen Show (4:3)</PresentationFormat>
  <Paragraphs>93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Custom Design</vt:lpstr>
      <vt:lpstr>Office Theme</vt:lpstr>
      <vt:lpstr>PowerPoint Presentation</vt:lpstr>
      <vt:lpstr>OUTLINE OF THE PRESENTATION</vt:lpstr>
      <vt:lpstr>I.  BACKGROUND – CRVS OVERVIEW</vt:lpstr>
      <vt:lpstr>II. LEGAL BASIS FOR THE FUNCTIONING</vt:lpstr>
      <vt:lpstr>IV. BIRTH AND DEATH REGISTRATION PROCESS</vt:lpstr>
      <vt:lpstr>V. REGISTRATION PRACTICES (PAST &amp; PRESENT) </vt:lpstr>
      <vt:lpstr>CONTD…</vt:lpstr>
      <vt:lpstr>VI. PLACE, TIME AND PERSON TO REGISTER</vt:lpstr>
      <vt:lpstr>KADRIN-CHEY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Dorji  Pelzom</cp:lastModifiedBy>
  <cp:revision>322</cp:revision>
  <dcterms:created xsi:type="dcterms:W3CDTF">2013-01-18T03:59:44Z</dcterms:created>
  <dcterms:modified xsi:type="dcterms:W3CDTF">2016-04-18T04:03:32Z</dcterms:modified>
</cp:coreProperties>
</file>