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62" r:id="rId3"/>
    <p:sldId id="263" r:id="rId4"/>
    <p:sldId id="265" r:id="rId5"/>
    <p:sldId id="266" r:id="rId6"/>
    <p:sldId id="268" r:id="rId7"/>
    <p:sldId id="269" r:id="rId8"/>
    <p:sldId id="272" r:id="rId9"/>
    <p:sldId id="273" r:id="rId10"/>
    <p:sldId id="274" r:id="rId11"/>
    <p:sldId id="292" r:id="rId12"/>
    <p:sldId id="275" r:id="rId13"/>
    <p:sldId id="276" r:id="rId14"/>
    <p:sldId id="278" r:id="rId15"/>
    <p:sldId id="284" r:id="rId16"/>
    <p:sldId id="285" r:id="rId17"/>
    <p:sldId id="294" r:id="rId18"/>
    <p:sldId id="286" r:id="rId19"/>
    <p:sldId id="28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3434"/>
    <a:srgbClr val="C90583"/>
    <a:srgbClr val="5E5E5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DD4A6B-EE54-49BD-8CD6-93343362307B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0677D9-BD7E-4EF4-9F7A-3D2145501A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677D9-BD7E-4EF4-9F7A-3D2145501AD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025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anchor="b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Текст 1026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Дата 1027"/>
          <p:cNvSpPr>
            <a:spLocks noGrp="1"/>
          </p:cNvSpPr>
          <p:nvPr>
            <p:ph type="dt" sz="half" idx="2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bIns="0" anchor="b" anchorCtr="0"/>
          <a:lstStyle/>
          <a:p>
            <a:fld id="{12FF1C42-D199-2028-1572-587298610EC3}" type="datetime15">
              <a:rPr lang="en-US" altLang="en-US" sz="1000" dirty="0"/>
              <a:pPr/>
              <a:t>15</a:t>
            </a:fld>
            <a:endParaRPr lang="en-US" altLang="en-US" sz="1000" dirty="0"/>
          </a:p>
        </p:txBody>
      </p:sp>
      <p:sp>
        <p:nvSpPr>
          <p:cNvPr id="1029" name="Нижний колонтитул 1028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41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 altLang="en-US" sz="1000" dirty="0"/>
          </a:p>
        </p:txBody>
      </p:sp>
      <p:sp>
        <p:nvSpPr>
          <p:cNvPr id="1030" name="Номер слайда 1029"/>
          <p:cNvSpPr>
            <a:spLocks noGrp="1"/>
          </p:cNvSpPr>
          <p:nvPr>
            <p:ph type="sldNum" sz="quarter" idx="4"/>
          </p:nvPr>
        </p:nvSpPr>
        <p:spPr>
          <a:xfrm rot="-5400000">
            <a:off x="8227219" y="5885657"/>
            <a:ext cx="1316038" cy="365124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fld id="{12FF1C42-D199-2030-1572-587298610EC3}" type="slidenum">
              <a:rPr lang="en-US" altLang="en-US" sz="2400" b="1" dirty="0">
                <a:solidFill>
                  <a:srgbClr val="D1282E"/>
                </a:solidFill>
              </a:rPr>
              <a:pPr/>
              <a:t>‹#›</a:t>
            </a:fld>
            <a:endParaRPr lang="en-US" altLang="en-US" sz="2400" b="1" dirty="0">
              <a:solidFill>
                <a:srgbClr val="D1282E"/>
              </a:solidFill>
            </a:endParaRPr>
          </a:p>
        </p:txBody>
      </p:sp>
      <p:sp>
        <p:nvSpPr>
          <p:cNvPr id="1031" name="Прямоугольник 1030"/>
          <p:cNvSpPr>
            <a:spLocks/>
          </p:cNvSpPr>
          <p:nvPr/>
        </p:nvSpPr>
        <p:spPr>
          <a:xfrm>
            <a:off x="9001126" y="0"/>
            <a:ext cx="142874" cy="1371600"/>
          </a:xfrm>
          <a:prstGeom prst="rect">
            <a:avLst/>
          </a:prstGeom>
          <a:solidFill>
            <a:srgbClr val="D1282E"/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1032" name="Прямоугольник 1031"/>
          <p:cNvSpPr>
            <a:spLocks/>
          </p:cNvSpPr>
          <p:nvPr/>
        </p:nvSpPr>
        <p:spPr>
          <a:xfrm>
            <a:off x="9001126" y="1371600"/>
            <a:ext cx="142874" cy="5486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e-gov.am/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333375"/>
            <a:ext cx="8564563" cy="18002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3200" b="1" dirty="0" smtClean="0">
                <a:solidFill>
                  <a:srgbClr val="6E2C1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Times New Roman" pitchFamily="18" charset="0"/>
              </a:rPr>
              <a:t>NATIONAL REGISTRAR OF THE REPUBLIC OF ARMENIA</a:t>
            </a:r>
            <a:r>
              <a:rPr lang="hy-AM" sz="3200" b="1" cap="none" dirty="0" smtClean="0">
                <a:solidFill>
                  <a:srgbClr val="6E2C1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Times New Roman" pitchFamily="18" charset="0"/>
              </a:rPr>
              <a:t> </a:t>
            </a:r>
            <a:endParaRPr lang="en-US" sz="3200" b="1" cap="none" dirty="0">
              <a:solidFill>
                <a:srgbClr val="6E2C1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Times New Roman" pitchFamily="18" charset="0"/>
            </a:endParaRPr>
          </a:p>
        </p:txBody>
      </p:sp>
      <p:pic>
        <p:nvPicPr>
          <p:cNvPr id="5123" name="Picture 4" descr="http://www.gov.am/images/armenian_ger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2924175"/>
            <a:ext cx="1524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Box 8"/>
          <p:cNvSpPr txBox="1">
            <a:spLocks noChangeArrowheads="1"/>
          </p:cNvSpPr>
          <p:nvPr/>
        </p:nvSpPr>
        <p:spPr bwMode="auto">
          <a:xfrm>
            <a:off x="611188" y="5157788"/>
            <a:ext cx="81629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400" b="1" cap="all" spc="-6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ANI MKHITARYAN</a:t>
            </a:r>
            <a:endParaRPr lang="en-US" sz="2400" b="1" cap="all" spc="-6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1600" cap="all" spc="-6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H</a:t>
            </a:r>
            <a:r>
              <a:rPr lang="hy-AM" sz="1600" cap="all" spc="-6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ead of department of work and metodology of civil status acts registration</a:t>
            </a:r>
            <a:endParaRPr lang="en-US" sz="1600" cap="all" spc="-6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1400" cap="all" spc="-6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MINISTRY OF JUSTICE OF THE REPUBLIC OF ARMENIA</a:t>
            </a:r>
            <a:endParaRPr lang="en-US" sz="1400" cap="all" spc="-6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dirty="0" smtClean="0"/>
              <a:t>MAIN DUTIES OF NATIONAL REGISTRAR</a:t>
            </a:r>
            <a:endParaRPr lang="ru-RU" sz="29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229600" cy="63976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Safekeeping  of CSAR acts on papers</a:t>
            </a:r>
            <a:endParaRPr lang="ru-RU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The paper archive start</a:t>
            </a:r>
            <a:r>
              <a:rPr lang="hy-AM" dirty="0" smtClean="0"/>
              <a:t>s</a:t>
            </a:r>
            <a:r>
              <a:rPr lang="en-US" dirty="0" smtClean="0"/>
              <a:t> from </a:t>
            </a:r>
            <a:r>
              <a:rPr lang="hy-AM" dirty="0" smtClean="0"/>
              <a:t>1924 года </a:t>
            </a:r>
          </a:p>
          <a:p>
            <a:endParaRPr lang="hy-AM" dirty="0" smtClean="0"/>
          </a:p>
          <a:p>
            <a:r>
              <a:rPr lang="en-US" dirty="0" smtClean="0"/>
              <a:t>Archive </a:t>
            </a:r>
            <a:r>
              <a:rPr lang="hy-AM" dirty="0" smtClean="0"/>
              <a:t>is comprisedof </a:t>
            </a:r>
            <a:r>
              <a:rPr lang="en-US" dirty="0" smtClean="0"/>
              <a:t> around </a:t>
            </a:r>
            <a:r>
              <a:rPr lang="hy-AM" dirty="0" smtClean="0"/>
              <a:t>10.000.000 </a:t>
            </a:r>
            <a:r>
              <a:rPr lang="en-US" dirty="0" smtClean="0"/>
              <a:t>millions acts.</a:t>
            </a:r>
            <a:endParaRPr lang="ru-RU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hy-AM" dirty="0" smtClean="0"/>
          </a:p>
          <a:p>
            <a:pPr>
              <a:buNone/>
            </a:pPr>
            <a:endParaRPr lang="hy-AM" dirty="0" smtClean="0"/>
          </a:p>
          <a:p>
            <a:pPr>
              <a:buNone/>
            </a:pPr>
            <a:endParaRPr lang="hy-AM" dirty="0" smtClean="0"/>
          </a:p>
          <a:p>
            <a:pPr>
              <a:buNone/>
            </a:pPr>
            <a:endParaRPr lang="hy-AM" dirty="0" smtClean="0"/>
          </a:p>
          <a:p>
            <a:pPr>
              <a:buNone/>
            </a:pPr>
            <a:r>
              <a:rPr lang="hy-AM" altLang="en-US" dirty="0" smtClean="0">
                <a:solidFill>
                  <a:srgbClr val="343434"/>
                </a:solidFill>
                <a:ea typeface="Times New Roman" charset="0"/>
              </a:rPr>
              <a:t>	</a:t>
            </a:r>
            <a:r>
              <a:rPr lang="en-US" altLang="en-US" dirty="0" smtClean="0">
                <a:solidFill>
                  <a:srgbClr val="343434"/>
                </a:solidFill>
                <a:ea typeface="Times New Roman" charset="0"/>
              </a:rPr>
              <a:t>DIGITALIZATION of CSAR ACTs</a:t>
            </a:r>
            <a:endParaRPr lang="ru-RU" dirty="0">
              <a:solidFill>
                <a:srgbClr val="343434"/>
              </a:solidFill>
            </a:endParaRPr>
          </a:p>
        </p:txBody>
      </p:sp>
      <p:pic>
        <p:nvPicPr>
          <p:cNvPr id="7" name="Рисунок 7172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4724400" y="2286000"/>
            <a:ext cx="12192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The Group of digitalization</a:t>
            </a:r>
            <a:endParaRPr lang="ru-RU" dirty="0"/>
          </a:p>
        </p:txBody>
      </p:sp>
      <p:pic>
        <p:nvPicPr>
          <p:cNvPr id="5" name="Рисунок 19460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/>
          </a:blip>
          <a:srcRect t="22990"/>
          <a:stretch>
            <a:fillRect/>
          </a:stretch>
        </p:blipFill>
        <p:spPr>
          <a:xfrm>
            <a:off x="1447800" y="1295400"/>
            <a:ext cx="6629400" cy="518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dirty="0" smtClean="0"/>
              <a:t>Digitalized Acts of CSAR</a:t>
            </a:r>
            <a:endParaRPr lang="ru-RU" sz="3200" dirty="0"/>
          </a:p>
        </p:txBody>
      </p:sp>
      <p:pic>
        <p:nvPicPr>
          <p:cNvPr id="7" name="Рисунок 2048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28600" y="1524000"/>
            <a:ext cx="4572000" cy="460427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419600" y="1524000"/>
            <a:ext cx="4267200" cy="46021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dirty="0" smtClean="0"/>
              <a:t>Personal data is </a:t>
            </a:r>
            <a:r>
              <a:rPr lang="en-US" sz="2400" dirty="0" err="1" smtClean="0"/>
              <a:t>ent</a:t>
            </a:r>
            <a:r>
              <a:rPr lang="hy-AM" sz="2400" dirty="0" smtClean="0"/>
              <a:t>e</a:t>
            </a:r>
            <a:r>
              <a:rPr lang="en-US" sz="2400" dirty="0" smtClean="0"/>
              <a:t>red by the worker</a:t>
            </a:r>
            <a:r>
              <a:rPr lang="hy-AM" sz="2400" dirty="0" smtClean="0"/>
              <a:t>, </a:t>
            </a:r>
          </a:p>
          <a:p>
            <a:r>
              <a:rPr lang="en-US" sz="2400" dirty="0" smtClean="0"/>
              <a:t>All data is generated from the</a:t>
            </a:r>
            <a:r>
              <a:rPr lang="hy-AM" sz="2400" dirty="0" smtClean="0"/>
              <a:t> </a:t>
            </a:r>
            <a:r>
              <a:rPr lang="en-US" sz="2400" dirty="0" smtClean="0"/>
              <a:t>electronic system of Population  State Register of RA Police</a:t>
            </a:r>
            <a:r>
              <a:rPr lang="hy-AM" sz="2400" dirty="0" smtClean="0"/>
              <a:t>,</a:t>
            </a:r>
          </a:p>
          <a:p>
            <a:r>
              <a:rPr lang="hy-AM" sz="2400" dirty="0" smtClean="0"/>
              <a:t>S</a:t>
            </a:r>
            <a:r>
              <a:rPr lang="en-US" sz="2400" dirty="0" err="1" smtClean="0"/>
              <a:t>eries</a:t>
            </a:r>
            <a:r>
              <a:rPr lang="en-US" sz="2400" dirty="0" smtClean="0"/>
              <a:t> and number of issued CSAR certificate</a:t>
            </a:r>
            <a:r>
              <a:rPr lang="hy-AM" sz="2400" dirty="0" smtClean="0"/>
              <a:t> are entered into</a:t>
            </a:r>
            <a:r>
              <a:rPr lang="en-US" sz="2400" dirty="0" smtClean="0"/>
              <a:t> </a:t>
            </a:r>
            <a:r>
              <a:rPr lang="hy-AM" sz="2400" dirty="0" smtClean="0"/>
              <a:t>the program</a:t>
            </a:r>
          </a:p>
          <a:p>
            <a:r>
              <a:rPr lang="hy-AM" sz="2400" dirty="0" smtClean="0"/>
              <a:t>T</a:t>
            </a:r>
            <a:r>
              <a:rPr lang="en-US" sz="2400" dirty="0" smtClean="0"/>
              <a:t>he scan of CSAR original Act</a:t>
            </a:r>
            <a:r>
              <a:rPr lang="hy-AM" sz="2400" dirty="0" smtClean="0"/>
              <a:t> are attached</a:t>
            </a:r>
            <a:r>
              <a:rPr lang="en-US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Scan of the CSAR Original Act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33600"/>
            <a:ext cx="4038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133600"/>
            <a:ext cx="4038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 smtClean="0"/>
              <a:t>LINK TO NATIONAL STATISTICAL SERVICE</a:t>
            </a:r>
            <a:endParaRPr lang="ru-R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67200" cy="45259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hy-AM" dirty="0" smtClean="0"/>
              <a:t>According to the </a:t>
            </a:r>
            <a:r>
              <a:rPr lang="en-US" dirty="0" smtClean="0"/>
              <a:t>law the daily acts of</a:t>
            </a:r>
            <a:endParaRPr lang="hy-AM" dirty="0" smtClean="0"/>
          </a:p>
          <a:p>
            <a:r>
              <a:rPr lang="en-US" b="1" dirty="0" smtClean="0"/>
              <a:t>Birth Registration</a:t>
            </a:r>
            <a:endParaRPr lang="hy-AM" b="1" dirty="0" smtClean="0"/>
          </a:p>
          <a:p>
            <a:r>
              <a:rPr lang="en-US" b="1" dirty="0" smtClean="0"/>
              <a:t>Death Registration</a:t>
            </a:r>
            <a:endParaRPr lang="hy-AM" b="1" dirty="0" smtClean="0"/>
          </a:p>
          <a:p>
            <a:r>
              <a:rPr lang="en-US" b="1" dirty="0" smtClean="0"/>
              <a:t>Marriage Registration</a:t>
            </a:r>
            <a:endParaRPr lang="hy-AM" b="1" dirty="0" smtClean="0"/>
          </a:p>
          <a:p>
            <a:r>
              <a:rPr lang="en-US" b="1" dirty="0" smtClean="0"/>
              <a:t>Divorce Registration acts</a:t>
            </a:r>
          </a:p>
          <a:p>
            <a:pPr>
              <a:buNone/>
            </a:pPr>
            <a:r>
              <a:rPr lang="en-US" dirty="0" smtClean="0"/>
              <a:t>Are available for RA National Statistical Service.</a:t>
            </a:r>
            <a:endParaRPr lang="hy-AM" dirty="0" smtClean="0"/>
          </a:p>
          <a:p>
            <a:pPr>
              <a:buNone/>
            </a:pPr>
            <a:r>
              <a:rPr lang="en-US" dirty="0" smtClean="0"/>
              <a:t>  </a:t>
            </a:r>
            <a:endParaRPr lang="hy-AM" dirty="0" smtClean="0"/>
          </a:p>
          <a:p>
            <a:pPr>
              <a:buNone/>
            </a:pPr>
            <a:r>
              <a:rPr lang="hy-AM" dirty="0" smtClean="0"/>
              <a:t>	</a:t>
            </a:r>
            <a:endParaRPr lang="ru-RU" dirty="0"/>
          </a:p>
        </p:txBody>
      </p:sp>
      <p:sp>
        <p:nvSpPr>
          <p:cNvPr id="5" name="Rectangle 4"/>
          <p:cNvSpPr/>
          <p:nvPr/>
        </p:nvSpPr>
        <p:spPr>
          <a:xfrm>
            <a:off x="5334000" y="1676400"/>
            <a:ext cx="2667000" cy="990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Territorial CSAR body </a:t>
            </a:r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5334000" y="3429000"/>
            <a:ext cx="2743200" cy="990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National Statistic Service</a:t>
            </a:r>
            <a:endParaRPr lang="ru-RU" dirty="0"/>
          </a:p>
        </p:txBody>
      </p:sp>
      <p:sp>
        <p:nvSpPr>
          <p:cNvPr id="13" name="Rectangle 12"/>
          <p:cNvSpPr/>
          <p:nvPr/>
        </p:nvSpPr>
        <p:spPr>
          <a:xfrm>
            <a:off x="5410200" y="5029200"/>
            <a:ext cx="2667000" cy="1066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Republic Archive of RA Ministry of Justice</a:t>
            </a:r>
            <a:endParaRPr lang="ru-RU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019800" y="2743200"/>
            <a:ext cx="1066800" cy="2209800"/>
          </a:xfrm>
          <a:prstGeom prst="straightConnector1">
            <a:avLst/>
          </a:prstGeom>
          <a:ln>
            <a:headEnd w="lg" len="sm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8" idx="0"/>
          </p:cNvCxnSpPr>
          <p:nvPr/>
        </p:nvCxnSpPr>
        <p:spPr>
          <a:xfrm>
            <a:off x="6400800" y="2743200"/>
            <a:ext cx="3048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2800" dirty="0" smtClean="0"/>
              <a:t>Statistical Data Unified Portal in the CSAR Electronic System</a:t>
            </a:r>
            <a:endParaRPr lang="ru-RU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00200"/>
            <a:ext cx="4041775" cy="4525963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hy-AM" dirty="0" smtClean="0"/>
              <a:t>                  </a:t>
            </a:r>
            <a:r>
              <a:rPr lang="en-US" dirty="0" smtClean="0"/>
              <a:t>Statistical Indexes</a:t>
            </a:r>
            <a:endParaRPr lang="hy-AM" dirty="0" smtClean="0"/>
          </a:p>
          <a:p>
            <a:pPr>
              <a:buFont typeface="Courier New" pitchFamily="49" charset="0"/>
              <a:buChar char="o"/>
            </a:pPr>
            <a:r>
              <a:rPr lang="en-US" sz="1800" dirty="0" smtClean="0"/>
              <a:t>Number of Birth, Death, Marriage and Divorce Registrations</a:t>
            </a:r>
            <a:endParaRPr lang="hy-AM" sz="1800" dirty="0" smtClean="0"/>
          </a:p>
          <a:p>
            <a:pPr>
              <a:buFont typeface="Courier New" pitchFamily="49" charset="0"/>
              <a:buChar char="o"/>
            </a:pPr>
            <a:r>
              <a:rPr lang="en-US" sz="1800" dirty="0" smtClean="0"/>
              <a:t>Number of Single Mothers and registrations of acknowledgement of paternity</a:t>
            </a:r>
            <a:endParaRPr lang="hy-AM" sz="1800" dirty="0" smtClean="0"/>
          </a:p>
          <a:p>
            <a:pPr>
              <a:buFont typeface="Courier New" pitchFamily="49" charset="0"/>
              <a:buChar char="o"/>
            </a:pPr>
            <a:r>
              <a:rPr lang="en-US" sz="1800" dirty="0" smtClean="0"/>
              <a:t>The average age of died</a:t>
            </a:r>
            <a:endParaRPr lang="hy-AM" sz="1800" dirty="0" smtClean="0"/>
          </a:p>
          <a:p>
            <a:pPr>
              <a:buFont typeface="Courier New" pitchFamily="49" charset="0"/>
              <a:buChar char="o"/>
            </a:pPr>
            <a:r>
              <a:rPr lang="en-US" sz="1800" dirty="0" smtClean="0"/>
              <a:t>The average age</a:t>
            </a:r>
            <a:r>
              <a:rPr lang="hy-AM" sz="1800" dirty="0" smtClean="0"/>
              <a:t> of</a:t>
            </a:r>
            <a:r>
              <a:rPr lang="en-US" sz="1800" dirty="0" smtClean="0"/>
              <a:t> spouse</a:t>
            </a:r>
            <a:endParaRPr lang="hy-AM" sz="1800" dirty="0" smtClean="0"/>
          </a:p>
          <a:p>
            <a:pPr>
              <a:buFont typeface="Courier New" pitchFamily="49" charset="0"/>
              <a:buChar char="o"/>
            </a:pPr>
            <a:r>
              <a:rPr lang="en-US" sz="1800" dirty="0" smtClean="0"/>
              <a:t>The average age of mothers, depend</a:t>
            </a:r>
            <a:r>
              <a:rPr lang="hy-AM" sz="1800" dirty="0" smtClean="0"/>
              <a:t>ing</a:t>
            </a:r>
            <a:r>
              <a:rPr lang="en-US" sz="1800" dirty="0" smtClean="0"/>
              <a:t> on</a:t>
            </a:r>
            <a:r>
              <a:rPr lang="hy-AM" sz="1800" dirty="0" smtClean="0"/>
              <a:t> the </a:t>
            </a:r>
            <a:r>
              <a:rPr lang="en-US" sz="1800" dirty="0" smtClean="0"/>
              <a:t>number of children.</a:t>
            </a:r>
            <a:endParaRPr lang="ru-RU" sz="1800" dirty="0"/>
          </a:p>
        </p:txBody>
      </p:sp>
      <p:pic>
        <p:nvPicPr>
          <p:cNvPr id="7" name="Рисунок 174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381000" y="1524000"/>
            <a:ext cx="4040188" cy="4419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4724400" y="1752600"/>
            <a:ext cx="1371600" cy="228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800" dirty="0" smtClean="0"/>
              <a:t>Statistical Data On-Line Publication</a:t>
            </a:r>
            <a:endParaRPr lang="ru-RU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4000" y="1371601"/>
            <a:ext cx="3352800" cy="4754562"/>
          </a:xfrm>
        </p:spPr>
        <p:txBody>
          <a:bodyPr>
            <a:normAutofit/>
          </a:bodyPr>
          <a:lstStyle/>
          <a:p>
            <a:r>
              <a:rPr lang="en-US" sz="1800" dirty="0" smtClean="0"/>
              <a:t>It </a:t>
            </a:r>
            <a:r>
              <a:rPr lang="hy-AM" sz="1800" dirty="0" smtClean="0"/>
              <a:t>is </a:t>
            </a:r>
            <a:r>
              <a:rPr lang="en-US" sz="1800" dirty="0" smtClean="0"/>
              <a:t>possible to see the statistical data on-line </a:t>
            </a:r>
            <a:r>
              <a:rPr lang="hy-AM" sz="1800" dirty="0" smtClean="0"/>
              <a:t>according</a:t>
            </a:r>
            <a:r>
              <a:rPr lang="en-US" sz="1800" dirty="0" smtClean="0"/>
              <a:t> the date</a:t>
            </a:r>
            <a:r>
              <a:rPr lang="hy-AM" sz="1800" dirty="0" smtClean="0"/>
              <a:t>,</a:t>
            </a:r>
            <a:r>
              <a:rPr lang="en-US" sz="1800" dirty="0" smtClean="0"/>
              <a:t> territories, the concrete regions.</a:t>
            </a:r>
            <a:endParaRPr lang="hy-AM" sz="1800" dirty="0" smtClean="0"/>
          </a:p>
          <a:p>
            <a:endParaRPr lang="hy-AM" sz="2000" dirty="0" smtClean="0"/>
          </a:p>
          <a:p>
            <a:pPr>
              <a:buNone/>
            </a:pPr>
            <a:r>
              <a:rPr lang="hy-AM" sz="2000" dirty="0" smtClean="0"/>
              <a:t>	    </a:t>
            </a:r>
            <a:r>
              <a:rPr lang="en-US" sz="2000" dirty="0" smtClean="0"/>
              <a:t>Divorces</a:t>
            </a:r>
            <a:endParaRPr lang="hy-AM" sz="2000" dirty="0" smtClean="0"/>
          </a:p>
          <a:p>
            <a:endParaRPr lang="hy-AM" sz="2000" dirty="0" smtClean="0"/>
          </a:p>
          <a:p>
            <a:pPr>
              <a:buNone/>
            </a:pPr>
            <a:r>
              <a:rPr lang="hy-AM" sz="2000" dirty="0" smtClean="0"/>
              <a:t>           </a:t>
            </a:r>
            <a:r>
              <a:rPr lang="en-US" sz="2000" dirty="0" smtClean="0"/>
              <a:t>Marriages</a:t>
            </a:r>
            <a:endParaRPr lang="hy-AM" sz="2000" dirty="0" smtClean="0"/>
          </a:p>
          <a:p>
            <a:endParaRPr lang="hy-AM" sz="2000" dirty="0" smtClean="0"/>
          </a:p>
          <a:p>
            <a:pPr>
              <a:buNone/>
            </a:pPr>
            <a:r>
              <a:rPr lang="hy-AM" sz="2000" dirty="0" smtClean="0"/>
              <a:t>           </a:t>
            </a:r>
            <a:r>
              <a:rPr lang="en-US" sz="2000" dirty="0" smtClean="0"/>
              <a:t>Deaths</a:t>
            </a:r>
            <a:endParaRPr lang="hy-AM" sz="2000" dirty="0" smtClean="0"/>
          </a:p>
          <a:p>
            <a:pPr>
              <a:buNone/>
            </a:pPr>
            <a:endParaRPr lang="hy-AM" sz="2000" dirty="0" smtClean="0"/>
          </a:p>
          <a:p>
            <a:pPr>
              <a:buNone/>
            </a:pPr>
            <a:r>
              <a:rPr lang="hy-AM" sz="2000" dirty="0" smtClean="0"/>
              <a:t>            </a:t>
            </a:r>
            <a:r>
              <a:rPr lang="en-US" sz="2000" dirty="0" smtClean="0"/>
              <a:t>Births</a:t>
            </a:r>
            <a:endParaRPr lang="ru-RU" sz="2000" dirty="0"/>
          </a:p>
        </p:txBody>
      </p:sp>
      <p:pic>
        <p:nvPicPr>
          <p:cNvPr id="7" name="Рисунок 1843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152400" y="1447800"/>
            <a:ext cx="5105400" cy="464819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Flowchart: Connector 8"/>
          <p:cNvSpPr/>
          <p:nvPr/>
        </p:nvSpPr>
        <p:spPr>
          <a:xfrm>
            <a:off x="5410200" y="3124200"/>
            <a:ext cx="457200" cy="4572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Flowchart: Connector 9"/>
          <p:cNvSpPr/>
          <p:nvPr/>
        </p:nvSpPr>
        <p:spPr>
          <a:xfrm>
            <a:off x="5410200" y="3810000"/>
            <a:ext cx="457200" cy="457200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Flowchart: Connector 10"/>
          <p:cNvSpPr/>
          <p:nvPr/>
        </p:nvSpPr>
        <p:spPr>
          <a:xfrm>
            <a:off x="5410200" y="4572000"/>
            <a:ext cx="457200" cy="457200"/>
          </a:xfrm>
          <a:prstGeom prst="flowChartConnector">
            <a:avLst/>
          </a:prstGeom>
        </p:spPr>
        <p:style>
          <a:lnRef idx="1">
            <a:schemeClr val="accent1"/>
          </a:lnRef>
          <a:fillRef idx="1003">
            <a:schemeClr val="dk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Flowchart: Connector 11"/>
          <p:cNvSpPr/>
          <p:nvPr/>
        </p:nvSpPr>
        <p:spPr>
          <a:xfrm>
            <a:off x="5410200" y="5257800"/>
            <a:ext cx="457200" cy="45720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800" dirty="0" smtClean="0"/>
              <a:t>CONNACTIONS NATIONAL REGISTRAR</a:t>
            </a:r>
            <a:endParaRPr lang="ru-RU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1"/>
            <a:ext cx="8229600" cy="53339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lvl="0">
              <a:defRPr/>
            </a:pPr>
            <a:r>
              <a:rPr lang="en-US" dirty="0" smtClean="0">
                <a:solidFill>
                  <a:srgbClr val="343434"/>
                </a:solidFill>
              </a:rPr>
              <a:t>The scheme of the CSAR acts transmission by electronic systems</a:t>
            </a:r>
            <a:endParaRPr lang="ru-RU" dirty="0">
              <a:solidFill>
                <a:srgbClr val="343434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3657600"/>
            <a:ext cx="1295400" cy="1219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Territorial CSAR bodies</a:t>
            </a:r>
            <a:endParaRPr lang="ru-RU" dirty="0"/>
          </a:p>
        </p:txBody>
      </p:sp>
      <p:sp>
        <p:nvSpPr>
          <p:cNvPr id="8" name="Can 7"/>
          <p:cNvSpPr/>
          <p:nvPr/>
        </p:nvSpPr>
        <p:spPr>
          <a:xfrm>
            <a:off x="3429000" y="3810000"/>
            <a:ext cx="1295400" cy="1216152"/>
          </a:xfrm>
          <a:prstGeom prst="ca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CSAR Unified Register</a:t>
            </a:r>
            <a:endParaRPr lang="ru-RU" dirty="0"/>
          </a:p>
        </p:txBody>
      </p:sp>
      <p:sp>
        <p:nvSpPr>
          <p:cNvPr id="9" name="Left-Right Arrow 8"/>
          <p:cNvSpPr/>
          <p:nvPr/>
        </p:nvSpPr>
        <p:spPr>
          <a:xfrm>
            <a:off x="2133600" y="4114800"/>
            <a:ext cx="990600" cy="381000"/>
          </a:xfrm>
          <a:prstGeom prst="left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3124200" y="5562600"/>
            <a:ext cx="1828800" cy="914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Social Services of RA</a:t>
            </a:r>
            <a:endParaRPr lang="ru-RU" dirty="0"/>
          </a:p>
        </p:txBody>
      </p:sp>
      <p:sp>
        <p:nvSpPr>
          <p:cNvPr id="11" name="Can 10"/>
          <p:cNvSpPr/>
          <p:nvPr/>
        </p:nvSpPr>
        <p:spPr>
          <a:xfrm>
            <a:off x="6324600" y="3581400"/>
            <a:ext cx="1143000" cy="1216152"/>
          </a:xfrm>
          <a:prstGeom prst="ca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Population  State Register of Police of RA</a:t>
            </a:r>
            <a:endParaRPr lang="ru-RU" sz="1100" dirty="0"/>
          </a:p>
        </p:txBody>
      </p:sp>
      <p:sp>
        <p:nvSpPr>
          <p:cNvPr id="12" name="Rectangle 11"/>
          <p:cNvSpPr/>
          <p:nvPr/>
        </p:nvSpPr>
        <p:spPr>
          <a:xfrm>
            <a:off x="3200400" y="2133600"/>
            <a:ext cx="1752600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The National Statistical Service of RA</a:t>
            </a:r>
            <a:endParaRPr lang="ru-RU" sz="1600" dirty="0"/>
          </a:p>
        </p:txBody>
      </p:sp>
      <p:sp>
        <p:nvSpPr>
          <p:cNvPr id="13" name="Left-Right Arrow 12"/>
          <p:cNvSpPr/>
          <p:nvPr/>
        </p:nvSpPr>
        <p:spPr>
          <a:xfrm>
            <a:off x="5029200" y="4114800"/>
            <a:ext cx="1063752" cy="408432"/>
          </a:xfrm>
          <a:prstGeom prst="left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Right Arrow 14"/>
          <p:cNvSpPr/>
          <p:nvPr/>
        </p:nvSpPr>
        <p:spPr>
          <a:xfrm rot="16200000">
            <a:off x="3823716" y="3186684"/>
            <a:ext cx="457200" cy="4846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Down Arrow 15"/>
          <p:cNvSpPr/>
          <p:nvPr/>
        </p:nvSpPr>
        <p:spPr>
          <a:xfrm>
            <a:off x="3810000" y="5105400"/>
            <a:ext cx="484632" cy="4572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Текст 22530"/>
          <p:cNvSpPr>
            <a:spLocks noGrp="1"/>
          </p:cNvSpPr>
          <p:nvPr>
            <p:ph type="body" sz="half" idx="4294967295"/>
          </p:nvPr>
        </p:nvSpPr>
        <p:spPr>
          <a:xfrm>
            <a:off x="5519738" y="1547813"/>
            <a:ext cx="2844800" cy="903700"/>
          </a:xfrm>
          <a:ln/>
        </p:spPr>
        <p:txBody>
          <a:bodyPr wrap="square" lIns="36000" tIns="36000" rIns="36000" bIns="36000" anchor="t" anchorCtr="0">
            <a:sp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en-US" dirty="0" smtClean="0">
                <a:solidFill>
                  <a:srgbClr val="A6431A"/>
                </a:solidFill>
                <a:ea typeface="Times New Roman" charset="0"/>
              </a:rPr>
              <a:t>Diplomatic Service integration</a:t>
            </a:r>
            <a:endParaRPr lang="en-US" altLang="en-US" dirty="0">
              <a:solidFill>
                <a:srgbClr val="A6431A"/>
              </a:solidFill>
              <a:ea typeface="Times New Roman" charset="0"/>
            </a:endParaRPr>
          </a:p>
        </p:txBody>
      </p:sp>
      <p:pic>
        <p:nvPicPr>
          <p:cNvPr id="22532" name="Рисунок 22531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4546600" y="1479550"/>
            <a:ext cx="903288" cy="90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33" name="Рисунок 22532"/>
          <p:cNvPicPr>
            <a:picLocks noChangeAspect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>
          <a:xfrm>
            <a:off x="211138" y="1233488"/>
            <a:ext cx="1512887" cy="15113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34" name="Текст 22533"/>
          <p:cNvSpPr>
            <a:spLocks noGrp="1"/>
          </p:cNvSpPr>
          <p:nvPr>
            <p:ph type="body" sz="half" idx="4294967295"/>
          </p:nvPr>
        </p:nvSpPr>
        <p:spPr>
          <a:xfrm>
            <a:off x="1755775" y="1487488"/>
            <a:ext cx="2844800" cy="903700"/>
          </a:xfrm>
          <a:ln/>
        </p:spPr>
        <p:txBody>
          <a:bodyPr wrap="square" lIns="36000" tIns="36000" rIns="36000" bIns="36000" anchor="t" anchorCtr="0">
            <a:sp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en-US" dirty="0" smtClean="0">
                <a:solidFill>
                  <a:srgbClr val="A6431A"/>
                </a:solidFill>
                <a:ea typeface="Times New Roman" charset="0"/>
              </a:rPr>
              <a:t>Electronic Statistical Reports</a:t>
            </a:r>
            <a:endParaRPr lang="en-US" altLang="en-US" dirty="0">
              <a:solidFill>
                <a:srgbClr val="A6431A"/>
              </a:solidFill>
              <a:ea typeface="Times New Roman" charset="0"/>
            </a:endParaRPr>
          </a:p>
        </p:txBody>
      </p:sp>
      <p:sp>
        <p:nvSpPr>
          <p:cNvPr id="22535" name="Текст 22534"/>
          <p:cNvSpPr>
            <a:spLocks noGrp="1"/>
          </p:cNvSpPr>
          <p:nvPr>
            <p:ph type="body" sz="half" idx="4294967295"/>
          </p:nvPr>
        </p:nvSpPr>
        <p:spPr>
          <a:xfrm>
            <a:off x="6335713" y="2978150"/>
            <a:ext cx="2844799" cy="626701"/>
          </a:xfrm>
          <a:ln/>
        </p:spPr>
        <p:txBody>
          <a:bodyPr wrap="square" lIns="36000" tIns="36000" rIns="36000" bIns="36000" anchor="t" anchorCtr="0">
            <a:sp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>
              <a:spcBef>
                <a:spcPts val="600"/>
              </a:spcBef>
            </a:pPr>
            <a:r>
              <a:rPr lang="en-US" altLang="en-US" dirty="0" smtClean="0">
                <a:solidFill>
                  <a:srgbClr val="A6431A"/>
                </a:solidFill>
                <a:ea typeface="Times New Roman" charset="0"/>
              </a:rPr>
              <a:t>Electronic mail for each citizen</a:t>
            </a:r>
            <a:endParaRPr lang="en-US" altLang="en-US" dirty="0">
              <a:solidFill>
                <a:srgbClr val="A6431A"/>
              </a:solidFill>
              <a:ea typeface="Times New Roman" charset="0"/>
            </a:endParaRPr>
          </a:p>
        </p:txBody>
      </p:sp>
      <p:grpSp>
        <p:nvGrpSpPr>
          <p:cNvPr id="2" name="Группа 22535"/>
          <p:cNvGrpSpPr>
            <a:grpSpLocks/>
          </p:cNvGrpSpPr>
          <p:nvPr/>
        </p:nvGrpSpPr>
        <p:grpSpPr>
          <a:xfrm>
            <a:off x="5038725" y="2924175"/>
            <a:ext cx="1219200" cy="1219200"/>
            <a:chOff x="5038725" y="2924175"/>
            <a:chExt cx="1219200" cy="1219200"/>
          </a:xfrm>
        </p:grpSpPr>
        <p:pic>
          <p:nvPicPr>
            <p:cNvPr id="22541" name="Рисунок 22540"/>
            <p:cNvPicPr>
              <a:picLocks noChangeAspect="1"/>
            </p:cNvPicPr>
            <p:nvPr/>
          </p:nvPicPr>
          <p:blipFill>
            <a:blip r:embed="rId4" cstate="print">
              <a:extLst/>
            </a:blip>
            <a:srcRect/>
            <a:stretch>
              <a:fillRect/>
            </a:stretch>
          </p:blipFill>
          <p:spPr>
            <a:xfrm>
              <a:off x="5038725" y="2924175"/>
              <a:ext cx="1219200" cy="1219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542" name="Рисунок 22541"/>
            <p:cNvPicPr>
              <a:picLocks noChangeAspect="1"/>
            </p:cNvPicPr>
            <p:nvPr/>
          </p:nvPicPr>
          <p:blipFill>
            <a:blip r:embed="rId5" cstate="print">
              <a:extLst/>
            </a:blip>
            <a:srcRect/>
            <a:stretch>
              <a:fillRect/>
            </a:stretch>
          </p:blipFill>
          <p:spPr>
            <a:xfrm>
              <a:off x="5519738" y="3148013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2537" name="Рисунок 22536"/>
          <p:cNvPicPr>
            <a:picLocks noChangeAspect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>
          <a:xfrm>
            <a:off x="504825" y="4271963"/>
            <a:ext cx="12192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38" name="Текст 22537"/>
          <p:cNvSpPr>
            <a:spLocks noGrp="1"/>
          </p:cNvSpPr>
          <p:nvPr>
            <p:ph type="body" sz="half" idx="4294967295"/>
          </p:nvPr>
        </p:nvSpPr>
        <p:spPr>
          <a:xfrm>
            <a:off x="1787525" y="4430713"/>
            <a:ext cx="2843213" cy="903700"/>
          </a:xfrm>
          <a:ln/>
        </p:spPr>
        <p:txBody>
          <a:bodyPr wrap="square" lIns="36000" tIns="36000" rIns="36000" bIns="36000" anchor="t" anchorCtr="0">
            <a:sp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en-US" dirty="0" smtClean="0">
                <a:solidFill>
                  <a:srgbClr val="A6431A"/>
                </a:solidFill>
                <a:ea typeface="Times New Roman" charset="0"/>
              </a:rPr>
              <a:t>The Health System integration</a:t>
            </a:r>
            <a:endParaRPr lang="en-US" altLang="en-US" dirty="0">
              <a:solidFill>
                <a:srgbClr val="A6431A"/>
              </a:solidFill>
              <a:ea typeface="Times New Roman" charset="0"/>
            </a:endParaRPr>
          </a:p>
        </p:txBody>
      </p:sp>
      <p:pic>
        <p:nvPicPr>
          <p:cNvPr id="22539" name="Рисунок 22538"/>
          <p:cNvPicPr>
            <a:picLocks noChangeAspect="1"/>
          </p:cNvPicPr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>
          <a:xfrm>
            <a:off x="306388" y="2906713"/>
            <a:ext cx="12192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40" name="Текст 22539"/>
          <p:cNvSpPr>
            <a:spLocks noGrp="1"/>
          </p:cNvSpPr>
          <p:nvPr>
            <p:ph type="body" sz="half" idx="4294967295"/>
          </p:nvPr>
        </p:nvSpPr>
        <p:spPr>
          <a:xfrm>
            <a:off x="1755775" y="3376613"/>
            <a:ext cx="2844800" cy="903700"/>
          </a:xfrm>
          <a:ln/>
        </p:spPr>
        <p:txBody>
          <a:bodyPr wrap="square" lIns="36000" tIns="36000" rIns="36000" bIns="36000" anchor="t" anchorCtr="0">
            <a:sp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en-US" dirty="0" smtClean="0">
                <a:solidFill>
                  <a:srgbClr val="A6431A"/>
                </a:solidFill>
                <a:ea typeface="Times New Roman" charset="0"/>
              </a:rPr>
              <a:t>Full Digitalization of Archives</a:t>
            </a:r>
            <a:endParaRPr lang="en-US" altLang="en-US" dirty="0">
              <a:solidFill>
                <a:srgbClr val="A6431A"/>
              </a:solidFill>
              <a:ea typeface="Times New Roman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86836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800" dirty="0" smtClean="0"/>
              <a:t>OUR PROJECTS FROM 2015 </a:t>
            </a:r>
            <a:r>
              <a:rPr lang="hy-AM" sz="2800" dirty="0" smtClean="0"/>
              <a:t>TO</a:t>
            </a:r>
            <a:r>
              <a:rPr lang="en-US" sz="2800" dirty="0" smtClean="0"/>
              <a:t> 2018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23553"/>
          <p:cNvSpPr>
            <a:spLocks/>
          </p:cNvSpPr>
          <p:nvPr/>
        </p:nvSpPr>
        <p:spPr>
          <a:xfrm>
            <a:off x="646113" y="717550"/>
            <a:ext cx="7670800" cy="1343025"/>
          </a:xfrm>
          <a:prstGeom prst="rect">
            <a:avLst/>
          </a:prstGeom>
          <a:noFill/>
          <a:ln>
            <a:noFill/>
          </a:ln>
        </p:spPr>
        <p:txBody>
          <a:bodyPr lIns="102870" tIns="102870" rIns="102870" bIns="102870" anchor="ctr"/>
          <a:lstStyle/>
          <a:p>
            <a:pPr algn="ctr"/>
            <a:r>
              <a:rPr lang="en-US" altLang="en-US" sz="5400" b="1" dirty="0" smtClean="0">
                <a:solidFill>
                  <a:srgbClr val="D1282E"/>
                </a:solidFill>
              </a:rPr>
              <a:t>THANK YOU !</a:t>
            </a:r>
            <a:endParaRPr lang="en-US" altLang="en-US" sz="5400" b="1" dirty="0">
              <a:solidFill>
                <a:srgbClr val="D1282E"/>
              </a:solidFill>
            </a:endParaRPr>
          </a:p>
        </p:txBody>
      </p:sp>
      <p:sp>
        <p:nvSpPr>
          <p:cNvPr id="23555" name="Прямоугольник 23554"/>
          <p:cNvSpPr>
            <a:spLocks noChangeAspect="1"/>
          </p:cNvSpPr>
          <p:nvPr/>
        </p:nvSpPr>
        <p:spPr>
          <a:xfrm>
            <a:off x="155575" y="-1714500"/>
            <a:ext cx="3571875" cy="35718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Arial" charset="0"/>
              <a:buNone/>
              <a:defRPr sz="2000" b="1">
                <a:solidFill>
                  <a:srgbClr val="000000"/>
                </a:solidFill>
                <a:latin typeface="Arial" charset="0"/>
              </a:defRPr>
            </a:lvl1pPr>
            <a:lvl2pPr marL="457200" indent="-182562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82E"/>
              </a:buClr>
              <a:buFont typeface="Arial" charset="0"/>
              <a:defRPr sz="2000" b="1">
                <a:solidFill>
                  <a:srgbClr val="000000"/>
                </a:solidFill>
                <a:latin typeface="Arial" charset="0"/>
              </a:defRPr>
            </a:lvl2pPr>
            <a:lvl3pPr marL="11430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82E"/>
              </a:buClr>
              <a:buFont typeface="Arial" charset="0"/>
              <a:defRPr sz="1800">
                <a:solidFill>
                  <a:srgbClr val="000000"/>
                </a:solidFill>
                <a:latin typeface="Arial" charset="0"/>
              </a:defRPr>
            </a:lvl3pPr>
            <a:lvl4pPr marL="16002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82E"/>
              </a:buClr>
              <a:buFont typeface="Arial" charset="0"/>
              <a:defRPr sz="1800">
                <a:solidFill>
                  <a:srgbClr val="000000"/>
                </a:solidFill>
                <a:latin typeface="Arial" charset="0"/>
              </a:defRPr>
            </a:lvl4pPr>
            <a:lvl5pPr marL="20574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82E"/>
              </a:buClr>
              <a:buFont typeface="Arial" charset="0"/>
              <a:defRPr sz="1800">
                <a:solidFill>
                  <a:srgbClr val="000000"/>
                </a:solidFill>
                <a:latin typeface="Arial" charset="0"/>
              </a:defRPr>
            </a:lvl5pPr>
          </a:lstStyle>
          <a:p>
            <a:pPr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 dirty="0">
              <a:ea typeface="Arial" charset="0"/>
            </a:endParaRPr>
          </a:p>
        </p:txBody>
      </p:sp>
      <p:sp>
        <p:nvSpPr>
          <p:cNvPr id="23556" name="Прямоугольник 23555"/>
          <p:cNvSpPr>
            <a:spLocks noChangeAspect="1"/>
          </p:cNvSpPr>
          <p:nvPr/>
        </p:nvSpPr>
        <p:spPr>
          <a:xfrm>
            <a:off x="307975" y="-1562100"/>
            <a:ext cx="3571875" cy="35718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Arial" charset="0"/>
              <a:buNone/>
              <a:defRPr sz="2000" b="1">
                <a:solidFill>
                  <a:srgbClr val="000000"/>
                </a:solidFill>
                <a:latin typeface="Arial" charset="0"/>
              </a:defRPr>
            </a:lvl1pPr>
            <a:lvl2pPr marL="457200" indent="-182562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82E"/>
              </a:buClr>
              <a:buFont typeface="Arial" charset="0"/>
              <a:defRPr sz="2000" b="1">
                <a:solidFill>
                  <a:srgbClr val="000000"/>
                </a:solidFill>
                <a:latin typeface="Arial" charset="0"/>
              </a:defRPr>
            </a:lvl2pPr>
            <a:lvl3pPr marL="11430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82E"/>
              </a:buClr>
              <a:buFont typeface="Arial" charset="0"/>
              <a:defRPr sz="1800">
                <a:solidFill>
                  <a:srgbClr val="000000"/>
                </a:solidFill>
                <a:latin typeface="Arial" charset="0"/>
              </a:defRPr>
            </a:lvl3pPr>
            <a:lvl4pPr marL="16002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82E"/>
              </a:buClr>
              <a:buFont typeface="Arial" charset="0"/>
              <a:defRPr sz="1800">
                <a:solidFill>
                  <a:srgbClr val="000000"/>
                </a:solidFill>
                <a:latin typeface="Arial" charset="0"/>
              </a:defRPr>
            </a:lvl4pPr>
            <a:lvl5pPr marL="20574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82E"/>
              </a:buClr>
              <a:buFont typeface="Arial" charset="0"/>
              <a:defRPr sz="1800">
                <a:solidFill>
                  <a:srgbClr val="000000"/>
                </a:solidFill>
                <a:latin typeface="Arial" charset="0"/>
              </a:defRPr>
            </a:lvl5pPr>
          </a:lstStyle>
          <a:p>
            <a:pPr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 dirty="0">
              <a:ea typeface="Arial" charset="0"/>
            </a:endParaRPr>
          </a:p>
        </p:txBody>
      </p:sp>
      <p:sp>
        <p:nvSpPr>
          <p:cNvPr id="23557" name="Прямоугольник 23556"/>
          <p:cNvSpPr>
            <a:spLocks/>
          </p:cNvSpPr>
          <p:nvPr/>
        </p:nvSpPr>
        <p:spPr>
          <a:xfrm>
            <a:off x="650875" y="2492375"/>
            <a:ext cx="7669213" cy="1344613"/>
          </a:xfrm>
          <a:prstGeom prst="rect">
            <a:avLst/>
          </a:prstGeom>
          <a:noFill/>
          <a:ln>
            <a:noFill/>
          </a:ln>
        </p:spPr>
        <p:txBody>
          <a:bodyPr lIns="102870" tIns="102870" rIns="102870" bIns="102870" anchor="ctr"/>
          <a:lstStyle/>
          <a:p>
            <a:pPr algn="ctr"/>
            <a:r>
              <a:rPr lang="en-US" altLang="en-US" sz="2000" b="1" dirty="0" smtClean="0">
                <a:solidFill>
                  <a:srgbClr val="D1282E"/>
                </a:solidFill>
              </a:rPr>
              <a:t>You can follow the RA Government`s achievement</a:t>
            </a:r>
            <a:r>
              <a:rPr lang="hy-AM" altLang="en-US" sz="2000" b="1" dirty="0" smtClean="0">
                <a:solidFill>
                  <a:srgbClr val="D1282E"/>
                </a:solidFill>
              </a:rPr>
              <a:t>s</a:t>
            </a:r>
            <a:r>
              <a:rPr lang="en-US" altLang="en-US" sz="2000" b="1" dirty="0" smtClean="0">
                <a:solidFill>
                  <a:srgbClr val="D1282E"/>
                </a:solidFill>
              </a:rPr>
              <a:t> on the </a:t>
            </a:r>
            <a:r>
              <a:rPr lang="hy-AM" altLang="en-US" sz="2000" b="1" smtClean="0">
                <a:solidFill>
                  <a:srgbClr val="D1282E"/>
                </a:solidFill>
              </a:rPr>
              <a:t>official web-site: </a:t>
            </a:r>
            <a:r>
              <a:rPr lang="en-US" altLang="en-US" sz="2000" b="1" smtClean="0">
                <a:solidFill>
                  <a:srgbClr val="D1282E"/>
                </a:solidFill>
                <a:hlinkClick r:id="rId2"/>
              </a:rPr>
              <a:t>www.e-gov.am</a:t>
            </a:r>
            <a:endParaRPr lang="en-US" altLang="en-US" sz="2000" b="1" dirty="0">
              <a:solidFill>
                <a:srgbClr val="D1282E"/>
              </a:solidFill>
              <a:hlinkClick r:id="rId2"/>
            </a:endParaRPr>
          </a:p>
        </p:txBody>
      </p:sp>
      <p:sp>
        <p:nvSpPr>
          <p:cNvPr id="23558" name="Прямоугольник 23557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Arial" charset="0"/>
              <a:buNone/>
              <a:defRPr sz="2000" b="1">
                <a:solidFill>
                  <a:srgbClr val="000000"/>
                </a:solidFill>
                <a:latin typeface="Arial" charset="0"/>
              </a:defRPr>
            </a:lvl1pPr>
            <a:lvl2pPr marL="457200" indent="-182562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82E"/>
              </a:buClr>
              <a:buFont typeface="Arial" charset="0"/>
              <a:defRPr sz="2000" b="1">
                <a:solidFill>
                  <a:srgbClr val="000000"/>
                </a:solidFill>
                <a:latin typeface="Arial" charset="0"/>
              </a:defRPr>
            </a:lvl2pPr>
            <a:lvl3pPr marL="11430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82E"/>
              </a:buClr>
              <a:buFont typeface="Arial" charset="0"/>
              <a:defRPr sz="1800">
                <a:solidFill>
                  <a:srgbClr val="000000"/>
                </a:solidFill>
                <a:latin typeface="Arial" charset="0"/>
              </a:defRPr>
            </a:lvl3pPr>
            <a:lvl4pPr marL="16002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82E"/>
              </a:buClr>
              <a:buFont typeface="Arial" charset="0"/>
              <a:defRPr sz="1800">
                <a:solidFill>
                  <a:srgbClr val="000000"/>
                </a:solidFill>
                <a:latin typeface="Arial" charset="0"/>
              </a:defRPr>
            </a:lvl4pPr>
            <a:lvl5pPr marL="20574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82E"/>
              </a:buClr>
              <a:buFont typeface="Arial" charset="0"/>
              <a:defRPr sz="1800">
                <a:solidFill>
                  <a:srgbClr val="000000"/>
                </a:solidFill>
                <a:latin typeface="Arial" charset="0"/>
              </a:defRPr>
            </a:lvl5pPr>
          </a:lstStyle>
          <a:p>
            <a:pPr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 dirty="0">
              <a:ea typeface="Arial" charset="0"/>
            </a:endParaRPr>
          </a:p>
        </p:txBody>
      </p:sp>
      <p:pic>
        <p:nvPicPr>
          <p:cNvPr id="23559" name="Рисунок 23558"/>
          <p:cNvPicPr>
            <a:picLocks noChangeAspect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>
          <a:xfrm>
            <a:off x="1476375" y="4440238"/>
            <a:ext cx="6119813" cy="1217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THE ACTS OF CIVIL STATUS REGISTRATION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4000" dirty="0" smtClean="0"/>
              <a:t>Birth</a:t>
            </a:r>
            <a:endParaRPr lang="ru-RU" sz="4000" dirty="0" smtClean="0"/>
          </a:p>
          <a:p>
            <a:pPr lvl="0"/>
            <a:r>
              <a:rPr lang="en-US" sz="3600" dirty="0" smtClean="0"/>
              <a:t>Acknowledgement of paternity</a:t>
            </a:r>
            <a:endParaRPr lang="ru-RU" sz="3600" dirty="0" smtClean="0"/>
          </a:p>
          <a:p>
            <a:pPr lvl="0"/>
            <a:r>
              <a:rPr lang="en-US" sz="4000" dirty="0" smtClean="0"/>
              <a:t>Adoption</a:t>
            </a:r>
            <a:endParaRPr lang="ru-RU" sz="4000" dirty="0" smtClean="0"/>
          </a:p>
          <a:p>
            <a:pPr lvl="0"/>
            <a:r>
              <a:rPr lang="en-US" sz="4000" dirty="0" smtClean="0"/>
              <a:t>Marriage</a:t>
            </a:r>
            <a:endParaRPr lang="ru-RU" sz="4000" dirty="0" smtClean="0"/>
          </a:p>
          <a:p>
            <a:endParaRPr lang="ru-RU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0"/>
            <a:r>
              <a:rPr lang="en-US" sz="4000" dirty="0" smtClean="0"/>
              <a:t>Divorce</a:t>
            </a:r>
            <a:endParaRPr lang="ru-RU" sz="4000" dirty="0" smtClean="0"/>
          </a:p>
          <a:p>
            <a:pPr lvl="0"/>
            <a:r>
              <a:rPr lang="en-US" sz="4000" dirty="0" smtClean="0"/>
              <a:t>Change of name</a:t>
            </a:r>
            <a:endParaRPr lang="ru-RU" sz="4000" dirty="0" smtClean="0"/>
          </a:p>
          <a:p>
            <a:pPr lvl="0"/>
            <a:r>
              <a:rPr lang="en-US" sz="4000" dirty="0" smtClean="0"/>
              <a:t>Death</a:t>
            </a:r>
            <a:endParaRPr lang="ru-RU" sz="4000" dirty="0" smtClean="0"/>
          </a:p>
          <a:p>
            <a:endParaRPr lang="ru-RU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Civil Status Acts Registration territorial Bodies 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600200"/>
            <a:ext cx="6934200" cy="452596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0" lvl="0" indent="-457200" algn="just"/>
            <a:r>
              <a:rPr lang="ru-RU" sz="4000" i="1" dirty="0" smtClean="0"/>
              <a:t> 5</a:t>
            </a:r>
            <a:r>
              <a:rPr lang="en-US" sz="4000" i="1" dirty="0" smtClean="0"/>
              <a:t>2</a:t>
            </a:r>
            <a:r>
              <a:rPr lang="ru-RU" sz="4000" i="1" dirty="0" smtClean="0"/>
              <a:t> </a:t>
            </a:r>
            <a:r>
              <a:rPr lang="en-US" sz="4000" dirty="0" smtClean="0"/>
              <a:t>Civil Status Acts Registration territorial bodies (CSAR bodies).</a:t>
            </a:r>
            <a:endParaRPr lang="hy-AM" sz="4000" i="1" dirty="0" smtClean="0"/>
          </a:p>
          <a:p>
            <a:pPr marL="457200" lvl="0" indent="-457200" algn="just"/>
            <a:endParaRPr lang="ru-RU" i="1" dirty="0" smtClean="0"/>
          </a:p>
          <a:p>
            <a:pPr marL="457200" lvl="0" indent="-457200" algn="just"/>
            <a:r>
              <a:rPr lang="en-US" sz="4000" i="1" dirty="0" smtClean="0"/>
              <a:t>Diplomatic corps of the Republic of Armenia abroad. </a:t>
            </a:r>
            <a:endParaRPr lang="ru-RU" sz="4000" i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Transition to electronic management of CSAR</a:t>
            </a:r>
            <a:endParaRPr lang="ru-RU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ru-RU" dirty="0" smtClean="0"/>
              <a:t>2012 : </a:t>
            </a:r>
            <a:r>
              <a:rPr lang="en-US" dirty="0" smtClean="0"/>
              <a:t>development and design of the electronic management system of CSAR </a:t>
            </a:r>
          </a:p>
          <a:p>
            <a:pPr lvl="0"/>
            <a:r>
              <a:rPr lang="ru-RU" dirty="0" smtClean="0"/>
              <a:t>2</a:t>
            </a:r>
            <a:r>
              <a:rPr lang="en-US" dirty="0" smtClean="0"/>
              <a:t>013: Piloting electronic management system in CSAR bodies of Yerevan</a:t>
            </a:r>
            <a:r>
              <a:rPr lang="ru-RU" dirty="0" smtClean="0"/>
              <a:t>,</a:t>
            </a:r>
          </a:p>
          <a:p>
            <a:pPr lvl="0">
              <a:buNone/>
            </a:pPr>
            <a:endParaRPr lang="ru-RU" sz="2400" dirty="0" smtClean="0"/>
          </a:p>
          <a:p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ru-RU" sz="2400" dirty="0" smtClean="0"/>
              <a:t>2013-2014</a:t>
            </a:r>
            <a:r>
              <a:rPr lang="en-US" sz="2400" dirty="0" smtClean="0"/>
              <a:t> :</a:t>
            </a:r>
            <a:r>
              <a:rPr lang="ru-RU" sz="2400" dirty="0" smtClean="0"/>
              <a:t> </a:t>
            </a:r>
            <a:r>
              <a:rPr lang="en-US" sz="2400" dirty="0" smtClean="0"/>
              <a:t>Connection of electronic systems of social services, RA Police, RA National Statistical Service</a:t>
            </a:r>
            <a:r>
              <a:rPr lang="ru-RU" sz="2400" dirty="0" smtClean="0"/>
              <a:t>,</a:t>
            </a:r>
            <a:endParaRPr lang="hy-AM" sz="2400" dirty="0" smtClean="0"/>
          </a:p>
          <a:p>
            <a:r>
              <a:rPr lang="ru-RU" sz="2400" dirty="0" smtClean="0"/>
              <a:t>2014</a:t>
            </a:r>
            <a:r>
              <a:rPr lang="en-US" sz="2400" dirty="0" smtClean="0"/>
              <a:t>, September</a:t>
            </a:r>
            <a:r>
              <a:rPr lang="ru-RU" sz="2400" dirty="0" smtClean="0"/>
              <a:t> : </a:t>
            </a:r>
            <a:r>
              <a:rPr lang="en-US" sz="2400" dirty="0" smtClean="0"/>
              <a:t>full transition to CSAR electronic management system in all CSAR bodies.</a:t>
            </a:r>
            <a:endParaRPr lang="ru-RU" sz="2400" dirty="0" smtClean="0"/>
          </a:p>
          <a:p>
            <a:pPr lvl="0"/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800" dirty="0" smtClean="0"/>
              <a:t>CSAR ELECTRONIC SYSTEM INTERFACE</a:t>
            </a:r>
            <a:endParaRPr lang="ru-RU" sz="2800" dirty="0"/>
          </a:p>
        </p:txBody>
      </p:sp>
      <p:pic>
        <p:nvPicPr>
          <p:cNvPr id="5" name="Рисунок 1126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57200" y="1828801"/>
            <a:ext cx="4040188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Units of Electronic System</a:t>
            </a:r>
            <a:endParaRPr lang="ru-RU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</a:rPr>
              <a:t>Birth Registration Unit</a:t>
            </a:r>
            <a:endParaRPr lang="hy-AM" sz="18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800" dirty="0" smtClean="0">
                <a:solidFill>
                  <a:srgbClr val="C90583"/>
                </a:solidFill>
              </a:rPr>
              <a:t>Adoption Registration Unit</a:t>
            </a:r>
            <a:endParaRPr lang="hy-AM" sz="1800" dirty="0" smtClean="0">
              <a:solidFill>
                <a:srgbClr val="C90583"/>
              </a:solidFill>
            </a:endParaRPr>
          </a:p>
          <a:p>
            <a:r>
              <a:rPr lang="en-US" sz="1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Change of Name Registration Unit</a:t>
            </a:r>
            <a:endParaRPr lang="hy-AM" sz="1800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Divorce Registration Unit</a:t>
            </a:r>
          </a:p>
          <a:p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Marriage Registration Unit </a:t>
            </a:r>
            <a:endParaRPr lang="hy-AM" sz="18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1800" dirty="0" smtClean="0">
                <a:solidFill>
                  <a:srgbClr val="7030A0"/>
                </a:solidFill>
              </a:rPr>
              <a:t>Acknowledgement of Paternity Registration Unit</a:t>
            </a:r>
            <a:endParaRPr lang="hy-AM" sz="1800" dirty="0" smtClean="0">
              <a:solidFill>
                <a:srgbClr val="7030A0"/>
              </a:solidFill>
            </a:endParaRPr>
          </a:p>
          <a:p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</a:rPr>
              <a:t>References of Registrations Unit</a:t>
            </a:r>
            <a:endParaRPr lang="hy-AM" sz="18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800" dirty="0" smtClean="0">
                <a:solidFill>
                  <a:srgbClr val="5E5E5E"/>
                </a:solidFill>
              </a:rPr>
              <a:t>Death Registration Unit</a:t>
            </a:r>
            <a:endParaRPr lang="hy-AM" sz="1800" dirty="0" smtClean="0">
              <a:solidFill>
                <a:srgbClr val="5E5E5E"/>
              </a:solidFill>
            </a:endParaRPr>
          </a:p>
          <a:p>
            <a:pPr>
              <a:buNone/>
            </a:pPr>
            <a:endParaRPr lang="hy-AM" sz="18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dirty="0" smtClean="0"/>
              <a:t>Interface of Personal information generation</a:t>
            </a:r>
            <a:endParaRPr lang="ru-RU" sz="3200" dirty="0"/>
          </a:p>
        </p:txBody>
      </p:sp>
      <p:pic>
        <p:nvPicPr>
          <p:cNvPr id="5" name="Рисунок 12290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52400" y="1524000"/>
            <a:ext cx="4953000" cy="487679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5105400" y="1600200"/>
            <a:ext cx="3581400" cy="4724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600" dirty="0" smtClean="0"/>
              <a:t>An Identification of  a person is generated by entering his name, surname and birth data, or ID number  with name, surname of person in the </a:t>
            </a:r>
            <a:r>
              <a:rPr lang="hy-AM" sz="1600" dirty="0" smtClean="0"/>
              <a:t>certain line</a:t>
            </a:r>
            <a:r>
              <a:rPr lang="en-US" sz="1600" dirty="0" smtClean="0"/>
              <a:t>.</a:t>
            </a:r>
          </a:p>
          <a:p>
            <a:r>
              <a:rPr lang="en-US" sz="1600" dirty="0" smtClean="0"/>
              <a:t>Automatic generation</a:t>
            </a:r>
            <a:r>
              <a:rPr lang="hy-AM" sz="1600" dirty="0" smtClean="0"/>
              <a:t>:</a:t>
            </a:r>
          </a:p>
          <a:p>
            <a:r>
              <a:rPr lang="en-US" sz="1600" dirty="0" smtClean="0"/>
              <a:t>father</a:t>
            </a:r>
            <a:r>
              <a:rPr lang="hy-AM" sz="1600" dirty="0" smtClean="0"/>
              <a:t> ՝</a:t>
            </a:r>
            <a:r>
              <a:rPr lang="en-US" sz="1600" dirty="0" err="1" smtClean="0"/>
              <a:t>sname</a:t>
            </a:r>
            <a:r>
              <a:rPr lang="en-US" sz="1600" dirty="0" smtClean="0"/>
              <a:t> </a:t>
            </a:r>
            <a:r>
              <a:rPr lang="hy-AM" sz="1600" dirty="0" smtClean="0"/>
              <a:t>, </a:t>
            </a:r>
          </a:p>
          <a:p>
            <a:r>
              <a:rPr lang="en-US" sz="1600" dirty="0" smtClean="0"/>
              <a:t>Date of Birth</a:t>
            </a:r>
            <a:r>
              <a:rPr lang="hy-AM" sz="1600" dirty="0" smtClean="0"/>
              <a:t>, </a:t>
            </a:r>
          </a:p>
          <a:p>
            <a:r>
              <a:rPr lang="en-US" sz="1600" dirty="0" smtClean="0"/>
              <a:t>nationality</a:t>
            </a:r>
            <a:r>
              <a:rPr lang="hy-AM" sz="1600" dirty="0" smtClean="0"/>
              <a:t>, </a:t>
            </a:r>
          </a:p>
          <a:p>
            <a:r>
              <a:rPr lang="en-US" sz="1600" dirty="0" smtClean="0"/>
              <a:t>citizenship status</a:t>
            </a:r>
            <a:r>
              <a:rPr lang="hy-AM" sz="1600" dirty="0" smtClean="0"/>
              <a:t>, </a:t>
            </a:r>
          </a:p>
          <a:p>
            <a:r>
              <a:rPr lang="en-US" sz="1600" dirty="0" smtClean="0"/>
              <a:t>Identification number</a:t>
            </a:r>
            <a:endParaRPr lang="hy-AM" sz="1600" dirty="0" smtClean="0"/>
          </a:p>
          <a:p>
            <a:r>
              <a:rPr lang="en-US" sz="1600" dirty="0" smtClean="0"/>
              <a:t>abiding places </a:t>
            </a:r>
            <a:r>
              <a:rPr lang="hy-AM" sz="1600" dirty="0" smtClean="0"/>
              <a:t>, </a:t>
            </a:r>
          </a:p>
          <a:p>
            <a:r>
              <a:rPr lang="en-US" sz="1600" dirty="0" smtClean="0"/>
              <a:t>ID cart number, date of issue and date of expiry and authority.</a:t>
            </a:r>
          </a:p>
          <a:p>
            <a:r>
              <a:rPr lang="en-US" sz="1600" dirty="0" smtClean="0"/>
              <a:t>Photo</a:t>
            </a:r>
            <a:endParaRPr lang="hy-AM" sz="1600" dirty="0" smtClean="0"/>
          </a:p>
          <a:p>
            <a:endParaRPr lang="hy-AM" sz="1600" dirty="0" smtClean="0"/>
          </a:p>
          <a:p>
            <a:endParaRPr lang="ru-RU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400" dirty="0" smtClean="0"/>
              <a:t>Civil Status Acts Registration Unified Registry for each person</a:t>
            </a:r>
            <a:endParaRPr lang="ru-RU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1"/>
            <a:ext cx="2514600" cy="380999"/>
          </a:xfrm>
        </p:spPr>
        <p:txBody>
          <a:bodyPr>
            <a:normAutofit fontScale="55000" lnSpcReduction="20000"/>
          </a:bodyPr>
          <a:lstStyle/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altLang="en-US" sz="1200" dirty="0" smtClean="0">
                <a:solidFill>
                  <a:srgbClr val="A6431A"/>
                </a:solidFill>
                <a:ea typeface="Times New Roman" charset="0"/>
              </a:rPr>
              <a:t>Personal data are used in the presentation by the permission of owner.  </a:t>
            </a:r>
            <a:endParaRPr lang="en-US" altLang="en-US" sz="1200" dirty="0">
              <a:solidFill>
                <a:srgbClr val="A6431A"/>
              </a:solidFill>
              <a:ea typeface="Times New Roman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52600"/>
            <a:ext cx="4041775" cy="487679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800" dirty="0" smtClean="0"/>
              <a:t>Electronic system identifies the persons, automatically  collects unified registry of the SCR acts belonging to this person.  </a:t>
            </a:r>
            <a:endParaRPr lang="hy-AM" sz="1800" dirty="0" smtClean="0"/>
          </a:p>
          <a:p>
            <a:pPr>
              <a:buFont typeface="Wingdings" pitchFamily="2" charset="2"/>
              <a:buChar char="v"/>
            </a:pPr>
            <a:r>
              <a:rPr lang="en-US" sz="1800" dirty="0" smtClean="0"/>
              <a:t>The birth registration of V.M.</a:t>
            </a:r>
            <a:r>
              <a:rPr lang="hy-AM" sz="1800" dirty="0" smtClean="0"/>
              <a:t> </a:t>
            </a:r>
            <a:r>
              <a:rPr lang="en-US" sz="1800" dirty="0" smtClean="0"/>
              <a:t>number of act, the place and date of registration</a:t>
            </a:r>
          </a:p>
          <a:p>
            <a:pPr>
              <a:buFont typeface="Wingdings" pitchFamily="2" charset="2"/>
              <a:buChar char="v"/>
            </a:pPr>
            <a:r>
              <a:rPr lang="en-US" sz="1800" dirty="0" smtClean="0"/>
              <a:t>His Marriage registration</a:t>
            </a:r>
            <a:r>
              <a:rPr lang="hy-AM" sz="1800" dirty="0" smtClean="0"/>
              <a:t>: </a:t>
            </a:r>
            <a:r>
              <a:rPr lang="en-US" sz="1800" dirty="0" smtClean="0"/>
              <a:t>number of act, the place and date of registration, his status: husband</a:t>
            </a:r>
            <a:r>
              <a:rPr lang="hy-AM" sz="1800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en-US" sz="1800" dirty="0" smtClean="0"/>
              <a:t>2004 Registration of the son of V.M: number of act, the place and date of registration, his status: father</a:t>
            </a:r>
            <a:r>
              <a:rPr lang="hy-AM" sz="1800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en-US" sz="1800" dirty="0" smtClean="0"/>
              <a:t>2008 Registration of the son of V.M: number of act, the place and date of registration, his status: father</a:t>
            </a:r>
            <a:r>
              <a:rPr lang="hy-AM" sz="1800" dirty="0" smtClean="0"/>
              <a:t>.</a:t>
            </a:r>
          </a:p>
          <a:p>
            <a:endParaRPr lang="ru-RU" sz="1800" dirty="0"/>
          </a:p>
        </p:txBody>
      </p:sp>
      <p:pic>
        <p:nvPicPr>
          <p:cNvPr id="7" name="Рисунок 1331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304800" y="1905000"/>
            <a:ext cx="4191000" cy="4724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Straight Connector 16"/>
          <p:cNvCxnSpPr/>
          <p:nvPr/>
        </p:nvCxnSpPr>
        <p:spPr>
          <a:xfrm>
            <a:off x="609600" y="4038600"/>
            <a:ext cx="38100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09600" y="4038600"/>
            <a:ext cx="0" cy="12954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09600" y="5334000"/>
            <a:ext cx="38100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4419600" y="4038600"/>
            <a:ext cx="0" cy="12954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 dirty="0" smtClean="0"/>
              <a:t>MAIN DUTIES OF NATIONAL REGISTRAR</a:t>
            </a:r>
            <a:endParaRPr lang="ru-RU" sz="29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Safekeeping of CSAR`s acts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9732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For now</a:t>
            </a:r>
            <a:r>
              <a:rPr lang="hy-AM" dirty="0" smtClean="0"/>
              <a:t>:</a:t>
            </a:r>
          </a:p>
          <a:p>
            <a:pPr>
              <a:buNone/>
            </a:pPr>
            <a:r>
              <a:rPr lang="hy-AM" dirty="0" smtClean="0"/>
              <a:t>	</a:t>
            </a:r>
            <a:r>
              <a:rPr lang="en-US" dirty="0" smtClean="0"/>
              <a:t>All acts which are </a:t>
            </a:r>
            <a:r>
              <a:rPr lang="en-US" dirty="0" err="1" smtClean="0"/>
              <a:t>registr</a:t>
            </a:r>
            <a:r>
              <a:rPr lang="hy-AM" dirty="0" smtClean="0"/>
              <a:t>e</a:t>
            </a:r>
            <a:r>
              <a:rPr lang="en-US" dirty="0" smtClean="0"/>
              <a:t>ted by the electronic system are saved on the optic carrier in the </a:t>
            </a:r>
            <a:r>
              <a:rPr lang="hy-AM" dirty="0" smtClean="0"/>
              <a:t>th</a:t>
            </a:r>
            <a:r>
              <a:rPr lang="en-US" dirty="0" err="1" smtClean="0"/>
              <a:t>ree</a:t>
            </a:r>
            <a:r>
              <a:rPr lang="en-US" dirty="0" smtClean="0"/>
              <a:t> different servers</a:t>
            </a:r>
            <a:r>
              <a:rPr lang="hy-AM" dirty="0" smtClean="0"/>
              <a:t>. 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	Acts are </a:t>
            </a:r>
            <a:r>
              <a:rPr lang="hy-AM" dirty="0" smtClean="0"/>
              <a:t>available for</a:t>
            </a:r>
            <a:r>
              <a:rPr lang="en-US" dirty="0" smtClean="0"/>
              <a:t> CSAR territorial bodies.</a:t>
            </a:r>
            <a:endParaRPr lang="hy-AM" dirty="0" smtClean="0"/>
          </a:p>
          <a:p>
            <a:pPr>
              <a:buNone/>
            </a:pPr>
            <a:r>
              <a:rPr lang="hy-AM" dirty="0" smtClean="0"/>
              <a:t>	</a:t>
            </a:r>
            <a:endParaRPr lang="ru-R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en-US" dirty="0" smtClean="0"/>
              <a:t>CSAR act in the electronic register</a:t>
            </a:r>
            <a:endParaRPr lang="ru-RU" dirty="0"/>
          </a:p>
        </p:txBody>
      </p:sp>
      <p:pic>
        <p:nvPicPr>
          <p:cNvPr id="7" name="Рисунок 15363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645025" y="2209800"/>
            <a:ext cx="4041775" cy="396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900" dirty="0" smtClean="0"/>
              <a:t> Civil Status Acts` Unified Register</a:t>
            </a:r>
            <a:endParaRPr lang="ru-RU" sz="2900" dirty="0"/>
          </a:p>
        </p:txBody>
      </p:sp>
      <p:pic>
        <p:nvPicPr>
          <p:cNvPr id="7" name="Рисунок 16388"/>
          <p:cNvPicPr>
            <a:picLocks noChangeAspect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>
          <a:xfrm>
            <a:off x="1219200" y="914400"/>
            <a:ext cx="65532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3109</TotalTime>
  <Words>694</Words>
  <Application>Microsoft Office PowerPoint</Application>
  <PresentationFormat>On-screen Show (4:3)</PresentationFormat>
  <Paragraphs>119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NATIONAL REGISTRAR OF THE REPUBLIC OF ARMENIA </vt:lpstr>
      <vt:lpstr>THE ACTS OF CIVIL STATUS REGISTRATION</vt:lpstr>
      <vt:lpstr>Civil Status Acts Registration territorial Bodies </vt:lpstr>
      <vt:lpstr>Transition to electronic management of CSAR</vt:lpstr>
      <vt:lpstr>CSAR ELECTRONIC SYSTEM INTERFACE</vt:lpstr>
      <vt:lpstr>Interface of Personal information generation</vt:lpstr>
      <vt:lpstr>Civil Status Acts Registration Unified Registry for each person</vt:lpstr>
      <vt:lpstr>MAIN DUTIES OF NATIONAL REGISTRAR</vt:lpstr>
      <vt:lpstr> Civil Status Acts` Unified Register</vt:lpstr>
      <vt:lpstr>MAIN DUTIES OF NATIONAL REGISTRAR</vt:lpstr>
      <vt:lpstr>The Group of digitalization</vt:lpstr>
      <vt:lpstr>Digitalized Acts of CSAR</vt:lpstr>
      <vt:lpstr>Scan of the CSAR Original Act</vt:lpstr>
      <vt:lpstr>LINK TO NATIONAL STATISTICAL SERVICE</vt:lpstr>
      <vt:lpstr>Statistical Data Unified Portal in the CSAR Electronic System</vt:lpstr>
      <vt:lpstr>Statistical Data On-Line Publication</vt:lpstr>
      <vt:lpstr>CONNACTIONS NATIONAL REGISTRAR</vt:lpstr>
      <vt:lpstr>OUR PROJECTS FROM 2015 TO 2018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ОБОЗНАЧЕНИЕ И ОБЯЗАННОСТИ НАЦИОНАЛЬНОГО РЕГИСТРАТОРА РЕСПУБЛИКИ АРМЕНИЯ </dc:title>
  <dc:creator>Ani Mkhitaryan</dc:creator>
  <cp:lastModifiedBy>Kristina Grigoryan</cp:lastModifiedBy>
  <cp:revision>317</cp:revision>
  <dcterms:created xsi:type="dcterms:W3CDTF">2006-08-16T00:00:00Z</dcterms:created>
  <dcterms:modified xsi:type="dcterms:W3CDTF">2016-04-16T20:08:22Z</dcterms:modified>
</cp:coreProperties>
</file>