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4" r:id="rId2"/>
    <p:sldId id="274" r:id="rId3"/>
    <p:sldId id="300" r:id="rId4"/>
    <p:sldId id="303" r:id="rId5"/>
    <p:sldId id="302"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3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5" autoAdjust="0"/>
    <p:restoredTop sz="56654" autoAdjust="0"/>
  </p:normalViewPr>
  <p:slideViewPr>
    <p:cSldViewPr snapToGrid="0" snapToObjects="1">
      <p:cViewPr>
        <p:scale>
          <a:sx n="66" d="100"/>
          <a:sy n="66" d="100"/>
        </p:scale>
        <p:origin x="-1284" y="1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FC088C-0BD3-6C48-A6FB-8555B8BB942F}" type="datetimeFigureOut">
              <a:rPr lang="en-US" smtClean="0"/>
              <a:pPr/>
              <a:t>14/04/2016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F7BF4-7E20-5B4D-83B0-157555368A95}" type="slidenum">
              <a:rPr lang="en-US" smtClean="0"/>
              <a:pPr/>
              <a:t>‹#›</a:t>
            </a:fld>
            <a:endParaRPr lang="en-US"/>
          </a:p>
        </p:txBody>
      </p:sp>
    </p:spTree>
    <p:extLst>
      <p:ext uri="{BB962C8B-B14F-4D97-AF65-F5344CB8AC3E}">
        <p14:creationId xmlns:p14="http://schemas.microsoft.com/office/powerpoint/2010/main" val="359073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1</a:t>
            </a:fld>
            <a:endParaRPr lang="en-US"/>
          </a:p>
        </p:txBody>
      </p:sp>
    </p:spTree>
    <p:extLst>
      <p:ext uri="{BB962C8B-B14F-4D97-AF65-F5344CB8AC3E}">
        <p14:creationId xmlns:p14="http://schemas.microsoft.com/office/powerpoint/2010/main" val="64604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06F7BF4-7E20-5B4D-83B0-157555368A95}" type="slidenum">
              <a:rPr lang="en-US" smtClean="0"/>
              <a:pPr/>
              <a:t>2</a:t>
            </a:fld>
            <a:endParaRPr lang="en-US"/>
          </a:p>
        </p:txBody>
      </p:sp>
    </p:spTree>
    <p:extLst>
      <p:ext uri="{BB962C8B-B14F-4D97-AF65-F5344CB8AC3E}">
        <p14:creationId xmlns:p14="http://schemas.microsoft.com/office/powerpoint/2010/main" val="1863461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reports received by 8 April 2016.</a:t>
            </a:r>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3</a:t>
            </a:fld>
            <a:endParaRPr lang="en-US"/>
          </a:p>
        </p:txBody>
      </p:sp>
    </p:spTree>
    <p:extLst>
      <p:ext uri="{BB962C8B-B14F-4D97-AF65-F5344CB8AC3E}">
        <p14:creationId xmlns:p14="http://schemas.microsoft.com/office/powerpoint/2010/main" val="306796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4</a:t>
            </a:fld>
            <a:endParaRPr lang="en-US"/>
          </a:p>
        </p:txBody>
      </p:sp>
    </p:spTree>
    <p:extLst>
      <p:ext uri="{BB962C8B-B14F-4D97-AF65-F5344CB8AC3E}">
        <p14:creationId xmlns:p14="http://schemas.microsoft.com/office/powerpoint/2010/main" val="69595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FSM, No target set</a:t>
            </a:r>
            <a:endParaRPr lang="en-US"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5</a:t>
            </a:fld>
            <a:endParaRPr lang="en-US"/>
          </a:p>
        </p:txBody>
      </p:sp>
    </p:spTree>
    <p:extLst>
      <p:ext uri="{BB962C8B-B14F-4D97-AF65-F5344CB8AC3E}">
        <p14:creationId xmlns:p14="http://schemas.microsoft.com/office/powerpoint/2010/main" val="320294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06F7BF4-7E20-5B4D-83B0-157555368A95}" type="slidenum">
              <a:rPr lang="en-US" smtClean="0"/>
              <a:pPr/>
              <a:t>6</a:t>
            </a:fld>
            <a:endParaRPr lang="en-US"/>
          </a:p>
        </p:txBody>
      </p:sp>
    </p:spTree>
    <p:extLst>
      <p:ext uri="{BB962C8B-B14F-4D97-AF65-F5344CB8AC3E}">
        <p14:creationId xmlns:p14="http://schemas.microsoft.com/office/powerpoint/2010/main" val="1846829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98" y="2502958"/>
            <a:ext cx="6598946" cy="1470025"/>
          </a:xfrm>
        </p:spPr>
        <p:txBody>
          <a:bodyPr/>
          <a:lstStyle>
            <a:lvl1pPr algn="l">
              <a:defRPr b="1">
                <a:solidFill>
                  <a:schemeClr val="tx1"/>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315498" y="4168422"/>
            <a:ext cx="6598946" cy="1752600"/>
          </a:xfrm>
        </p:spPr>
        <p:txBody>
          <a:bodyPr/>
          <a:lstStyle>
            <a:lvl1pPr marL="0" indent="0" algn="l">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pic>
        <p:nvPicPr>
          <p:cNvPr id="7" name="Picture 6" descr="log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387" y="6150849"/>
            <a:ext cx="8795227" cy="568177"/>
          </a:xfrm>
          <a:prstGeom prst="rect">
            <a:avLst/>
          </a:prstGeom>
        </p:spPr>
      </p:pic>
      <p:pic>
        <p:nvPicPr>
          <p:cNvPr id="10" name="Picture 9" descr="Untitled-2-01.png"/>
          <p:cNvPicPr>
            <a:picLocks noChangeAspect="1"/>
          </p:cNvPicPr>
          <p:nvPr userDrawn="1"/>
        </p:nvPicPr>
        <p:blipFill rotWithShape="1">
          <a:blip r:embed="rId3">
            <a:extLst>
              <a:ext uri="{28A0092B-C50C-407E-A947-70E740481C1C}">
                <a14:useLocalDpi xmlns:a14="http://schemas.microsoft.com/office/drawing/2010/main" val="0"/>
              </a:ext>
            </a:extLst>
          </a:blip>
          <a:srcRect t="10311" r="26859"/>
          <a:stretch/>
        </p:blipFill>
        <p:spPr>
          <a:xfrm>
            <a:off x="5397535" y="-1"/>
            <a:ext cx="3746465" cy="6150849"/>
          </a:xfrm>
          <a:prstGeom prst="rect">
            <a:avLst/>
          </a:prstGeom>
        </p:spPr>
      </p:pic>
      <p:pic>
        <p:nvPicPr>
          <p:cNvPr id="13" name="Picture 12" descr="large-logo-01-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498" y="326572"/>
            <a:ext cx="5653501" cy="1764840"/>
          </a:xfrm>
          <a:prstGeom prst="rect">
            <a:avLst/>
          </a:prstGeom>
        </p:spPr>
      </p:pic>
    </p:spTree>
    <p:extLst>
      <p:ext uri="{BB962C8B-B14F-4D97-AF65-F5344CB8AC3E}">
        <p14:creationId xmlns:p14="http://schemas.microsoft.com/office/powerpoint/2010/main" val="21257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3" name="Picture 2" descr="photo-bg-camera.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2" cy="6870975"/>
          </a:xfrm>
          <a:prstGeom prst="rect">
            <a:avLst/>
          </a:prstGeom>
        </p:spPr>
      </p:pic>
      <p:sp>
        <p:nvSpPr>
          <p:cNvPr id="4" name="Rectangle 3"/>
          <p:cNvSpPr/>
          <p:nvPr userDrawn="1"/>
        </p:nvSpPr>
        <p:spPr>
          <a:xfrm>
            <a:off x="5414211" y="1996587"/>
            <a:ext cx="3729790" cy="4415692"/>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5668210" y="3540125"/>
            <a:ext cx="3251807" cy="2590799"/>
          </a:xfrm>
        </p:spPr>
        <p:txBody>
          <a:bodyPr anchor="t"/>
          <a:lstStyle>
            <a:lvl1pPr algn="ctr">
              <a:defRPr sz="2000" b="1">
                <a:solidFill>
                  <a:schemeClr val="tx1"/>
                </a:solidFill>
              </a:defRPr>
            </a:lvl1pPr>
          </a:lstStyle>
          <a:p>
            <a:r>
              <a:rPr lang="en-AU" dirty="0" smtClean="0"/>
              <a:t>Thank you message and contact details</a:t>
            </a:r>
            <a:endParaRPr lang="en-US" dirty="0"/>
          </a:p>
        </p:txBody>
      </p:sp>
      <p:pic>
        <p:nvPicPr>
          <p:cNvPr id="8" name="Picture 7" descr="large-logo-01-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8210" y="2224768"/>
            <a:ext cx="3251807" cy="1015109"/>
          </a:xfrm>
          <a:prstGeom prst="rect">
            <a:avLst/>
          </a:prstGeom>
        </p:spPr>
      </p:pic>
      <p:pic>
        <p:nvPicPr>
          <p:cNvPr id="11" name="Picture 10" descr="content-bg-01.png"/>
          <p:cNvPicPr>
            <a:picLocks noChangeAspect="1"/>
          </p:cNvPicPr>
          <p:nvPr userDrawn="1"/>
        </p:nvPicPr>
        <p:blipFill rotWithShape="1">
          <a:blip r:embed="rId4">
            <a:extLst>
              <a:ext uri="{28A0092B-C50C-407E-A947-70E740481C1C}">
                <a14:useLocalDpi xmlns:a14="http://schemas.microsoft.com/office/drawing/2010/main"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val="225869898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2" name="Picture 21" descr="bg-stamp.png"/>
          <p:cNvPicPr>
            <a:picLocks noChangeAspect="1"/>
          </p:cNvPicPr>
          <p:nvPr userDrawn="1"/>
        </p:nvPicPr>
        <p:blipFill rotWithShape="1">
          <a:blip r:embed="rId2">
            <a:alphaModFix amt="43000"/>
            <a:extLst>
              <a:ext uri="{28A0092B-C50C-407E-A947-70E740481C1C}">
                <a14:useLocalDpi xmlns:a14="http://schemas.microsoft.com/office/drawing/2010/main" val="0"/>
              </a:ext>
            </a:extLst>
          </a:blip>
          <a:srcRect l="2828" t="10735" b="14736"/>
          <a:stretch/>
        </p:blipFill>
        <p:spPr>
          <a:xfrm>
            <a:off x="-42334" y="0"/>
            <a:ext cx="8917700" cy="6858000"/>
          </a:xfrm>
          <a:prstGeom prst="rect">
            <a:avLst/>
          </a:prstGeom>
        </p:spPr>
      </p:pic>
      <p:pic>
        <p:nvPicPr>
          <p:cNvPr id="15" name="Picture 14" descr="bg-2-01-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334" y="423334"/>
            <a:ext cx="9186333" cy="1337588"/>
          </a:xfrm>
          <a:prstGeom prst="rect">
            <a:avLst/>
          </a:prstGeom>
        </p:spPr>
      </p:pic>
      <p:sp>
        <p:nvSpPr>
          <p:cNvPr id="19" name="Title 1"/>
          <p:cNvSpPr>
            <a:spLocks noGrp="1"/>
          </p:cNvSpPr>
          <p:nvPr>
            <p:ph type="ctrTitle"/>
          </p:nvPr>
        </p:nvSpPr>
        <p:spPr>
          <a:xfrm>
            <a:off x="651638" y="2305403"/>
            <a:ext cx="7840724" cy="1470025"/>
          </a:xfrm>
        </p:spPr>
        <p:txBody>
          <a:bodyPr/>
          <a:lstStyle>
            <a:lvl1pPr algn="ctr">
              <a:defRPr b="1">
                <a:solidFill>
                  <a:srgbClr val="000000"/>
                </a:solidFill>
              </a:defRPr>
            </a:lvl1pPr>
          </a:lstStyle>
          <a:p>
            <a:r>
              <a:rPr lang="en-AU" dirty="0" smtClean="0"/>
              <a:t>Click to edit Master title style</a:t>
            </a:r>
            <a:endParaRPr lang="en-US" dirty="0"/>
          </a:p>
        </p:txBody>
      </p:sp>
    </p:spTree>
    <p:extLst>
      <p:ext uri="{BB962C8B-B14F-4D97-AF65-F5344CB8AC3E}">
        <p14:creationId xmlns:p14="http://schemas.microsoft.com/office/powerpoint/2010/main" val="378420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 name="Picture 10" descr="Frame-green.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4548286" y="1908454"/>
            <a:ext cx="4510526" cy="3714370"/>
          </a:xfrm>
          <a:prstGeom prst="rect">
            <a:avLst/>
          </a:prstGeom>
        </p:spPr>
      </p:pic>
      <p:sp>
        <p:nvSpPr>
          <p:cNvPr id="12" name="Picture Placeholder 5"/>
          <p:cNvSpPr>
            <a:spLocks noGrp="1"/>
          </p:cNvSpPr>
          <p:nvPr>
            <p:ph type="pic" sz="quarter" idx="11"/>
          </p:nvPr>
        </p:nvSpPr>
        <p:spPr>
          <a:xfrm rot="426726" flipH="1">
            <a:off x="4910480" y="2813410"/>
            <a:ext cx="3815561" cy="2345298"/>
          </a:xfrm>
        </p:spPr>
        <p:txBody>
          <a:bodyPr/>
          <a:lstStyle>
            <a:lvl1pPr marL="0" indent="0">
              <a:buNone/>
              <a:defRPr/>
            </a:lvl1pPr>
          </a:lstStyle>
          <a:p>
            <a:endParaRPr lang="en-US" dirty="0"/>
          </a:p>
        </p:txBody>
      </p:sp>
      <p:sp>
        <p:nvSpPr>
          <p:cNvPr id="2" name="Title 1"/>
          <p:cNvSpPr>
            <a:spLocks noGrp="1"/>
          </p:cNvSpPr>
          <p:nvPr>
            <p:ph type="title"/>
          </p:nvPr>
        </p:nvSpPr>
        <p:spPr>
          <a:xfrm>
            <a:off x="457200" y="274638"/>
            <a:ext cx="7396480" cy="1143000"/>
          </a:xfrm>
        </p:spPr>
        <p:txBody>
          <a:bodyPr/>
          <a:lstStyle>
            <a:lvl1pPr algn="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marL="450850" indent="-450850">
              <a:buFontTx/>
              <a:buBlip>
                <a:blip r:embed="rId3"/>
              </a:buBlip>
              <a:defRPr sz="2800"/>
            </a:lvl1pPr>
            <a:lvl2pPr marL="903288" indent="-446088">
              <a:buSzPct val="100000"/>
              <a:buFontTx/>
              <a:buBlip>
                <a:blip r:embed="rId4"/>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7" name="Picture 6" descr="content-bg-01.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409031" y="0"/>
            <a:ext cx="1734969" cy="2167115"/>
          </a:xfrm>
          <a:prstGeom prst="rect">
            <a:avLst/>
          </a:prstGeom>
        </p:spPr>
      </p:pic>
    </p:spTree>
    <p:extLst>
      <p:ext uri="{BB962C8B-B14F-4D97-AF65-F5344CB8AC3E}">
        <p14:creationId xmlns:p14="http://schemas.microsoft.com/office/powerpoint/2010/main" val="2320030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7" name="Picture 6" descr="log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387" y="6150849"/>
            <a:ext cx="8795227" cy="568177"/>
          </a:xfrm>
          <a:prstGeom prst="rect">
            <a:avLst/>
          </a:prstGeom>
        </p:spPr>
      </p:pic>
      <p:pic>
        <p:nvPicPr>
          <p:cNvPr id="10" name="Picture 9" descr="Untitled-2-01.png"/>
          <p:cNvPicPr>
            <a:picLocks noChangeAspect="1"/>
          </p:cNvPicPr>
          <p:nvPr userDrawn="1"/>
        </p:nvPicPr>
        <p:blipFill rotWithShape="1">
          <a:blip r:embed="rId3">
            <a:extLst>
              <a:ext uri="{28A0092B-C50C-407E-A947-70E740481C1C}">
                <a14:useLocalDpi xmlns:a14="http://schemas.microsoft.com/office/drawing/2010/main" val="0"/>
              </a:ext>
            </a:extLst>
          </a:blip>
          <a:srcRect t="10311" r="26859"/>
          <a:stretch/>
        </p:blipFill>
        <p:spPr>
          <a:xfrm>
            <a:off x="5397535" y="-1"/>
            <a:ext cx="3746465" cy="6150849"/>
          </a:xfrm>
          <a:prstGeom prst="rect">
            <a:avLst/>
          </a:prstGeom>
        </p:spPr>
      </p:pic>
      <p:pic>
        <p:nvPicPr>
          <p:cNvPr id="13" name="Picture 12" descr="large-logo-01-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5498" y="437697"/>
            <a:ext cx="5653501" cy="1764840"/>
          </a:xfrm>
          <a:prstGeom prst="rect">
            <a:avLst/>
          </a:prstGeom>
        </p:spPr>
      </p:pic>
      <p:pic>
        <p:nvPicPr>
          <p:cNvPr id="8" name="Picture 7" descr="meeting-name-0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5497" y="2857609"/>
            <a:ext cx="7098127" cy="1784365"/>
          </a:xfrm>
          <a:prstGeom prst="rect">
            <a:avLst/>
          </a:prstGeom>
        </p:spPr>
      </p:pic>
    </p:spTree>
    <p:extLst>
      <p:ext uri="{BB962C8B-B14F-4D97-AF65-F5344CB8AC3E}">
        <p14:creationId xmlns:p14="http://schemas.microsoft.com/office/powerpoint/2010/main" val="783529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logo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387" y="6150849"/>
            <a:ext cx="8795227" cy="568177"/>
          </a:xfrm>
          <a:prstGeom prst="rect">
            <a:avLst/>
          </a:prstGeom>
        </p:spPr>
      </p:pic>
      <p:pic>
        <p:nvPicPr>
          <p:cNvPr id="14" name="Picture 13" descr="meeting-nam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9877" y="2352730"/>
            <a:ext cx="7524246" cy="1891485"/>
          </a:xfrm>
          <a:prstGeom prst="rect">
            <a:avLst/>
          </a:prstGeom>
        </p:spPr>
      </p:pic>
      <p:pic>
        <p:nvPicPr>
          <p:cNvPr id="15" name="Picture 14" descr="bg-2-01-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334" y="423334"/>
            <a:ext cx="9186333" cy="1337588"/>
          </a:xfrm>
          <a:prstGeom prst="rect">
            <a:avLst/>
          </a:prstGeom>
        </p:spPr>
      </p:pic>
      <p:sp>
        <p:nvSpPr>
          <p:cNvPr id="16" name="Subtitle 2"/>
          <p:cNvSpPr>
            <a:spLocks noGrp="1"/>
          </p:cNvSpPr>
          <p:nvPr>
            <p:ph type="subTitle" idx="1"/>
          </p:nvPr>
        </p:nvSpPr>
        <p:spPr>
          <a:xfrm>
            <a:off x="691444" y="4619977"/>
            <a:ext cx="7761112" cy="798690"/>
          </a:xfrm>
        </p:spPr>
        <p:txBody>
          <a:bodyPr>
            <a:normAutofit/>
          </a:bodyPr>
          <a:lstStyle>
            <a:lvl1pPr marL="0" indent="0" algn="l">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Master subtitle style</a:t>
            </a:r>
            <a:endParaRPr lang="en-US" dirty="0"/>
          </a:p>
        </p:txBody>
      </p:sp>
    </p:spTree>
    <p:extLst>
      <p:ext uri="{BB962C8B-B14F-4D97-AF65-F5344CB8AC3E}">
        <p14:creationId xmlns:p14="http://schemas.microsoft.com/office/powerpoint/2010/main" val="1406068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3pPr marL="1339850" indent="-425450">
              <a:buSzPct val="100000"/>
              <a:buFontTx/>
              <a:buBlip>
                <a:blip r:embed="rId2"/>
              </a:buBlip>
              <a:defRPr/>
            </a:lvl3pPr>
            <a:lvl4pPr marL="1792288" indent="-420688">
              <a:buSzPct val="100000"/>
              <a:buFontTx/>
              <a:buBlip>
                <a:blip r:embed="rId3"/>
              </a:buBlip>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pic>
        <p:nvPicPr>
          <p:cNvPr id="7" name="Picture 6" descr="content-bg-01.png"/>
          <p:cNvPicPr>
            <a:picLocks noChangeAspect="1"/>
          </p:cNvPicPr>
          <p:nvPr userDrawn="1"/>
        </p:nvPicPr>
        <p:blipFill rotWithShape="1">
          <a:blip r:embed="rId4">
            <a:extLst>
              <a:ext uri="{28A0092B-C50C-407E-A947-70E740481C1C}">
                <a14:useLocalDpi xmlns:a14="http://schemas.microsoft.com/office/drawing/2010/main"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val="401595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marL="450850" indent="-450850">
              <a:buSzPct val="100000"/>
              <a:buFontTx/>
              <a:buBlip>
                <a:blip r:embed="rId2"/>
              </a:buBlip>
              <a:defRPr/>
            </a:lvl1pPr>
            <a:lvl2pPr marL="903288" indent="-446088">
              <a:buSzPct val="100000"/>
              <a:buFontTx/>
              <a:buBlip>
                <a:blip r:embed="rId3"/>
              </a:buBlip>
              <a:defRPr/>
            </a:lvl2pPr>
            <a:lvl3pPr marL="1339850" indent="-425450">
              <a:buSzPct val="100000"/>
              <a:buFontTx/>
              <a:buBlip>
                <a:blip r:embed="rId4"/>
              </a:buBlip>
              <a:defRPr/>
            </a:lvl3pPr>
            <a:lvl4pPr marL="1792288" indent="-420688">
              <a:buSzPct val="100000"/>
              <a:buFontTx/>
              <a:buBlip>
                <a:blip r:embed="rId5"/>
              </a:buBlip>
              <a:defRPr/>
            </a:lvl4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pic>
        <p:nvPicPr>
          <p:cNvPr id="7" name="Picture 6" descr="content-bg-01.png"/>
          <p:cNvPicPr>
            <a:picLocks noChangeAspect="1"/>
          </p:cNvPicPr>
          <p:nvPr userDrawn="1"/>
        </p:nvPicPr>
        <p:blipFill rotWithShape="1">
          <a:blip r:embed="rId6">
            <a:extLst>
              <a:ext uri="{28A0092B-C50C-407E-A947-70E740481C1C}">
                <a14:useLocalDpi xmlns:a14="http://schemas.microsoft.com/office/drawing/2010/main"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val="2365245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45022" cy="1143000"/>
          </a:xfrm>
        </p:spPr>
        <p:txBody>
          <a:bodyPr/>
          <a:lstStyle/>
          <a:p>
            <a:r>
              <a:rPr lang="en-AU" dirty="0" smtClean="0"/>
              <a:t>Click to edit Master title style</a:t>
            </a:r>
            <a:endParaRPr lang="en-US" dirty="0"/>
          </a:p>
        </p:txBody>
      </p:sp>
      <p:sp>
        <p:nvSpPr>
          <p:cNvPr id="3" name="Content Placeholder 2"/>
          <p:cNvSpPr>
            <a:spLocks noGrp="1"/>
          </p:cNvSpPr>
          <p:nvPr>
            <p:ph idx="1" hasCustomPrompt="1"/>
          </p:nvPr>
        </p:nvSpPr>
        <p:spPr/>
        <p:txBody>
          <a:bodyPr/>
          <a:lstStyle>
            <a:lvl1pPr marL="342900" indent="-342900">
              <a:buSzPct val="130000"/>
              <a:buFontTx/>
              <a:buBlip>
                <a:blip r:embed="rId2"/>
              </a:buBlip>
              <a:defRPr/>
            </a:lvl1pPr>
            <a:lvl2pPr marL="903288" indent="-446088">
              <a:buSzPct val="130000"/>
              <a:buFont typeface="Lucida Grande"/>
              <a:buChar char="‒"/>
              <a:defRPr/>
            </a:lvl2pPr>
            <a:lvl3pPr marL="1143000" indent="-228600">
              <a:buSzPct val="100000"/>
              <a:buFont typeface="Lucida Grande"/>
              <a:buChar char="‒"/>
              <a:defRPr/>
            </a:lvl3pPr>
            <a:lvl4pPr marL="1600200" indent="-228600">
              <a:buSzPct val="100000"/>
              <a:buFont typeface="Lucida Grande"/>
              <a:buChar char="‒"/>
              <a:defRPr/>
            </a:lvl4pPr>
            <a:lvl5pPr marL="2057400" indent="-228600">
              <a:buFont typeface="Lucida Grande"/>
              <a:buChar char="‒"/>
              <a:defRPr/>
            </a:lvl5pPr>
          </a:lstStyle>
          <a:p>
            <a:pPr lvl="0"/>
            <a:r>
              <a:rPr lang="en-AU" dirty="0" smtClean="0"/>
              <a:t> Click to edit Master text styles</a:t>
            </a:r>
          </a:p>
          <a:p>
            <a:pPr lvl="1"/>
            <a:r>
              <a:rPr lang="en-AU" dirty="0" smtClean="0"/>
              <a:t>Second level</a:t>
            </a:r>
          </a:p>
          <a:p>
            <a:pPr lvl="2"/>
            <a:r>
              <a:rPr lang="en-AU" dirty="0" smtClean="0"/>
              <a:t>Third level</a:t>
            </a:r>
          </a:p>
          <a:p>
            <a:pPr lvl="3"/>
            <a:r>
              <a:rPr lang="en-AU" dirty="0" smtClean="0"/>
              <a:t>Fourth level</a:t>
            </a:r>
          </a:p>
        </p:txBody>
      </p:sp>
      <p:pic>
        <p:nvPicPr>
          <p:cNvPr id="7" name="Picture 6" descr="content-bg-01.png"/>
          <p:cNvPicPr>
            <a:picLocks noChangeAspect="1"/>
          </p:cNvPicPr>
          <p:nvPr userDrawn="1"/>
        </p:nvPicPr>
        <p:blipFill rotWithShape="1">
          <a:blip r:embed="rId3">
            <a:extLst>
              <a:ext uri="{28A0092B-C50C-407E-A947-70E740481C1C}">
                <a14:useLocalDpi xmlns:a14="http://schemas.microsoft.com/office/drawing/2010/main"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val="197908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marL="803275" indent="-346075">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0850" indent="-450850">
              <a:buSzPct val="100000"/>
              <a:buFontTx/>
              <a:buBlip>
                <a:blip r:embed="rId2"/>
              </a:buBlip>
              <a:defRPr sz="2800"/>
            </a:lvl1pPr>
            <a:lvl2pPr marL="803275" indent="-346075">
              <a:buSzPct val="100000"/>
              <a:buFontTx/>
              <a:buBlip>
                <a:blip r:embed="rId3"/>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9" name="Title 1"/>
          <p:cNvSpPr>
            <a:spLocks noGrp="1"/>
          </p:cNvSpPr>
          <p:nvPr>
            <p:ph type="title"/>
          </p:nvPr>
        </p:nvSpPr>
        <p:spPr>
          <a:xfrm>
            <a:off x="457200" y="274638"/>
            <a:ext cx="7445022" cy="1143000"/>
          </a:xfrm>
        </p:spPr>
        <p:txBody>
          <a:bodyPr/>
          <a:lstStyle/>
          <a:p>
            <a:r>
              <a:rPr lang="en-AU" dirty="0" smtClean="0"/>
              <a:t>Click to edit Master title style</a:t>
            </a:r>
            <a:endParaRPr lang="en-US" dirty="0"/>
          </a:p>
        </p:txBody>
      </p:sp>
      <p:pic>
        <p:nvPicPr>
          <p:cNvPr id="10" name="Picture 9" descr="content-bg-01.png"/>
          <p:cNvPicPr>
            <a:picLocks noChangeAspect="1"/>
          </p:cNvPicPr>
          <p:nvPr userDrawn="1"/>
        </p:nvPicPr>
        <p:blipFill rotWithShape="1">
          <a:blip r:embed="rId4">
            <a:extLst>
              <a:ext uri="{28A0092B-C50C-407E-A947-70E740481C1C}">
                <a14:useLocalDpi xmlns:a14="http://schemas.microsoft.com/office/drawing/2010/main"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val="235044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content-bg-01.png"/>
          <p:cNvPicPr>
            <a:picLocks noChangeAspect="1"/>
          </p:cNvPicPr>
          <p:nvPr userDrawn="1"/>
        </p:nvPicPr>
        <p:blipFill rotWithShape="1">
          <a:blip r:embed="rId2">
            <a:extLst>
              <a:ext uri="{28A0092B-C50C-407E-A947-70E740481C1C}">
                <a14:useLocalDpi xmlns:a14="http://schemas.microsoft.com/office/drawing/2010/main" val="0"/>
              </a:ext>
            </a:extLst>
          </a:blip>
          <a:srcRect t="28761" r="22134"/>
          <a:stretch/>
        </p:blipFill>
        <p:spPr>
          <a:xfrm>
            <a:off x="7409031" y="0"/>
            <a:ext cx="1734969" cy="2167115"/>
          </a:xfrm>
          <a:prstGeom prst="rect">
            <a:avLst/>
          </a:prstGeom>
        </p:spPr>
      </p:pic>
    </p:spTree>
    <p:extLst>
      <p:ext uri="{BB962C8B-B14F-4D97-AF65-F5344CB8AC3E}">
        <p14:creationId xmlns:p14="http://schemas.microsoft.com/office/powerpoint/2010/main" val="2907729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45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946073"/>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p:txBody>
      </p:sp>
    </p:spTree>
    <p:extLst>
      <p:ext uri="{BB962C8B-B14F-4D97-AF65-F5344CB8AC3E}">
        <p14:creationId xmlns:p14="http://schemas.microsoft.com/office/powerpoint/2010/main" val="4111084602"/>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57" r:id="rId3"/>
    <p:sldLayoutId id="2147483650" r:id="rId4"/>
    <p:sldLayoutId id="2147483673" r:id="rId5"/>
    <p:sldLayoutId id="2147483659" r:id="rId6"/>
    <p:sldLayoutId id="2147483652" r:id="rId7"/>
    <p:sldLayoutId id="2147483665" r:id="rId8"/>
    <p:sldLayoutId id="2147483672" r:id="rId9"/>
    <p:sldLayoutId id="2147483679" r:id="rId10"/>
    <p:sldLayoutId id="2147483680" r:id="rId11"/>
    <p:sldLayoutId id="2147483682" r:id="rId12"/>
  </p:sldLayoutIdLst>
  <p:txStyles>
    <p:titleStyle>
      <a:lvl1pPr algn="l" defTabSz="457200" rtl="0" eaLnBrk="1" latinLnBrk="0" hangingPunct="1">
        <a:spcBef>
          <a:spcPct val="0"/>
        </a:spcBef>
        <a:buNone/>
        <a:defRPr sz="4400" b="0" kern="1200">
          <a:solidFill>
            <a:schemeClr val="tx2"/>
          </a:solidFill>
          <a:latin typeface="Arial"/>
          <a:ea typeface="+mj-ea"/>
          <a:cs typeface="Arial"/>
        </a:defRPr>
      </a:lvl1pPr>
    </p:titleStyle>
    <p:bodyStyle>
      <a:lvl1pPr marL="450850" indent="-450850" algn="l" defTabSz="457200" rtl="0" eaLnBrk="1" latinLnBrk="0" hangingPunct="1">
        <a:spcBef>
          <a:spcPct val="20000"/>
        </a:spcBef>
        <a:buFontTx/>
        <a:buBlip>
          <a:blip r:embed="rId14"/>
        </a:buBlip>
        <a:defRPr sz="3200" kern="1200">
          <a:solidFill>
            <a:schemeClr val="tx1"/>
          </a:solidFill>
          <a:latin typeface="Arial"/>
          <a:ea typeface="+mn-ea"/>
          <a:cs typeface="Arial"/>
        </a:defRPr>
      </a:lvl1pPr>
      <a:lvl2pPr marL="903288" indent="-446088" algn="l" defTabSz="457200" rtl="0" eaLnBrk="1" latinLnBrk="0" hangingPunct="1">
        <a:spcBef>
          <a:spcPct val="20000"/>
        </a:spcBef>
        <a:buSzPct val="100000"/>
        <a:buFontTx/>
        <a:buBlip>
          <a:blip r:embed="rId15"/>
        </a:buBlip>
        <a:defRPr sz="2800" kern="1200">
          <a:solidFill>
            <a:schemeClr val="tx1"/>
          </a:solidFill>
          <a:latin typeface="Arial"/>
          <a:ea typeface="+mn-ea"/>
          <a:cs typeface="Arial"/>
        </a:defRPr>
      </a:lvl2pPr>
      <a:lvl3pPr marL="1339850" indent="-425450" algn="l" defTabSz="457200" rtl="0" eaLnBrk="1" latinLnBrk="0" hangingPunct="1">
        <a:spcBef>
          <a:spcPct val="20000"/>
        </a:spcBef>
        <a:buSzPct val="100000"/>
        <a:buFontTx/>
        <a:buBlip>
          <a:blip r:embed="rId16"/>
        </a:buBlip>
        <a:defRPr sz="2400" kern="1200">
          <a:solidFill>
            <a:schemeClr val="tx1"/>
          </a:solidFill>
          <a:latin typeface="Arial"/>
          <a:ea typeface="+mn-ea"/>
          <a:cs typeface="Arial"/>
        </a:defRPr>
      </a:lvl3pPr>
      <a:lvl4pPr marL="1792288" indent="-420688" algn="l" defTabSz="457200" rtl="0" eaLnBrk="1" latinLnBrk="0" hangingPunct="1">
        <a:spcBef>
          <a:spcPct val="20000"/>
        </a:spcBef>
        <a:buSzPct val="100000"/>
        <a:buFontTx/>
        <a:buBlip>
          <a:blip r:embed="rId17"/>
        </a:buBlip>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hyperlink" Target="http://www.getinthepicture.org/"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344" y="2989307"/>
            <a:ext cx="8461828" cy="2564762"/>
          </a:xfrm>
        </p:spPr>
        <p:txBody>
          <a:bodyPr>
            <a:noAutofit/>
          </a:bodyPr>
          <a:lstStyle/>
          <a:p>
            <a:r>
              <a:rPr lang="en-AU" dirty="0" smtClean="0"/>
              <a:t>Overview of the Development Account Project</a:t>
            </a:r>
            <a:br>
              <a:rPr lang="en-AU" dirty="0" smtClean="0"/>
            </a:br>
            <a:r>
              <a:rPr lang="en-AU" dirty="0" smtClean="0"/>
              <a:t/>
            </a:r>
            <a:br>
              <a:rPr lang="en-AU" dirty="0" smtClean="0"/>
            </a:br>
            <a:r>
              <a:rPr lang="en-GB" sz="2000" dirty="0" smtClean="0"/>
              <a:t>Regional </a:t>
            </a:r>
            <a:r>
              <a:rPr lang="en-GB" sz="2000" dirty="0"/>
              <a:t>workshop on outcomes and lessons learnt from technical assistance projects in support of improving CRVS systems</a:t>
            </a:r>
            <a:r>
              <a:rPr lang="en-US" sz="2000" dirty="0"/>
              <a:t/>
            </a:r>
            <a:br>
              <a:rPr lang="en-US" sz="2000" dirty="0"/>
            </a:br>
            <a:endParaRPr lang="en-US" sz="2000" dirty="0">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110359" y="5554069"/>
            <a:ext cx="9144000" cy="1303931"/>
          </a:xfrm>
        </p:spPr>
        <p:txBody>
          <a:bodyPr>
            <a:normAutofit/>
          </a:bodyPr>
          <a:lstStyle/>
          <a:p>
            <a:pPr marL="0" indent="0" algn="ctr">
              <a:buNone/>
            </a:pPr>
            <a:endParaRPr lang="en-AU" sz="2000" dirty="0" smtClean="0">
              <a:solidFill>
                <a:schemeClr val="bg1">
                  <a:lumMod val="50000"/>
                </a:schemeClr>
              </a:solidFill>
            </a:endParaRPr>
          </a:p>
          <a:p>
            <a:pPr marL="0" indent="0" algn="ctr">
              <a:buNone/>
            </a:pPr>
            <a:r>
              <a:rPr lang="en-AU" sz="2000" dirty="0" smtClean="0">
                <a:solidFill>
                  <a:schemeClr val="bg1">
                    <a:lumMod val="50000"/>
                  </a:schemeClr>
                </a:solidFill>
              </a:rPr>
              <a:t>Bangkok</a:t>
            </a:r>
            <a:r>
              <a:rPr lang="en-AU" sz="2000" dirty="0" smtClean="0">
                <a:solidFill>
                  <a:schemeClr val="bg1">
                    <a:lumMod val="50000"/>
                  </a:schemeClr>
                </a:solidFill>
              </a:rPr>
              <a:t>, Thailand</a:t>
            </a:r>
          </a:p>
          <a:p>
            <a:pPr marL="0" indent="0" algn="ctr">
              <a:buNone/>
            </a:pPr>
            <a:r>
              <a:rPr lang="en-US" sz="2000" dirty="0" smtClean="0">
                <a:solidFill>
                  <a:schemeClr val="bg1">
                    <a:lumMod val="50000"/>
                  </a:schemeClr>
                </a:solidFill>
              </a:rPr>
              <a:t>18 April </a:t>
            </a:r>
            <a:r>
              <a:rPr lang="en-US" sz="2000" dirty="0">
                <a:solidFill>
                  <a:schemeClr val="bg1">
                    <a:lumMod val="50000"/>
                  </a:schemeClr>
                </a:solidFill>
              </a:rPr>
              <a:t>2016</a:t>
            </a:r>
            <a:endParaRPr lang="en-US" sz="2000" dirty="0"/>
          </a:p>
          <a:p>
            <a:pPr marL="0" indent="0">
              <a:buNone/>
            </a:pPr>
            <a:endParaRPr lang="en-US" dirty="0"/>
          </a:p>
        </p:txBody>
      </p:sp>
    </p:spTree>
    <p:extLst>
      <p:ext uri="{BB962C8B-B14F-4D97-AF65-F5344CB8AC3E}">
        <p14:creationId xmlns:p14="http://schemas.microsoft.com/office/powerpoint/2010/main" val="3162635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9075" y="167763"/>
            <a:ext cx="7396480" cy="1143000"/>
          </a:xfrm>
        </p:spPr>
        <p:txBody>
          <a:bodyPr>
            <a:normAutofit fontScale="90000"/>
          </a:bodyPr>
          <a:lstStyle/>
          <a:p>
            <a:r>
              <a:rPr lang="en-GB" dirty="0" smtClean="0">
                <a:latin typeface="Arial" panose="020B0604020202020204" pitchFamily="34" charset="0"/>
                <a:cs typeface="Arial" panose="020B0604020202020204" pitchFamily="34" charset="0"/>
              </a:rPr>
              <a:t>Development Account Projects</a:t>
            </a:r>
            <a:endParaRPr lang="en-GB"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457200" y="1310764"/>
            <a:ext cx="4038600" cy="5208790"/>
          </a:xfrm>
        </p:spPr>
        <p:txBody>
          <a:bodyPr>
            <a:normAutofit fontScale="92500"/>
          </a:bodyPr>
          <a:lstStyle/>
          <a:p>
            <a:pPr lvl="0"/>
            <a:r>
              <a:rPr lang="en-US" dirty="0">
                <a:latin typeface="Arial" panose="020B0604020202020204" pitchFamily="34" charset="0"/>
                <a:cs typeface="Arial" panose="020B0604020202020204" pitchFamily="34" charset="0"/>
              </a:rPr>
              <a:t>The Development Account (DA) was established by the General Assembly in 1997 </a:t>
            </a: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a mechanism to fund </a:t>
            </a:r>
            <a:r>
              <a:rPr lang="en-US" b="1" dirty="0">
                <a:latin typeface="Arial" panose="020B0604020202020204" pitchFamily="34" charset="0"/>
                <a:cs typeface="Arial" panose="020B0604020202020204" pitchFamily="34" charset="0"/>
              </a:rPr>
              <a:t>capacity development </a:t>
            </a:r>
            <a:r>
              <a:rPr lang="en-US" dirty="0">
                <a:latin typeface="Arial" panose="020B0604020202020204" pitchFamily="34" charset="0"/>
                <a:cs typeface="Arial" panose="020B0604020202020204" pitchFamily="34" charset="0"/>
              </a:rPr>
              <a:t>projects in the priority areas of the United Nations Development Agenda that benefit developing countries.</a:t>
            </a: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43490">
            <a:off x="4903193" y="2819868"/>
            <a:ext cx="3821189" cy="2287961"/>
          </a:xfrm>
          <a:prstGeom prst="rect">
            <a:avLst/>
          </a:prstGeom>
        </p:spPr>
      </p:pic>
    </p:spTree>
    <p:extLst>
      <p:ext uri="{BB962C8B-B14F-4D97-AF65-F5344CB8AC3E}">
        <p14:creationId xmlns:p14="http://schemas.microsoft.com/office/powerpoint/2010/main" val="3661727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The focus of the project</a:t>
            </a:r>
            <a:endParaRPr lang="en-US" sz="3200" dirty="0"/>
          </a:p>
        </p:txBody>
      </p:sp>
      <p:sp>
        <p:nvSpPr>
          <p:cNvPr id="2" name="Content Placeholder 1"/>
          <p:cNvSpPr>
            <a:spLocks noGrp="1"/>
          </p:cNvSpPr>
          <p:nvPr>
            <p:ph idx="1"/>
          </p:nvPr>
        </p:nvSpPr>
        <p:spPr/>
        <p:txBody>
          <a:bodyPr>
            <a:normAutofit fontScale="92500"/>
          </a:bodyPr>
          <a:lstStyle/>
          <a:p>
            <a:r>
              <a:rPr lang="en-GB" dirty="0"/>
              <a:t>“Strengthening the capacity of Civil Registration and Vital Statistics (CRVS) Systems in Africa, and Asia and Pacific regions to produce continuous and reliable indicators for measuring progress on the development indicators</a:t>
            </a:r>
            <a:r>
              <a:rPr lang="en-GB" dirty="0" smtClean="0"/>
              <a:t>”</a:t>
            </a:r>
          </a:p>
          <a:p>
            <a:r>
              <a:rPr lang="en-GB" dirty="0" smtClean="0"/>
              <a:t>Implemented by the Economic Commission for Africa and ESCAP together with development partners (SPC, WHO, ABS, University of Queensland etc.)</a:t>
            </a:r>
            <a:endParaRPr lang="en-US" dirty="0"/>
          </a:p>
        </p:txBody>
      </p:sp>
    </p:spTree>
    <p:extLst>
      <p:ext uri="{BB962C8B-B14F-4D97-AF65-F5344CB8AC3E}">
        <p14:creationId xmlns:p14="http://schemas.microsoft.com/office/powerpoint/2010/main" val="4194352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094" b="5094"/>
          <a:stretch>
            <a:fillRect/>
          </a:stretch>
        </p:blipFill>
        <p:spPr>
          <a:xfrm rot="465761">
            <a:off x="4910480" y="2813410"/>
            <a:ext cx="3815561" cy="2345298"/>
          </a:xfrm>
        </p:spPr>
      </p:pic>
      <p:sp>
        <p:nvSpPr>
          <p:cNvPr id="4" name="Title 3"/>
          <p:cNvSpPr>
            <a:spLocks noGrp="1"/>
          </p:cNvSpPr>
          <p:nvPr>
            <p:ph type="title"/>
          </p:nvPr>
        </p:nvSpPr>
        <p:spPr/>
        <p:txBody>
          <a:bodyPr>
            <a:normAutofit fontScale="90000"/>
          </a:bodyPr>
          <a:lstStyle/>
          <a:p>
            <a:r>
              <a:rPr lang="en-US" dirty="0" smtClean="0"/>
              <a:t>Activities as part of the project</a:t>
            </a:r>
            <a:endParaRPr lang="en-US" dirty="0"/>
          </a:p>
        </p:txBody>
      </p:sp>
      <p:sp>
        <p:nvSpPr>
          <p:cNvPr id="5" name="Content Placeholder 4"/>
          <p:cNvSpPr>
            <a:spLocks noGrp="1"/>
          </p:cNvSpPr>
          <p:nvPr>
            <p:ph sz="half" idx="1"/>
          </p:nvPr>
        </p:nvSpPr>
        <p:spPr>
          <a:xfrm>
            <a:off x="457200" y="1600200"/>
            <a:ext cx="4038600" cy="4844143"/>
          </a:xfrm>
        </p:spPr>
        <p:txBody>
          <a:bodyPr>
            <a:normAutofit fontScale="70000" lnSpcReduction="20000"/>
          </a:bodyPr>
          <a:lstStyle/>
          <a:p>
            <a:r>
              <a:rPr lang="en-US" dirty="0" smtClean="0"/>
              <a:t>Support Regional Steering Group meeting (2015)</a:t>
            </a:r>
          </a:p>
          <a:p>
            <a:r>
              <a:rPr lang="en-US" dirty="0" smtClean="0"/>
              <a:t>Develop guidelines for setting and monitoring goals and targets</a:t>
            </a:r>
          </a:p>
          <a:p>
            <a:r>
              <a:rPr lang="en-US" dirty="0" smtClean="0"/>
              <a:t>New website</a:t>
            </a:r>
          </a:p>
          <a:p>
            <a:r>
              <a:rPr lang="en-US" dirty="0" smtClean="0"/>
              <a:t>Training on vital statistics for selected countries (2015)</a:t>
            </a:r>
          </a:p>
          <a:p>
            <a:r>
              <a:rPr lang="en-US" dirty="0" smtClean="0"/>
              <a:t>Publish advocacy materials</a:t>
            </a:r>
          </a:p>
          <a:p>
            <a:r>
              <a:rPr lang="en-US" dirty="0" smtClean="0"/>
              <a:t>Support meeting on CRVS in the Pacific (2016)</a:t>
            </a:r>
          </a:p>
          <a:p>
            <a:r>
              <a:rPr lang="en-US" dirty="0" smtClean="0"/>
              <a:t>Develop training materials for producing vital statistics from civil registration records (ongoing) and EGM to validate these (2016)</a:t>
            </a:r>
          </a:p>
          <a:p>
            <a:r>
              <a:rPr lang="en-US" dirty="0" smtClean="0"/>
              <a:t>Country grants and workshop</a:t>
            </a:r>
          </a:p>
        </p:txBody>
      </p:sp>
    </p:spTree>
    <p:extLst>
      <p:ext uri="{BB962C8B-B14F-4D97-AF65-F5344CB8AC3E}">
        <p14:creationId xmlns:p14="http://schemas.microsoft.com/office/powerpoint/2010/main" val="327792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Country grants</a:t>
            </a:r>
            <a:endParaRPr lang="en-US" dirty="0"/>
          </a:p>
        </p:txBody>
      </p:sp>
      <p:sp>
        <p:nvSpPr>
          <p:cNvPr id="3" name="Content Placeholder 2"/>
          <p:cNvSpPr>
            <a:spLocks noGrp="1"/>
          </p:cNvSpPr>
          <p:nvPr>
            <p:ph idx="1"/>
          </p:nvPr>
        </p:nvSpPr>
        <p:spPr>
          <a:xfrm>
            <a:off x="1052388" y="1600200"/>
            <a:ext cx="7634412" cy="4946073"/>
          </a:xfrm>
        </p:spPr>
        <p:txBody>
          <a:bodyPr>
            <a:normAutofit fontScale="92500" lnSpcReduction="20000"/>
          </a:bodyPr>
          <a:lstStyle/>
          <a:p>
            <a:pPr marL="0" indent="0">
              <a:buNone/>
            </a:pPr>
            <a:r>
              <a:rPr lang="en-US" sz="2800" dirty="0" smtClean="0"/>
              <a:t>5 country </a:t>
            </a:r>
            <a:r>
              <a:rPr lang="en-US" sz="2800" dirty="0"/>
              <a:t>grants were </a:t>
            </a:r>
            <a:r>
              <a:rPr lang="en-US" sz="2800" dirty="0" smtClean="0"/>
              <a:t>distributed </a:t>
            </a:r>
            <a:r>
              <a:rPr lang="en-US" sz="2800" dirty="0"/>
              <a:t>to support ongoing CRVS improvement activities at the country </a:t>
            </a:r>
            <a:r>
              <a:rPr lang="en-US" sz="2800" dirty="0" smtClean="0"/>
              <a:t>level</a:t>
            </a:r>
            <a:r>
              <a:rPr lang="en-US" sz="2800" dirty="0"/>
              <a:t> </a:t>
            </a:r>
            <a:r>
              <a:rPr lang="en-US" sz="2800" dirty="0" smtClean="0"/>
              <a:t>(aligned with Regional Action Framework implementation)</a:t>
            </a:r>
          </a:p>
          <a:p>
            <a:pPr marL="0" indent="0">
              <a:buNone/>
            </a:pPr>
            <a:endParaRPr lang="en-US" sz="2800" dirty="0"/>
          </a:p>
          <a:p>
            <a:pPr marL="0" indent="0">
              <a:buNone/>
            </a:pPr>
            <a:r>
              <a:rPr lang="en-US" sz="2800" dirty="0"/>
              <a:t>T</a:t>
            </a:r>
            <a:r>
              <a:rPr lang="en-US" sz="2800" dirty="0" smtClean="0"/>
              <a:t>he </a:t>
            </a:r>
            <a:r>
              <a:rPr lang="en-US" sz="2800" dirty="0"/>
              <a:t>specific technical activities undertaken reflected the national priorities of the beneficiary </a:t>
            </a:r>
            <a:r>
              <a:rPr lang="en-US" sz="2800" dirty="0" smtClean="0"/>
              <a:t>countries </a:t>
            </a:r>
          </a:p>
          <a:p>
            <a:pPr marL="0" indent="0">
              <a:buNone/>
            </a:pPr>
            <a:endParaRPr lang="en-US" sz="2800" dirty="0"/>
          </a:p>
          <a:p>
            <a:pPr marL="0" indent="0">
              <a:buNone/>
            </a:pPr>
            <a:r>
              <a:rPr lang="en-US" sz="2800" dirty="0" smtClean="0"/>
              <a:t>To promote </a:t>
            </a:r>
            <a:r>
              <a:rPr lang="en-US" sz="2800" dirty="0"/>
              <a:t>the exchange and transfer of skills, knowledge and good practices among target countries within and between different geographic regions, </a:t>
            </a:r>
            <a:r>
              <a:rPr lang="en-US" sz="2800" dirty="0" smtClean="0"/>
              <a:t>this workshop will focus on the outcomes and lessons from these projects.</a:t>
            </a:r>
          </a:p>
        </p:txBody>
      </p:sp>
      <p:pic>
        <p:nvPicPr>
          <p:cNvPr id="2051"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5000" b="62012" l="18906" r="49609">
                        <a14:foregroundMark x1="40078" y1="31934" x2="40078" y2="31934"/>
                      </a14:backgroundRemoval>
                    </a14:imgEffect>
                  </a14:imgLayer>
                </a14:imgProps>
              </a:ext>
              <a:ext uri="{28A0092B-C50C-407E-A947-70E740481C1C}">
                <a14:useLocalDpi xmlns:a14="http://schemas.microsoft.com/office/drawing/2010/main" val="0"/>
              </a:ext>
            </a:extLst>
          </a:blip>
          <a:srcRect l="32962" t="24898" r="51319" b="53488"/>
          <a:stretch/>
        </p:blipFill>
        <p:spPr bwMode="auto">
          <a:xfrm>
            <a:off x="332308" y="1484784"/>
            <a:ext cx="72008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33008" b="75684" l="19375" r="69922">
                        <a14:foregroundMark x1="56406" y1="62012" x2="56406" y2="62012"/>
                        <a14:foregroundMark x1="60547" y1="57031" x2="60547" y2="57031"/>
                        <a14:foregroundMark x1="25625" y1="57422" x2="25625" y2="57422"/>
                        <a14:foregroundMark x1="27422" y1="53711" x2="27422" y2="53711"/>
                        <a14:foregroundMark x1="22813" y1="53711" x2="22813" y2="53711"/>
                        <a14:foregroundMark x1="19531" y1="55469" x2="19531" y2="55469"/>
                        <a14:foregroundMark x1="25313" y1="60742" x2="25313" y2="60742"/>
                        <a14:foregroundMark x1="24766" y1="58789" x2="24766" y2="58789"/>
                        <a14:foregroundMark x1="26563" y1="64453" x2="26563" y2="64453"/>
                        <a14:foregroundMark x1="38750" y1="38770" x2="38750" y2="38770"/>
                        <a14:foregroundMark x1="40078" y1="33008" x2="40078" y2="33008"/>
                        <a14:foregroundMark x1="59141" y1="63477" x2="59141" y2="63477"/>
                        <a14:foregroundMark x1="57578" y1="63574" x2="57578" y2="63574"/>
                        <a14:foregroundMark x1="54609" y1="64355" x2="54609" y2="64355"/>
                        <a14:foregroundMark x1="56797" y1="58301" x2="56797" y2="58301"/>
                        <a14:foregroundMark x1="57891" y1="59180" x2="57891" y2="59180"/>
                        <a14:foregroundMark x1="59062" y1="58496" x2="59062" y2="58496"/>
                        <a14:foregroundMark x1="54688" y1="59570" x2="54688" y2="59570"/>
                        <a14:foregroundMark x1="53438" y1="60742" x2="53438" y2="60742"/>
                        <a14:foregroundMark x1="26328" y1="62500" x2="26328" y2="62500"/>
                        <a14:foregroundMark x1="27734" y1="60352" x2="27734" y2="60352"/>
                        <a14:foregroundMark x1="24141" y1="63965" x2="24141" y2="63965"/>
                        <a14:foregroundMark x1="23594" y1="62891" x2="23594" y2="62891"/>
                        <a14:foregroundMark x1="23594" y1="62109" x2="23594" y2="62109"/>
                      </a14:backgroundRemoval>
                    </a14:imgEffect>
                  </a14:imgLayer>
                </a14:imgProps>
              </a:ext>
              <a:ext uri="{28A0092B-C50C-407E-A947-70E740481C1C}">
                <a14:useLocalDpi xmlns:a14="http://schemas.microsoft.com/office/drawing/2010/main" val="0"/>
              </a:ext>
            </a:extLst>
          </a:blip>
          <a:srcRect l="49656" t="50000" r="34625" b="28386"/>
          <a:stretch/>
        </p:blipFill>
        <p:spPr bwMode="auto">
          <a:xfrm>
            <a:off x="332308" y="4531038"/>
            <a:ext cx="72008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6">
            <a:extLst>
              <a:ext uri="{BEBA8EAE-BF5A-486C-A8C5-ECC9F3942E4B}">
                <a14:imgProps xmlns:a14="http://schemas.microsoft.com/office/drawing/2010/main">
                  <a14:imgLayer r:embed="rId4">
                    <a14:imgEffect>
                      <a14:backgroundRemoval t="50684" b="72949" l="18047" r="65781">
                        <a14:foregroundMark x1="21563" y1="54785" x2="21563" y2="54785"/>
                        <a14:foregroundMark x1="18203" y1="57910" x2="18203" y2="57910"/>
                        <a14:foregroundMark x1="25625" y1="60352" x2="25625" y2="60352"/>
                        <a14:foregroundMark x1="23281" y1="56836" x2="23281" y2="56836"/>
                      </a14:backgroundRemoval>
                    </a14:imgEffect>
                  </a14:imgLayer>
                </a14:imgProps>
              </a:ext>
              <a:ext uri="{28A0092B-C50C-407E-A947-70E740481C1C}">
                <a14:useLocalDpi xmlns:a14="http://schemas.microsoft.com/office/drawing/2010/main" val="0"/>
              </a:ext>
            </a:extLst>
          </a:blip>
          <a:srcRect l="17475" t="50158" r="66806" b="28228"/>
          <a:stretch/>
        </p:blipFill>
        <p:spPr bwMode="auto">
          <a:xfrm>
            <a:off x="312060" y="3375098"/>
            <a:ext cx="72008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7902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5111" y="3236976"/>
            <a:ext cx="3608596" cy="3096091"/>
          </a:xfrm>
        </p:spPr>
        <p:txBody>
          <a:bodyPr>
            <a:normAutofit/>
          </a:bodyPr>
          <a:lstStyle/>
          <a:p>
            <a:pPr>
              <a:spcBef>
                <a:spcPts val="1200"/>
              </a:spcBef>
              <a:spcAft>
                <a:spcPts val="1200"/>
              </a:spcAft>
            </a:pPr>
            <a:r>
              <a:rPr lang="en-US" sz="3100" dirty="0" smtClean="0"/>
              <a:t/>
            </a:r>
            <a:br>
              <a:rPr lang="en-US" sz="3100" dirty="0" smtClean="0"/>
            </a:br>
            <a:r>
              <a:rPr lang="en-US" sz="3100" dirty="0" smtClean="0"/>
              <a:t>Thank you!</a:t>
            </a:r>
            <a:r>
              <a:rPr lang="en-US" dirty="0" smtClean="0"/>
              <a:t/>
            </a:r>
            <a:br>
              <a:rPr lang="en-US" dirty="0" smtClean="0"/>
            </a:br>
            <a:r>
              <a:rPr lang="en-US" dirty="0" smtClean="0"/>
              <a:t/>
            </a:r>
            <a:br>
              <a:rPr lang="en-US" dirty="0" smtClean="0"/>
            </a:br>
            <a:r>
              <a:rPr lang="en-US" sz="1800" dirty="0" smtClean="0"/>
              <a:t>For more information, please visit: </a:t>
            </a:r>
            <a:r>
              <a:rPr lang="en-US" sz="1800" dirty="0" smtClean="0">
                <a:hlinkClick r:id="rId3"/>
              </a:rPr>
              <a:t>www.getinthepicture.org</a:t>
            </a:r>
            <a:r>
              <a:rPr lang="en-US" sz="1800" dirty="0" smtClean="0"/>
              <a:t/>
            </a:r>
            <a:br>
              <a:rPr lang="en-US" sz="1800" dirty="0" smtClean="0"/>
            </a:br>
            <a:r>
              <a:rPr lang="en-US" sz="1800" dirty="0" smtClean="0"/>
              <a:t/>
            </a:r>
            <a:br>
              <a:rPr lang="en-US" sz="1800" dirty="0" smtClean="0"/>
            </a:br>
            <a:endParaRPr lang="en-US"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771" y="5349875"/>
            <a:ext cx="154146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034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etEveryoneInThePicture 1">
      <a:dk1>
        <a:sysClr val="windowText" lastClr="000000"/>
      </a:dk1>
      <a:lt1>
        <a:sysClr val="window" lastClr="FFFFFF"/>
      </a:lt1>
      <a:dk2>
        <a:srgbClr val="0073B5"/>
      </a:dk2>
      <a:lt2>
        <a:srgbClr val="EEECE1"/>
      </a:lt2>
      <a:accent1>
        <a:srgbClr val="0073B5"/>
      </a:accent1>
      <a:accent2>
        <a:srgbClr val="73B632"/>
      </a:accent2>
      <a:accent3>
        <a:srgbClr val="E47823"/>
      </a:accent3>
      <a:accent4>
        <a:srgbClr val="EFA531"/>
      </a:accent4>
      <a:accent5>
        <a:srgbClr val="D63E3B"/>
      </a:accent5>
      <a:accent6>
        <a:srgbClr val="5CB2DE"/>
      </a:accent6>
      <a:hlink>
        <a:srgbClr val="A3A3A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2647</TotalTime>
  <Words>286</Words>
  <Application>Microsoft Office PowerPoint</Application>
  <PresentationFormat>On-screen Show (4:3)</PresentationFormat>
  <Paragraphs>33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Overview of the Development Account Project  Regional workshop on outcomes and lessons learnt from technical assistance projects in support of improving CRVS systems </vt:lpstr>
      <vt:lpstr>Development Account Projects</vt:lpstr>
      <vt:lpstr>The focus of the project</vt:lpstr>
      <vt:lpstr>Activities as part of the project</vt:lpstr>
      <vt:lpstr>Country grants</vt:lpstr>
      <vt:lpstr> Thank you!  For more information, please visit: www.getinthepicture.org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Tanja Sejersen</dc:creator>
  <cp:lastModifiedBy>Tanja  Sejersen</cp:lastModifiedBy>
  <cp:revision>167</cp:revision>
  <dcterms:created xsi:type="dcterms:W3CDTF">2014-06-11T13:52:29Z</dcterms:created>
  <dcterms:modified xsi:type="dcterms:W3CDTF">2016-04-14T08:38:46Z</dcterms:modified>
</cp:coreProperties>
</file>