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4" r:id="rId2"/>
    <p:sldId id="274" r:id="rId3"/>
    <p:sldId id="300" r:id="rId4"/>
    <p:sldId id="304" r:id="rId5"/>
    <p:sldId id="302" r:id="rId6"/>
    <p:sldId id="30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 autoAdjust="0"/>
    <p:restoredTop sz="56654" autoAdjust="0"/>
  </p:normalViewPr>
  <p:slideViewPr>
    <p:cSldViewPr snapToGrid="0" snapToObjects="1">
      <p:cViewPr>
        <p:scale>
          <a:sx n="66" d="100"/>
          <a:sy n="66" d="100"/>
        </p:scale>
        <p:origin x="-128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CAP-SERVER02\SD_Home\Capacity%20building\CRVS\2015%20Baseline%20report%20and%20national%20targets\Draft%20synthesis%20report\Documents%20for%20internal%20reviews\excel%20sheet%20with%20figure%20and%20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254921332657203"/>
          <c:y val="0.21033346904030498"/>
          <c:w val="0.61396222595558259"/>
          <c:h val="0.7767403032954214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'Implementation steps'!$O$5</c:f>
              <c:strCache>
                <c:ptCount val="1"/>
                <c:pt idx="0">
                  <c:v>Yes, completed</c:v>
                </c:pt>
              </c:strCache>
            </c:strRef>
          </c:tx>
          <c:invertIfNegative val="0"/>
          <c:cat>
            <c:strRef>
              <c:f>'Implementation steps'!$P$4:$W$4</c:f>
              <c:strCache>
                <c:ptCount val="8"/>
                <c:pt idx="0">
                  <c:v>Coordination mechanism established</c:v>
                </c:pt>
                <c:pt idx="1">
                  <c:v>Comprehensive assessment </c:v>
                </c:pt>
                <c:pt idx="2">
                  <c:v>National targets set </c:v>
                </c:pt>
                <c:pt idx="3">
                  <c:v>Monitoring &amp; reporting plan </c:v>
                </c:pt>
                <c:pt idx="4">
                  <c:v>Inequality  Assessment and/or targets</c:v>
                </c:pt>
                <c:pt idx="5">
                  <c:v>National  strategy developed</c:v>
                </c:pt>
                <c:pt idx="6">
                  <c:v>Focal point established</c:v>
                </c:pt>
                <c:pt idx="7">
                  <c:v>Reporting to ESCAP</c:v>
                </c:pt>
              </c:strCache>
            </c:strRef>
          </c:cat>
          <c:val>
            <c:numRef>
              <c:f>'Implementation steps'!$P$5:$W$5</c:f>
              <c:numCache>
                <c:formatCode>General</c:formatCode>
                <c:ptCount val="8"/>
                <c:pt idx="0">
                  <c:v>30</c:v>
                </c:pt>
                <c:pt idx="1">
                  <c:v>29</c:v>
                </c:pt>
                <c:pt idx="2">
                  <c:v>15</c:v>
                </c:pt>
                <c:pt idx="3">
                  <c:v>9</c:v>
                </c:pt>
                <c:pt idx="4">
                  <c:v>12</c:v>
                </c:pt>
                <c:pt idx="5">
                  <c:v>16</c:v>
                </c:pt>
                <c:pt idx="6">
                  <c:v>44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strRef>
              <c:f>'Implementation steps'!$O$6</c:f>
              <c:strCache>
                <c:ptCount val="1"/>
                <c:pt idx="0">
                  <c:v>Plans to complete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'Implementation steps'!$P$4:$W$4</c:f>
              <c:strCache>
                <c:ptCount val="8"/>
                <c:pt idx="0">
                  <c:v>Coordination mechanism established</c:v>
                </c:pt>
                <c:pt idx="1">
                  <c:v>Comprehensive assessment </c:v>
                </c:pt>
                <c:pt idx="2">
                  <c:v>National targets set </c:v>
                </c:pt>
                <c:pt idx="3">
                  <c:v>Monitoring &amp; reporting plan </c:v>
                </c:pt>
                <c:pt idx="4">
                  <c:v>Inequality  Assessment and/or targets</c:v>
                </c:pt>
                <c:pt idx="5">
                  <c:v>National  strategy developed</c:v>
                </c:pt>
                <c:pt idx="6">
                  <c:v>Focal point established</c:v>
                </c:pt>
                <c:pt idx="7">
                  <c:v>Reporting to ESCAP</c:v>
                </c:pt>
              </c:strCache>
            </c:strRef>
          </c:cat>
          <c:val>
            <c:numRef>
              <c:f>'Implementation steps'!$P$6:$W$6</c:f>
              <c:numCache>
                <c:formatCode>General</c:formatCode>
                <c:ptCount val="8"/>
                <c:pt idx="0">
                  <c:v>4</c:v>
                </c:pt>
                <c:pt idx="1">
                  <c:v>7</c:v>
                </c:pt>
                <c:pt idx="5">
                  <c:v>13</c:v>
                </c:pt>
              </c:numCache>
            </c:numRef>
          </c:val>
        </c:ser>
        <c:ser>
          <c:idx val="2"/>
          <c:order val="2"/>
          <c:tx>
            <c:strRef>
              <c:f>'Implementation steps'!$O$7</c:f>
              <c:strCache>
                <c:ptCount val="1"/>
                <c:pt idx="0">
                  <c:v>Some targets set</c:v>
                </c:pt>
              </c:strCache>
            </c:strRef>
          </c:tx>
          <c:invertIfNegative val="0"/>
          <c:cat>
            <c:strRef>
              <c:f>'Implementation steps'!$P$4:$W$4</c:f>
              <c:strCache>
                <c:ptCount val="8"/>
                <c:pt idx="0">
                  <c:v>Coordination mechanism established</c:v>
                </c:pt>
                <c:pt idx="1">
                  <c:v>Comprehensive assessment </c:v>
                </c:pt>
                <c:pt idx="2">
                  <c:v>National targets set </c:v>
                </c:pt>
                <c:pt idx="3">
                  <c:v>Monitoring &amp; reporting plan </c:v>
                </c:pt>
                <c:pt idx="4">
                  <c:v>Inequality  Assessment and/or targets</c:v>
                </c:pt>
                <c:pt idx="5">
                  <c:v>National  strategy developed</c:v>
                </c:pt>
                <c:pt idx="6">
                  <c:v>Focal point established</c:v>
                </c:pt>
                <c:pt idx="7">
                  <c:v>Reporting to ESCAP</c:v>
                </c:pt>
              </c:strCache>
            </c:strRef>
          </c:cat>
          <c:val>
            <c:numRef>
              <c:f>'Implementation steps'!$P$7:$W$7</c:f>
              <c:numCache>
                <c:formatCode>General</c:formatCode>
                <c:ptCount val="8"/>
                <c:pt idx="2">
                  <c:v>17</c:v>
                </c:pt>
              </c:numCache>
            </c:numRef>
          </c:val>
        </c:ser>
        <c:ser>
          <c:idx val="3"/>
          <c:order val="3"/>
          <c:tx>
            <c:strRef>
              <c:f>'Implementation steps'!$O$8</c:f>
              <c:strCache>
                <c:ptCount val="1"/>
                <c:pt idx="0">
                  <c:v>Not completed/done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'Implementation steps'!$P$4:$W$4</c:f>
              <c:strCache>
                <c:ptCount val="8"/>
                <c:pt idx="0">
                  <c:v>Coordination mechanism established</c:v>
                </c:pt>
                <c:pt idx="1">
                  <c:v>Comprehensive assessment </c:v>
                </c:pt>
                <c:pt idx="2">
                  <c:v>National targets set </c:v>
                </c:pt>
                <c:pt idx="3">
                  <c:v>Monitoring &amp; reporting plan </c:v>
                </c:pt>
                <c:pt idx="4">
                  <c:v>Inequality  Assessment and/or targets</c:v>
                </c:pt>
                <c:pt idx="5">
                  <c:v>National  strategy developed</c:v>
                </c:pt>
                <c:pt idx="6">
                  <c:v>Focal point established</c:v>
                </c:pt>
                <c:pt idx="7">
                  <c:v>Reporting to ESCAP</c:v>
                </c:pt>
              </c:strCache>
            </c:strRef>
          </c:cat>
          <c:val>
            <c:numRef>
              <c:f>'Implementation steps'!$P$8:$W$8</c:f>
              <c:numCache>
                <c:formatCode>General</c:formatCode>
                <c:ptCount val="8"/>
                <c:pt idx="0">
                  <c:v>10</c:v>
                </c:pt>
                <c:pt idx="1">
                  <c:v>11</c:v>
                </c:pt>
                <c:pt idx="2">
                  <c:v>30</c:v>
                </c:pt>
                <c:pt idx="3">
                  <c:v>24</c:v>
                </c:pt>
                <c:pt idx="4">
                  <c:v>23</c:v>
                </c:pt>
                <c:pt idx="5">
                  <c:v>12</c:v>
                </c:pt>
                <c:pt idx="6">
                  <c:v>18</c:v>
                </c:pt>
              </c:numCache>
            </c:numRef>
          </c:val>
        </c:ser>
        <c:ser>
          <c:idx val="4"/>
          <c:order val="4"/>
          <c:tx>
            <c:strRef>
              <c:f>'Implementation steps'!$O$9</c:f>
              <c:strCache>
                <c:ptCount val="1"/>
                <c:pt idx="0">
                  <c:v>No information currently available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'Implementation steps'!$P$4:$W$4</c:f>
              <c:strCache>
                <c:ptCount val="8"/>
                <c:pt idx="0">
                  <c:v>Coordination mechanism established</c:v>
                </c:pt>
                <c:pt idx="1">
                  <c:v>Comprehensive assessment </c:v>
                </c:pt>
                <c:pt idx="2">
                  <c:v>National targets set </c:v>
                </c:pt>
                <c:pt idx="3">
                  <c:v>Monitoring &amp; reporting plan </c:v>
                </c:pt>
                <c:pt idx="4">
                  <c:v>Inequality  Assessment and/or targets</c:v>
                </c:pt>
                <c:pt idx="5">
                  <c:v>National  strategy developed</c:v>
                </c:pt>
                <c:pt idx="6">
                  <c:v>Focal point established</c:v>
                </c:pt>
                <c:pt idx="7">
                  <c:v>Reporting to ESCAP</c:v>
                </c:pt>
              </c:strCache>
            </c:strRef>
          </c:cat>
          <c:val>
            <c:numRef>
              <c:f>'Implementation steps'!$P$9:$W$9</c:f>
              <c:numCache>
                <c:formatCode>General</c:formatCode>
                <c:ptCount val="8"/>
                <c:pt idx="0">
                  <c:v>18</c:v>
                </c:pt>
                <c:pt idx="1">
                  <c:v>15</c:v>
                </c:pt>
                <c:pt idx="3">
                  <c:v>29</c:v>
                </c:pt>
                <c:pt idx="4">
                  <c:v>27</c:v>
                </c:pt>
                <c:pt idx="5">
                  <c:v>21</c:v>
                </c:pt>
                <c:pt idx="7">
                  <c:v>28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85943424"/>
        <c:axId val="85944960"/>
      </c:barChart>
      <c:catAx>
        <c:axId val="85943424"/>
        <c:scaling>
          <c:orientation val="maxMin"/>
        </c:scaling>
        <c:delete val="0"/>
        <c:axPos val="l"/>
        <c:majorTickMark val="out"/>
        <c:minorTickMark val="none"/>
        <c:tickLblPos val="nextTo"/>
        <c:crossAx val="85944960"/>
        <c:crosses val="autoZero"/>
        <c:auto val="1"/>
        <c:lblAlgn val="ctr"/>
        <c:lblOffset val="100"/>
        <c:noMultiLvlLbl val="0"/>
      </c:catAx>
      <c:valAx>
        <c:axId val="85944960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859434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"/>
          <c:w val="0.98203278789370074"/>
          <c:h val="0.173524708641201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088C-0BD3-6C48-A6FB-8555B8BB942F}" type="datetimeFigureOut">
              <a:rPr lang="en-US" smtClean="0"/>
              <a:pPr/>
              <a:t>14/04/2016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7BF4-7E20-5B4D-83B0-157555368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4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6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reports received by 8 April 2016.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7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2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FSM, No target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1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7BF4-7E20-5B4D-83B0-157555368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2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98" y="2502958"/>
            <a:ext cx="6598946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498" y="4168422"/>
            <a:ext cx="659894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326572"/>
            <a:ext cx="5653501" cy="17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0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-bg-came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2" cy="687097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5414211" y="1996587"/>
            <a:ext cx="3729790" cy="441569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668210" y="3540125"/>
            <a:ext cx="3251807" cy="2590799"/>
          </a:xfrm>
        </p:spPr>
        <p:txBody>
          <a:bodyPr anchor="t"/>
          <a:lstStyle>
            <a:lvl1pPr algn="ctr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Thank you message and contact details</a:t>
            </a:r>
            <a:endParaRPr lang="en-US" dirty="0"/>
          </a:p>
        </p:txBody>
      </p:sp>
      <p:pic>
        <p:nvPicPr>
          <p:cNvPr id="8" name="Picture 7" descr="large-logo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10" y="2224768"/>
            <a:ext cx="3251807" cy="1015109"/>
          </a:xfrm>
          <a:prstGeom prst="rect">
            <a:avLst/>
          </a:prstGeom>
        </p:spPr>
      </p:pic>
      <p:pic>
        <p:nvPicPr>
          <p:cNvPr id="11" name="Picture 10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9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g-stamp.png"/>
          <p:cNvPicPr>
            <a:picLocks noChangeAspect="1"/>
          </p:cNvPicPr>
          <p:nvPr userDrawn="1"/>
        </p:nvPicPr>
        <p:blipFill rotWithShape="1">
          <a:blip r:embed="rId2">
            <a:alphaModFix amt="4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0735" b="14736"/>
          <a:stretch/>
        </p:blipFill>
        <p:spPr>
          <a:xfrm>
            <a:off x="-42334" y="0"/>
            <a:ext cx="8917700" cy="6858000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51638" y="2305403"/>
            <a:ext cx="7840724" cy="1470025"/>
          </a:xfrm>
        </p:spPr>
        <p:txBody>
          <a:bodyPr/>
          <a:lstStyle>
            <a:lvl1pPr algn="ctr">
              <a:defRPr b="1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20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rame-gre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48286" y="1908454"/>
            <a:ext cx="4510526" cy="3714370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 rot="426726" flipH="1">
            <a:off x="4910480" y="2813410"/>
            <a:ext cx="3815561" cy="23452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648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450850" indent="-450850">
              <a:buFontTx/>
              <a:buBlip>
                <a:blip r:embed="rId3"/>
              </a:buBlip>
              <a:defRPr sz="2800"/>
            </a:lvl1pPr>
            <a:lvl2pPr marL="903288" indent="-446088">
              <a:buSzPct val="100000"/>
              <a:buFontTx/>
              <a:buBlip>
                <a:blip r:embed="rId4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0" name="Picture 9" descr="Untitled-2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1" r="26859"/>
          <a:stretch/>
        </p:blipFill>
        <p:spPr>
          <a:xfrm>
            <a:off x="5397535" y="-1"/>
            <a:ext cx="3746465" cy="6150849"/>
          </a:xfrm>
          <a:prstGeom prst="rect">
            <a:avLst/>
          </a:prstGeom>
        </p:spPr>
      </p:pic>
      <p:pic>
        <p:nvPicPr>
          <p:cNvPr id="13" name="Picture 12" descr="large-logo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8" y="437697"/>
            <a:ext cx="5653501" cy="1764840"/>
          </a:xfrm>
          <a:prstGeom prst="rect">
            <a:avLst/>
          </a:prstGeom>
        </p:spPr>
      </p:pic>
      <p:pic>
        <p:nvPicPr>
          <p:cNvPr id="8" name="Picture 7" descr="meeting-name-0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7" y="2857609"/>
            <a:ext cx="7098127" cy="17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7" y="6150849"/>
            <a:ext cx="8795227" cy="568177"/>
          </a:xfrm>
          <a:prstGeom prst="rect">
            <a:avLst/>
          </a:prstGeom>
        </p:spPr>
      </p:pic>
      <p:pic>
        <p:nvPicPr>
          <p:cNvPr id="14" name="Picture 13" descr="meeting-nam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77" y="2352730"/>
            <a:ext cx="7524246" cy="1891485"/>
          </a:xfrm>
          <a:prstGeom prst="rect">
            <a:avLst/>
          </a:prstGeom>
        </p:spPr>
      </p:pic>
      <p:pic>
        <p:nvPicPr>
          <p:cNvPr id="15" name="Picture 14" descr="bg-2-01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4" y="423334"/>
            <a:ext cx="9186333" cy="1337588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91444" y="4619977"/>
            <a:ext cx="7761112" cy="79869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6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 marL="1339850" indent="-425450">
              <a:buSzPct val="100000"/>
              <a:buFontTx/>
              <a:buBlip>
                <a:blip r:embed="rId2"/>
              </a:buBlip>
              <a:defRPr/>
            </a:lvl3pPr>
            <a:lvl4pPr marL="1792288" indent="-420688">
              <a:buSzPct val="100000"/>
              <a:buFontTx/>
              <a:buBlip>
                <a:blip r:embed="rId3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/>
            </a:lvl1pPr>
            <a:lvl2pPr marL="903288" indent="-446088">
              <a:buSzPct val="100000"/>
              <a:buFontTx/>
              <a:buBlip>
                <a:blip r:embed="rId3"/>
              </a:buBlip>
              <a:defRPr/>
            </a:lvl2pPr>
            <a:lvl3pPr marL="1339850" indent="-425450">
              <a:buSzPct val="100000"/>
              <a:buFontTx/>
              <a:buBlip>
                <a:blip r:embed="rId4"/>
              </a:buBlip>
              <a:defRPr/>
            </a:lvl3pPr>
            <a:lvl4pPr marL="1792288" indent="-420688">
              <a:buSzPct val="100000"/>
              <a:buFontTx/>
              <a:buBlip>
                <a:blip r:embed="rId5"/>
              </a:buBlip>
              <a:defRPr/>
            </a:lvl4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4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SzPct val="130000"/>
              <a:buFontTx/>
              <a:buBlip>
                <a:blip r:embed="rId2"/>
              </a:buBlip>
              <a:defRPr/>
            </a:lvl1pPr>
            <a:lvl2pPr marL="903288" indent="-446088">
              <a:buSzPct val="130000"/>
              <a:buFont typeface="Lucida Grande"/>
              <a:buChar char="‒"/>
              <a:defRPr/>
            </a:lvl2pPr>
            <a:lvl3pPr marL="1143000" indent="-228600">
              <a:buSzPct val="100000"/>
              <a:buFont typeface="Lucida Grande"/>
              <a:buChar char="‒"/>
              <a:defRPr/>
            </a:lvl3pPr>
            <a:lvl4pPr marL="1600200" indent="-228600">
              <a:buSzPct val="100000"/>
              <a:buFont typeface="Lucida Grande"/>
              <a:buChar char="‒"/>
              <a:defRPr/>
            </a:lvl4pPr>
            <a:lvl5pPr marL="2057400" indent="-228600">
              <a:buFont typeface="Lucida Grande"/>
              <a:buChar char="‒"/>
              <a:defRPr/>
            </a:lvl5pPr>
          </a:lstStyle>
          <a:p>
            <a:pPr lvl="0"/>
            <a:r>
              <a:rPr lang="en-AU" dirty="0" smtClean="0"/>
              <a:t> 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pic>
        <p:nvPicPr>
          <p:cNvPr id="7" name="Picture 6" descr="content-bg-01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8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803275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450850" indent="-450850">
              <a:buSzPct val="100000"/>
              <a:buFontTx/>
              <a:buBlip>
                <a:blip r:embed="rId2"/>
              </a:buBlip>
              <a:defRPr sz="2800"/>
            </a:lvl1pPr>
            <a:lvl2pPr marL="803275" indent="-346075">
              <a:buSzPct val="100000"/>
              <a:buFontTx/>
              <a:buBlip>
                <a:blip r:embed="rId3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45022" cy="1143000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content-bg-01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-bg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1" r="22134"/>
          <a:stretch/>
        </p:blipFill>
        <p:spPr>
          <a:xfrm>
            <a:off x="7409031" y="0"/>
            <a:ext cx="1734969" cy="21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45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6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108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7" r:id="rId3"/>
    <p:sldLayoutId id="2147483650" r:id="rId4"/>
    <p:sldLayoutId id="2147483673" r:id="rId5"/>
    <p:sldLayoutId id="2147483659" r:id="rId6"/>
    <p:sldLayoutId id="2147483652" r:id="rId7"/>
    <p:sldLayoutId id="2147483665" r:id="rId8"/>
    <p:sldLayoutId id="2147483672" r:id="rId9"/>
    <p:sldLayoutId id="2147483679" r:id="rId10"/>
    <p:sldLayoutId id="2147483680" r:id="rId11"/>
    <p:sldLayoutId id="214748368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450850" indent="-450850" algn="l" defTabSz="4572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903288" indent="-446088" algn="l" defTabSz="457200" rtl="0" eaLnBrk="1" latinLnBrk="0" hangingPunct="1">
        <a:spcBef>
          <a:spcPct val="20000"/>
        </a:spcBef>
        <a:buSzPct val="100000"/>
        <a:buFontTx/>
        <a:buBlip>
          <a:blip r:embed="rId15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339850" indent="-425450" algn="l" defTabSz="457200" rtl="0" eaLnBrk="1" latinLnBrk="0" hangingPunct="1">
        <a:spcBef>
          <a:spcPct val="20000"/>
        </a:spcBef>
        <a:buSzPct val="100000"/>
        <a:buFontTx/>
        <a:buBlip>
          <a:blip r:embed="rId16"/>
        </a:buBlip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792288" indent="-420688" algn="l" defTabSz="457200" rtl="0" eaLnBrk="1" latinLnBrk="0" hangingPunct="1">
        <a:spcBef>
          <a:spcPct val="20000"/>
        </a:spcBef>
        <a:buSzPct val="100000"/>
        <a:buFontTx/>
        <a:buBlip>
          <a:blip r:embed="rId17"/>
        </a:buBlip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inthepictur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744" y="2989307"/>
            <a:ext cx="7630511" cy="1484415"/>
          </a:xfrm>
        </p:spPr>
        <p:txBody>
          <a:bodyPr>
            <a:noAutofit/>
          </a:bodyPr>
          <a:lstStyle/>
          <a:p>
            <a:r>
              <a:rPr lang="en-AU" dirty="0" smtClean="0"/>
              <a:t>Baseline data and national targets for the Asian </a:t>
            </a:r>
            <a:r>
              <a:rPr lang="en-AU" dirty="0"/>
              <a:t>and </a:t>
            </a:r>
            <a:r>
              <a:rPr lang="en-AU" dirty="0" smtClean="0"/>
              <a:t>Pacific Civil Registration and Vital Statistics Decade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0359" y="5554069"/>
            <a:ext cx="9144000" cy="13039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AU" sz="2000" dirty="0" smtClean="0">
                <a:solidFill>
                  <a:schemeClr val="bg1">
                    <a:lumMod val="50000"/>
                  </a:schemeClr>
                </a:solidFill>
              </a:rPr>
              <a:t>Bangkok, Thailand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18 April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075" y="167763"/>
            <a:ext cx="7396480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steps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10764"/>
            <a:ext cx="4038600" cy="520879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ational CRVS coordination mechanism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Conduct a comprehensive assessment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 b="1">
                <a:latin typeface="Arial" panose="020B0604020202020204" pitchFamily="34" charset="0"/>
                <a:cs typeface="Arial" panose="020B0604020202020204" pitchFamily="34" charset="0"/>
              </a:rPr>
              <a:t>Set the national target value for each </a:t>
            </a:r>
            <a:r>
              <a:rPr lang="x-none" b="1" smtClean="0"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x-none" smtClean="0">
                <a:latin typeface="Arial" panose="020B0604020202020204" pitchFamily="34" charset="0"/>
                <a:cs typeface="Arial" panose="020B0604020202020204" pitchFamily="34" charset="0"/>
              </a:rPr>
              <a:t>Assess 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inequalities related to CRVS experienced by subgroups of the population, and, where appropriate, set national targets to address those inequalities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omprehensive multi-sectoral national CRVS strategy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x-none">
                <a:latin typeface="Arial" panose="020B0604020202020204" pitchFamily="34" charset="0"/>
                <a:cs typeface="Arial" panose="020B0604020202020204" pitchFamily="34" charset="0"/>
              </a:rPr>
              <a:t>Assign a national focal point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Report relevant information to the ESCAP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5" b="4805"/>
          <a:stretch>
            <a:fillRect/>
          </a:stretch>
        </p:blipFill>
        <p:spPr>
          <a:xfrm rot="447389" flipH="1">
            <a:off x="4894881" y="2821449"/>
            <a:ext cx="3835335" cy="234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Overview of implementation step status (April 2016)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553968"/>
              </p:ext>
            </p:extLst>
          </p:nvPr>
        </p:nvGraphicFramePr>
        <p:xfrm>
          <a:off x="457200" y="1600200"/>
          <a:ext cx="8229600" cy="494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435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implementation steps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4661776"/>
              </p:ext>
            </p:extLst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0743"/>
                <a:gridCol w="1001486"/>
                <a:gridCol w="899885"/>
                <a:gridCol w="1045029"/>
                <a:gridCol w="957943"/>
                <a:gridCol w="128451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Armenia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Bhutan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Kiribati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Philippines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Coordination</a:t>
                      </a:r>
                      <a:r>
                        <a:rPr lang="en-US" baseline="0" dirty="0" smtClean="0"/>
                        <a:t> Mechanism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 targets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Monitoring</a:t>
                      </a:r>
                      <a:r>
                        <a:rPr lang="en-US" baseline="0" dirty="0" smtClean="0"/>
                        <a:t> and reporting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Inequality assessment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CRVS</a:t>
                      </a:r>
                      <a:r>
                        <a:rPr lang="en-US" baseline="0" dirty="0" smtClean="0"/>
                        <a:t> 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2017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</a:t>
                      </a:r>
                      <a:r>
                        <a:rPr lang="en-US" baseline="0" dirty="0" smtClean="0"/>
                        <a:t>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</a:t>
                      </a:r>
                    </a:p>
                    <a:p>
                      <a:pPr algn="ctr"/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Focal</a:t>
                      </a:r>
                      <a:r>
                        <a:rPr lang="en-US" baseline="0" dirty="0" smtClean="0"/>
                        <a:t>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Reporting to ESCAP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setting in countries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388" y="1600200"/>
            <a:ext cx="7634412" cy="49460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Most countries have set very ambitious targets across the goals, including for universal or close to universal registration of both births and deaths</a:t>
            </a:r>
          </a:p>
          <a:p>
            <a:pPr marL="0" indent="0">
              <a:buNone/>
            </a:pPr>
            <a:r>
              <a:rPr lang="en-US" sz="2800" dirty="0" smtClean="0"/>
              <a:t>(Between 90 and 100 per cent for countries here)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 majority of countries are aiming for 100 of registrations to be accompanied by certificates, although almost 1/3 countries did not set targets under goal 2 (100 per cent for all except FSM)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Targets under goal 3 diverge substantially. Main issue highlighted is lack of implementation of ICD. </a:t>
            </a:r>
          </a:p>
          <a:p>
            <a:pPr marL="0" indent="0">
              <a:buNone/>
            </a:pPr>
            <a:r>
              <a:rPr lang="en-US" sz="2800" dirty="0" smtClean="0"/>
              <a:t>Countries here have highlighted a need for more work on timely production and dissemination of vital statistics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62012" l="18906" r="49609">
                        <a14:foregroundMark x1="40078" y1="31934" x2="40078" y2="3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62" t="24898" r="51319" b="53488"/>
          <a:stretch/>
        </p:blipFill>
        <p:spPr bwMode="auto">
          <a:xfrm>
            <a:off x="332308" y="1484784"/>
            <a:ext cx="720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008" b="75684" l="19375" r="69922">
                        <a14:foregroundMark x1="56406" y1="62012" x2="56406" y2="62012"/>
                        <a14:foregroundMark x1="60547" y1="57031" x2="60547" y2="57031"/>
                        <a14:foregroundMark x1="25625" y1="57422" x2="25625" y2="57422"/>
                        <a14:foregroundMark x1="27422" y1="53711" x2="27422" y2="53711"/>
                        <a14:foregroundMark x1="22813" y1="53711" x2="22813" y2="53711"/>
                        <a14:foregroundMark x1="19531" y1="55469" x2="19531" y2="55469"/>
                        <a14:foregroundMark x1="25313" y1="60742" x2="25313" y2="60742"/>
                        <a14:foregroundMark x1="24766" y1="58789" x2="24766" y2="58789"/>
                        <a14:foregroundMark x1="26563" y1="64453" x2="26563" y2="64453"/>
                        <a14:foregroundMark x1="38750" y1="38770" x2="38750" y2="38770"/>
                        <a14:foregroundMark x1="40078" y1="33008" x2="40078" y2="33008"/>
                        <a14:foregroundMark x1="59141" y1="63477" x2="59141" y2="63477"/>
                        <a14:foregroundMark x1="57578" y1="63574" x2="57578" y2="63574"/>
                        <a14:foregroundMark x1="54609" y1="64355" x2="54609" y2="64355"/>
                        <a14:foregroundMark x1="56797" y1="58301" x2="56797" y2="58301"/>
                        <a14:foregroundMark x1="57891" y1="59180" x2="57891" y2="59180"/>
                        <a14:foregroundMark x1="59062" y1="58496" x2="59062" y2="58496"/>
                        <a14:foregroundMark x1="54688" y1="59570" x2="54688" y2="59570"/>
                        <a14:foregroundMark x1="53438" y1="60742" x2="53438" y2="60742"/>
                        <a14:foregroundMark x1="26328" y1="62500" x2="26328" y2="62500"/>
                        <a14:foregroundMark x1="27734" y1="60352" x2="27734" y2="60352"/>
                        <a14:foregroundMark x1="24141" y1="63965" x2="24141" y2="63965"/>
                        <a14:foregroundMark x1="23594" y1="62891" x2="23594" y2="62891"/>
                        <a14:foregroundMark x1="23594" y1="62109" x2="23594" y2="621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56" t="50000" r="34625" b="28386"/>
          <a:stretch/>
        </p:blipFill>
        <p:spPr bwMode="auto">
          <a:xfrm>
            <a:off x="312060" y="5605095"/>
            <a:ext cx="720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684" b="72949" l="18047" r="65781">
                        <a14:foregroundMark x1="21563" y1="54785" x2="21563" y2="54785"/>
                        <a14:foregroundMark x1="18203" y1="57910" x2="18203" y2="57910"/>
                        <a14:foregroundMark x1="25625" y1="60352" x2="25625" y2="60352"/>
                        <a14:foregroundMark x1="23281" y1="56836" x2="23281" y2="568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50158" r="66806" b="28228"/>
          <a:stretch/>
        </p:blipFill>
        <p:spPr bwMode="auto">
          <a:xfrm>
            <a:off x="312060" y="3375098"/>
            <a:ext cx="72008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data for the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countries have had difficulties establishing baselines, in particular for targets under Goal 1 (universal registration) and Goal 2 (legal documentation) –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This is not the case for countries participating here</a:t>
            </a:r>
          </a:p>
          <a:p>
            <a:r>
              <a:rPr lang="en-US" dirty="0" smtClean="0"/>
              <a:t>Some paper based systems still exist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none of the participating countries</a:t>
            </a:r>
          </a:p>
          <a:p>
            <a:r>
              <a:rPr lang="en-US" dirty="0" smtClean="0"/>
              <a:t>Registration of Cause of Death particularly problematic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also an issue for participating countries</a:t>
            </a:r>
          </a:p>
          <a:p>
            <a:r>
              <a:rPr lang="en-US" dirty="0" smtClean="0"/>
              <a:t>Vital Statistics reports not available in all countries -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-also an issue for participating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countries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1" y="3236976"/>
            <a:ext cx="3608596" cy="30960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For more information, please visit: </a:t>
            </a:r>
            <a:r>
              <a:rPr lang="en-US" sz="1800" dirty="0" smtClean="0">
                <a:hlinkClick r:id="rId3"/>
              </a:rPr>
              <a:t>www.getinthepicture.org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771" y="5349875"/>
            <a:ext cx="154146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etEveryoneInThePicture 1">
      <a:dk1>
        <a:sysClr val="windowText" lastClr="000000"/>
      </a:dk1>
      <a:lt1>
        <a:sysClr val="window" lastClr="FFFFFF"/>
      </a:lt1>
      <a:dk2>
        <a:srgbClr val="0073B5"/>
      </a:dk2>
      <a:lt2>
        <a:srgbClr val="EEECE1"/>
      </a:lt2>
      <a:accent1>
        <a:srgbClr val="0073B5"/>
      </a:accent1>
      <a:accent2>
        <a:srgbClr val="73B632"/>
      </a:accent2>
      <a:accent3>
        <a:srgbClr val="E47823"/>
      </a:accent3>
      <a:accent4>
        <a:srgbClr val="EFA531"/>
      </a:accent4>
      <a:accent5>
        <a:srgbClr val="D63E3B"/>
      </a:accent5>
      <a:accent6>
        <a:srgbClr val="5CB2DE"/>
      </a:accent6>
      <a:hlink>
        <a:srgbClr val="A3A3A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2625</TotalTime>
  <Words>370</Words>
  <Application>Microsoft Office PowerPoint</Application>
  <PresentationFormat>On-screen Show (4:3)</PresentationFormat>
  <Paragraphs>84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Baseline data and national targets for the Asian and Pacific Civil Registration and Vital Statistics Decade</vt:lpstr>
      <vt:lpstr>Implementation steps</vt:lpstr>
      <vt:lpstr>Overview of implementation step status (April 2016)</vt:lpstr>
      <vt:lpstr>Overview of implementation steps </vt:lpstr>
      <vt:lpstr>Target setting in countries</vt:lpstr>
      <vt:lpstr>Baseline data for the Decade</vt:lpstr>
      <vt:lpstr> Thank you!  For more information, please visit: www.getinthepicture.org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Tanja Sejersen</dc:creator>
  <cp:lastModifiedBy>Tanja  Sejersen</cp:lastModifiedBy>
  <cp:revision>163</cp:revision>
  <dcterms:created xsi:type="dcterms:W3CDTF">2014-06-11T13:52:29Z</dcterms:created>
  <dcterms:modified xsi:type="dcterms:W3CDTF">2016-04-14T09:01:54Z</dcterms:modified>
</cp:coreProperties>
</file>