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512" r:id="rId3"/>
    <p:sldId id="513" r:id="rId4"/>
    <p:sldId id="514" r:id="rId5"/>
    <p:sldId id="496" r:id="rId6"/>
    <p:sldId id="509" r:id="rId7"/>
    <p:sldId id="261" r:id="rId8"/>
    <p:sldId id="510" r:id="rId9"/>
    <p:sldId id="511" r:id="rId10"/>
    <p:sldId id="515" r:id="rId11"/>
    <p:sldId id="267" r:id="rId12"/>
    <p:sldId id="519" r:id="rId13"/>
    <p:sldId id="520" r:id="rId14"/>
    <p:sldId id="51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4"/>
    <a:srgbClr val="FF1FD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9" autoAdjust="0"/>
    <p:restoredTop sz="89006" autoAdjust="0"/>
  </p:normalViewPr>
  <p:slideViewPr>
    <p:cSldViewPr snapToGrid="0">
      <p:cViewPr varScale="1">
        <p:scale>
          <a:sx n="98" d="100"/>
          <a:sy n="98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Adult ID Coverage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ID Coverage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Lao PDR</c:v>
                </c:pt>
                <c:pt idx="1">
                  <c:v>Afghanistan</c:v>
                </c:pt>
                <c:pt idx="2">
                  <c:v>Pakistan</c:v>
                </c:pt>
                <c:pt idx="3">
                  <c:v>Bangladesh</c:v>
                </c:pt>
                <c:pt idx="4">
                  <c:v>Cambodia</c:v>
                </c:pt>
                <c:pt idx="5">
                  <c:v>Myanmar</c:v>
                </c:pt>
                <c:pt idx="6">
                  <c:v>Kyrgyz Republic</c:v>
                </c:pt>
                <c:pt idx="7">
                  <c:v>Indonesia</c:v>
                </c:pt>
                <c:pt idx="8">
                  <c:v>Kazakhstan</c:v>
                </c:pt>
                <c:pt idx="9">
                  <c:v>Sri Lanka</c:v>
                </c:pt>
                <c:pt idx="10">
                  <c:v>Vietnam</c:v>
                </c:pt>
                <c:pt idx="11">
                  <c:v>Georgia</c:v>
                </c:pt>
                <c:pt idx="12">
                  <c:v>Malaysia</c:v>
                </c:pt>
                <c:pt idx="13">
                  <c:v>Uzbekistan</c:v>
                </c:pt>
                <c:pt idx="14">
                  <c:v>Singapore</c:v>
                </c:pt>
                <c:pt idx="15">
                  <c:v>Mongolia</c:v>
                </c:pt>
                <c:pt idx="16">
                  <c:v>Turkey</c:v>
                </c:pt>
                <c:pt idx="17">
                  <c:v>India</c:v>
                </c:pt>
                <c:pt idx="18">
                  <c:v>Russian Federation</c:v>
                </c:pt>
                <c:pt idx="19">
                  <c:v>China</c:v>
                </c:pt>
                <c:pt idx="20">
                  <c:v>Azerbaijan</c:v>
                </c:pt>
                <c:pt idx="21">
                  <c:v>Thailand</c:v>
                </c:pt>
              </c:strCache>
            </c:strRef>
          </c:cat>
          <c:val>
            <c:numRef>
              <c:f>Sheet1!$B$2:$B$23</c:f>
              <c:numCache>
                <c:formatCode>0%</c:formatCode>
                <c:ptCount val="22"/>
                <c:pt idx="0">
                  <c:v>0.4073504</c:v>
                </c:pt>
                <c:pt idx="1">
                  <c:v>0.71401590000000004</c:v>
                </c:pt>
                <c:pt idx="2">
                  <c:v>0.79493510000000001</c:v>
                </c:pt>
                <c:pt idx="3">
                  <c:v>0.82927309999999999</c:v>
                </c:pt>
                <c:pt idx="4">
                  <c:v>0.88620319999999997</c:v>
                </c:pt>
                <c:pt idx="5">
                  <c:v>0.8875556</c:v>
                </c:pt>
                <c:pt idx="6">
                  <c:v>0.89767019999999997</c:v>
                </c:pt>
                <c:pt idx="7">
                  <c:v>0.90372490000000005</c:v>
                </c:pt>
                <c:pt idx="8">
                  <c:v>0.91188499999999995</c:v>
                </c:pt>
                <c:pt idx="9">
                  <c:v>0.92144329999999997</c:v>
                </c:pt>
                <c:pt idx="10">
                  <c:v>0.94095569999999995</c:v>
                </c:pt>
                <c:pt idx="11">
                  <c:v>0.94128860000000003</c:v>
                </c:pt>
                <c:pt idx="12">
                  <c:v>0.94172650000000002</c:v>
                </c:pt>
                <c:pt idx="13">
                  <c:v>0.94498320000000002</c:v>
                </c:pt>
                <c:pt idx="14">
                  <c:v>0.94700240000000002</c:v>
                </c:pt>
                <c:pt idx="15">
                  <c:v>0.95674499999999996</c:v>
                </c:pt>
                <c:pt idx="16">
                  <c:v>0.96679619999999999</c:v>
                </c:pt>
                <c:pt idx="17">
                  <c:v>0.96752910000000003</c:v>
                </c:pt>
                <c:pt idx="18">
                  <c:v>0.97943860000000005</c:v>
                </c:pt>
                <c:pt idx="19">
                  <c:v>0.98549370000000003</c:v>
                </c:pt>
                <c:pt idx="20">
                  <c:v>0.98751599999999995</c:v>
                </c:pt>
                <c:pt idx="21">
                  <c:v>0.9948726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2-430D-81EA-024978BC6A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07306415"/>
        <c:axId val="369233791"/>
      </c:barChart>
      <c:catAx>
        <c:axId val="507306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33791"/>
        <c:crosses val="autoZero"/>
        <c:auto val="1"/>
        <c:lblAlgn val="ctr"/>
        <c:lblOffset val="100"/>
        <c:noMultiLvlLbl val="0"/>
      </c:catAx>
      <c:valAx>
        <c:axId val="369233791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30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 and economic inequalities (&gt;5% GAP)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 &gt; F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F1FD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Uzbekistan</c:v>
                </c:pt>
                <c:pt idx="1">
                  <c:v>Sri Lanka</c:v>
                </c:pt>
                <c:pt idx="2">
                  <c:v>Pakistan</c:v>
                </c:pt>
                <c:pt idx="3">
                  <c:v>Myanmar</c:v>
                </c:pt>
                <c:pt idx="4">
                  <c:v>Lao PDR</c:v>
                </c:pt>
                <c:pt idx="5">
                  <c:v>Kyrgyz Republic</c:v>
                </c:pt>
                <c:pt idx="6">
                  <c:v>Indonesia</c:v>
                </c:pt>
                <c:pt idx="7">
                  <c:v>Georgia</c:v>
                </c:pt>
                <c:pt idx="8">
                  <c:v>Cambodia</c:v>
                </c:pt>
                <c:pt idx="9">
                  <c:v>Bangladesh</c:v>
                </c:pt>
                <c:pt idx="10">
                  <c:v>Afghanistan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7.8509099999999998E-2</c:v>
                </c:pt>
                <c:pt idx="1">
                  <c:v>5.2925099999999947E-2</c:v>
                </c:pt>
                <c:pt idx="2">
                  <c:v>8.627410000000002E-2</c:v>
                </c:pt>
                <c:pt idx="3">
                  <c:v>0.14366979999999996</c:v>
                </c:pt>
                <c:pt idx="4">
                  <c:v>9.4460600000000006E-2</c:v>
                </c:pt>
                <c:pt idx="5">
                  <c:v>5.6436299999999995E-2</c:v>
                </c:pt>
                <c:pt idx="6" formatCode="0%">
                  <c:v>2.5624900000000062E-2</c:v>
                </c:pt>
                <c:pt idx="7" formatCode="0%">
                  <c:v>5.3981400000000068E-2</c:v>
                </c:pt>
                <c:pt idx="8">
                  <c:v>0.1669465</c:v>
                </c:pt>
                <c:pt idx="9">
                  <c:v>0.16897300000000004</c:v>
                </c:pt>
                <c:pt idx="10">
                  <c:v>0.45779999999999998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A-43BC-83B8-35AE7364FD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60% &gt; 40%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Uzbekistan</c:v>
                </c:pt>
                <c:pt idx="1">
                  <c:v>Sri Lanka</c:v>
                </c:pt>
                <c:pt idx="2">
                  <c:v>Pakistan</c:v>
                </c:pt>
                <c:pt idx="3">
                  <c:v>Myanmar</c:v>
                </c:pt>
                <c:pt idx="4">
                  <c:v>Lao PDR</c:v>
                </c:pt>
                <c:pt idx="5">
                  <c:v>Kyrgyz Republic</c:v>
                </c:pt>
                <c:pt idx="6">
                  <c:v>Indonesia</c:v>
                </c:pt>
                <c:pt idx="7">
                  <c:v>Georgia</c:v>
                </c:pt>
                <c:pt idx="8">
                  <c:v>Cambodia</c:v>
                </c:pt>
                <c:pt idx="9">
                  <c:v>Bangladesh</c:v>
                </c:pt>
                <c:pt idx="10">
                  <c:v>Afghanistan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1.0919300000000076E-2</c:v>
                </c:pt>
                <c:pt idx="1">
                  <c:v>1.9227699999999959E-2</c:v>
                </c:pt>
                <c:pt idx="2">
                  <c:v>6.9152000000000102E-3</c:v>
                </c:pt>
                <c:pt idx="3">
                  <c:v>1.4955799999999964E-2</c:v>
                </c:pt>
                <c:pt idx="4">
                  <c:v>0.21868199999999999</c:v>
                </c:pt>
                <c:pt idx="5">
                  <c:v>-2.8032999999999531E-3</c:v>
                </c:pt>
                <c:pt idx="6">
                  <c:v>7.3691799999999974E-2</c:v>
                </c:pt>
                <c:pt idx="7">
                  <c:v>-5.6165999999999716E-3</c:v>
                </c:pt>
                <c:pt idx="8">
                  <c:v>-2.1579499999999974E-2</c:v>
                </c:pt>
                <c:pt idx="9">
                  <c:v>1.8736799999999998E-2</c:v>
                </c:pt>
                <c:pt idx="10">
                  <c:v>4.2799999999999998E-2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A-43BC-83B8-35AE7364F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07306415"/>
        <c:axId val="369233791"/>
      </c:barChart>
      <c:catAx>
        <c:axId val="507306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33791"/>
        <c:crosses val="autoZero"/>
        <c:auto val="1"/>
        <c:lblAlgn val="ctr"/>
        <c:lblOffset val="300"/>
        <c:noMultiLvlLbl val="0"/>
      </c:catAx>
      <c:valAx>
        <c:axId val="369233791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306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EC63-DE4B-4BD2-9443-2374626A6A01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218C-B948-4E33-B990-693A6851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31553-76AA-4A01-8360-8A753EDF4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218C-B948-4E33-B990-693A6851E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249-5BF2-4472-8BB9-94822DEB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0740F-BE23-439D-A1BD-76FC3560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9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5992-F94E-499A-A449-C9BBFA56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99229-1A20-4EDA-850E-53CC429BD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94FB1-FF74-4C06-92E3-C03A383F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2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E133-4CF3-4EFD-9188-0C70DDB1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89712-C6B3-43D6-B153-F0FE58051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97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FC97D-EF56-4A00-8ABC-2964394E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3D05-2540-4373-B129-10DE67244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38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249-5BF2-4472-8BB9-94822DEB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0740F-BE23-439D-A1BD-76FC3560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18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E680-8AE1-420B-9DE8-D117922D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74EC-EC31-4563-87C5-B77E411C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78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6A87-AA2D-4E27-9E89-5CEF434C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58C3E-D036-417F-929C-CF229D68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0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5488-544B-499B-8BE3-74C5EC0A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7C48-64D1-4B03-8B20-B8BBE350E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CEE0E-0215-4F3C-AA3A-ED2FEB3F4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42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B938-745C-4770-ACF7-1CDCFCCC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2F04-65DD-4EAF-A184-EC5DD35C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17B8-B292-4180-B586-18CFB49A5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9B1E-14F9-4A35-BE02-B814DB134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80222-73AD-4D7E-A3C7-CFECD88B3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9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B436-6FCE-44E9-97CB-AB7A97FB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7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0BA6-BB26-4AA9-8FE1-0B8876AD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457A-F45C-47CB-82EB-7F9A5F1E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11CD-6E77-43B1-90A3-18CD6D990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49787-F217-4004-A85D-67A0CC48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63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BAA73-DBE4-40B0-8D75-B01FE111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825625"/>
            <a:ext cx="116332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09E97-C552-449E-9411-DA6B2A36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D274-3F59-461D-B088-C210F896723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23C83-CE58-4A70-972D-330EE7501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DA585-6511-49F1-88AF-2165367AA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D21B-D706-4F44-807F-42937A6CD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p 1">
            <a:extLst>
              <a:ext uri="{FF2B5EF4-FFF2-40B4-BE49-F238E27FC236}">
                <a16:creationId xmlns:a16="http://schemas.microsoft.com/office/drawing/2014/main" id="{65975B17-03D6-4106-A702-A0BEF47B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26037C-25D4-434F-9690-B4C7B3C31A59}"/>
              </a:ext>
            </a:extLst>
          </p:cNvPr>
          <p:cNvSpPr/>
          <p:nvPr/>
        </p:nvSpPr>
        <p:spPr>
          <a:xfrm>
            <a:off x="6838539" y="6017620"/>
            <a:ext cx="5353461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3560B-22B1-4962-B62E-CCC2E99D1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6562" y="-392180"/>
            <a:ext cx="4766554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  <a:t>Digital ID in Asia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  <a:t>and the Pacific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36396-8E18-4872-AA53-4B19BC312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6562" y="2053874"/>
            <a:ext cx="4766554" cy="1495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  <a:t>Jonathan Marskell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  <a:t>jmarskell@worldbank.org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ighlight>
                  <a:srgbClr val="FDB714"/>
                </a:highlight>
                <a:latin typeface="Andes Bold" panose="02000000000000000000" pitchFamily="50" charset="0"/>
              </a:rPr>
              <a:t>id4d.worldbank.org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  <a:highlight>
                <a:srgbClr val="FDB714"/>
              </a:highlight>
              <a:latin typeface="Andes Bold" panose="020000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176DC-05AC-40F4-B0CF-1BCB6F66F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1"/>
          <a:stretch/>
        </p:blipFill>
        <p:spPr>
          <a:xfrm>
            <a:off x="7014850" y="6076074"/>
            <a:ext cx="1880550" cy="692719"/>
          </a:xfrm>
          <a:prstGeom prst="rect">
            <a:avLst/>
          </a:prstGeom>
          <a:ln w="57150" cmpd="sng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1DE6C-CAD4-4F8C-AF8E-C49D793BF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01" y="6156041"/>
            <a:ext cx="2715198" cy="5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8ECC-AC19-4DB3-BB8D-D0809F29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DB714"/>
                </a:solidFill>
                <a:latin typeface="Andes Bold" panose="02000000000000000000" pitchFamily="50" charset="0"/>
              </a:rPr>
              <a:t>3. Implications for ‘Get Every One in the Picture’</a:t>
            </a:r>
          </a:p>
        </p:txBody>
      </p:sp>
    </p:spTree>
    <p:extLst>
      <p:ext uri="{BB962C8B-B14F-4D97-AF65-F5344CB8AC3E}">
        <p14:creationId xmlns:p14="http://schemas.microsoft.com/office/powerpoint/2010/main" val="379441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8ED2-1A3E-4F67-9CD0-16CE2EC93E88}"/>
              </a:ext>
            </a:extLst>
          </p:cNvPr>
          <p:cNvSpPr txBox="1">
            <a:spLocks/>
          </p:cNvSpPr>
          <p:nvPr/>
        </p:nvSpPr>
        <p:spPr>
          <a:xfrm>
            <a:off x="4711701" y="1203858"/>
            <a:ext cx="7357532" cy="5467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Not a zero-sum game nor requires sequencing: </a:t>
            </a:r>
            <a:r>
              <a:rPr lang="en-US" sz="2400" dirty="0">
                <a:solidFill>
                  <a:schemeClr val="bg1"/>
                </a:solidFill>
              </a:rPr>
              <a:t>In fact, they are mutually-reinforcing.</a:t>
            </a:r>
          </a:p>
          <a:p>
            <a:pPr>
              <a:lnSpc>
                <a:spcPct val="100000"/>
              </a:lnSpc>
              <a:tabLst>
                <a:tab pos="889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Encouraging integration and developing practical guidance on “how”: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Births: </a:t>
            </a:r>
            <a:r>
              <a:rPr lang="en-US" sz="2000" dirty="0">
                <a:solidFill>
                  <a:schemeClr val="bg1"/>
                </a:solidFill>
              </a:rPr>
              <a:t>Creating a lifelong digital ID at the same time as BR (for the ‘flow’), including assigning a unique ID number (see ID4D guidance published already)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Deaths: </a:t>
            </a:r>
            <a:r>
              <a:rPr lang="en-US" sz="2000" dirty="0">
                <a:solidFill>
                  <a:schemeClr val="bg1"/>
                </a:solidFill>
              </a:rPr>
              <a:t>Exchanging data to ‘deactivate’ digital IDs of deceased persons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Infrastructure: </a:t>
            </a:r>
            <a:r>
              <a:rPr lang="en-US" sz="2000" dirty="0">
                <a:solidFill>
                  <a:schemeClr val="bg1"/>
                </a:solidFill>
              </a:rPr>
              <a:t>Sharing, where appropriate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Stock and flow approach: </a:t>
            </a:r>
            <a:r>
              <a:rPr lang="en-US" sz="2000" dirty="0">
                <a:solidFill>
                  <a:schemeClr val="bg1"/>
                </a:solidFill>
              </a:rPr>
              <a:t>For countries with weak CR introducing digital ID systems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546D4C-35D2-430E-9ADF-AB9DA65E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357B5E-15F8-408C-8114-0FE284AB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934" y="208229"/>
            <a:ext cx="7603066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1. Integrating CR and digital ID systems</a:t>
            </a:r>
          </a:p>
        </p:txBody>
      </p:sp>
    </p:spTree>
    <p:extLst>
      <p:ext uri="{BB962C8B-B14F-4D97-AF65-F5344CB8AC3E}">
        <p14:creationId xmlns:p14="http://schemas.microsoft.com/office/powerpoint/2010/main" val="207486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8ED2-1A3E-4F67-9CD0-16CE2EC93E88}"/>
              </a:ext>
            </a:extLst>
          </p:cNvPr>
          <p:cNvSpPr txBox="1">
            <a:spLocks/>
          </p:cNvSpPr>
          <p:nvPr/>
        </p:nvSpPr>
        <p:spPr>
          <a:xfrm>
            <a:off x="202142" y="1203858"/>
            <a:ext cx="6384118" cy="5467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Cross-border interoperability: </a:t>
            </a:r>
            <a:r>
              <a:rPr lang="en-US" sz="2400" dirty="0">
                <a:solidFill>
                  <a:schemeClr val="bg1"/>
                </a:solidFill>
              </a:rPr>
              <a:t>Facilitating economic integration through easier trade, e-commerce and migration, e.g.: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Africa: </a:t>
            </a:r>
            <a:r>
              <a:rPr lang="en-US" sz="2000" dirty="0">
                <a:solidFill>
                  <a:schemeClr val="bg1"/>
                </a:solidFill>
              </a:rPr>
              <a:t>UNECA / African Union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Europe: </a:t>
            </a:r>
            <a:r>
              <a:rPr lang="en-US" sz="2000" dirty="0" err="1">
                <a:solidFill>
                  <a:schemeClr val="bg1"/>
                </a:solidFill>
              </a:rPr>
              <a:t>eIDAS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Latin America: </a:t>
            </a:r>
            <a:r>
              <a:rPr lang="en-US" sz="2000" dirty="0">
                <a:solidFill>
                  <a:schemeClr val="bg1"/>
                </a:solidFill>
              </a:rPr>
              <a:t>MERCOSUR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Creating regional norms: </a:t>
            </a:r>
            <a:r>
              <a:rPr lang="en-US" sz="2400" dirty="0">
                <a:solidFill>
                  <a:schemeClr val="bg1"/>
                </a:solidFill>
              </a:rPr>
              <a:t>Agreeing on standards, harmonization of laws and regulations (e.g. ID, e-transactions)</a:t>
            </a:r>
          </a:p>
          <a:p>
            <a:pPr>
              <a:lnSpc>
                <a:spcPct val="100000"/>
              </a:lnSpc>
              <a:tabLst>
                <a:tab pos="889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Perhaps starting at the sub-regional level: </a:t>
            </a:r>
            <a:r>
              <a:rPr lang="en-US" sz="2400" dirty="0">
                <a:solidFill>
                  <a:schemeClr val="bg1"/>
                </a:solidFill>
              </a:rPr>
              <a:t>ASEAN, South Asia, Central Asia, Pacific islands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57B5E-15F8-408C-8114-0FE284AB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29"/>
            <a:ext cx="12192000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2. (Sub) Regional approach to digital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CEAE7-B57B-42DE-81F4-2A42D3C9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04" y="1514819"/>
            <a:ext cx="2365818" cy="236582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45E85-A920-4AD9-9FB2-EEA8FBE70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44" y="1518395"/>
            <a:ext cx="2362244" cy="236224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02C19-65C5-4F48-A866-42897099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44" y="4004464"/>
            <a:ext cx="2362244" cy="236224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1AAAE6-1D42-4118-A201-7EF55A3B3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73" y="4004294"/>
            <a:ext cx="2362244" cy="236224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57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8ED2-1A3E-4F67-9CD0-16CE2EC93E88}"/>
              </a:ext>
            </a:extLst>
          </p:cNvPr>
          <p:cNvSpPr txBox="1">
            <a:spLocks/>
          </p:cNvSpPr>
          <p:nvPr/>
        </p:nvSpPr>
        <p:spPr>
          <a:xfrm>
            <a:off x="4711701" y="1182373"/>
            <a:ext cx="7357532" cy="5467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An urgent challenge: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b="1" u="sng" dirty="0">
                <a:solidFill>
                  <a:schemeClr val="bg1"/>
                </a:solidFill>
              </a:rPr>
              <a:t>both</a:t>
            </a:r>
            <a:r>
              <a:rPr lang="en-US" sz="2400" dirty="0">
                <a:solidFill>
                  <a:schemeClr val="bg1"/>
                </a:solidFill>
              </a:rPr>
              <a:t> CRVS and digital ID systems, including to provide greater control to end-users</a:t>
            </a:r>
          </a:p>
          <a:p>
            <a:pPr>
              <a:lnSpc>
                <a:spcPct val="100000"/>
              </a:lnSpc>
              <a:tabLst>
                <a:tab pos="889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tabLst>
                <a:tab pos="88900" algn="l"/>
              </a:tabLst>
            </a:pPr>
            <a:r>
              <a:rPr lang="en-US" sz="2400" b="1" dirty="0">
                <a:solidFill>
                  <a:srgbClr val="FDB714"/>
                </a:solidFill>
              </a:rPr>
              <a:t>Promoting comprehensive enabling legal frameworks and ‘privacy by design’: </a:t>
            </a:r>
            <a:r>
              <a:rPr lang="en-US" sz="2400" dirty="0">
                <a:solidFill>
                  <a:schemeClr val="bg1"/>
                </a:solidFill>
              </a:rPr>
              <a:t>Developing regional norms and standards, facilitating knowledge exchange, and capacity-building, drawing on: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International best practices: </a:t>
            </a:r>
            <a:r>
              <a:rPr lang="en-US" sz="2000" dirty="0">
                <a:solidFill>
                  <a:schemeClr val="bg1"/>
                </a:solidFill>
              </a:rPr>
              <a:t>EU GDPR; Philippines and Korea data protection laws; ‘Privacy by Design’ principles; Principles on ID for Sustainable Development</a:t>
            </a:r>
          </a:p>
          <a:p>
            <a:pPr lvl="1">
              <a:lnSpc>
                <a:spcPct val="100000"/>
              </a:lnSpc>
              <a:tabLst>
                <a:tab pos="889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Work of ID4D: </a:t>
            </a:r>
            <a:r>
              <a:rPr lang="en-US" sz="2000" dirty="0">
                <a:solidFill>
                  <a:schemeClr val="bg1"/>
                </a:solidFill>
              </a:rPr>
              <a:t>IDEEA legal assessment tool; ‘Mission Billion’ innovation challenge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57B5E-15F8-408C-8114-0FE284AB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934" y="208229"/>
            <a:ext cx="7603066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3. Privacy and data protection</a:t>
            </a:r>
          </a:p>
        </p:txBody>
      </p:sp>
      <p:pic>
        <p:nvPicPr>
          <p:cNvPr id="1026" name="Picture 2" descr="Image result for privacy">
            <a:extLst>
              <a:ext uri="{FF2B5EF4-FFF2-40B4-BE49-F238E27FC236}">
                <a16:creationId xmlns:a16="http://schemas.microsoft.com/office/drawing/2014/main" id="{5A2C7B18-6BD9-4198-8FF7-0B5A128EC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r="43671"/>
          <a:stretch/>
        </p:blipFill>
        <p:spPr bwMode="auto">
          <a:xfrm>
            <a:off x="1" y="0"/>
            <a:ext cx="4464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8ECC-AC19-4DB3-BB8D-D0809F29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DB714"/>
                </a:solidFill>
                <a:latin typeface="Andes" panose="02000000000000000000" pitchFamily="50" charset="0"/>
              </a:rPr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207985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631778-6EFC-41A4-9612-F91919203C68}"/>
              </a:ext>
            </a:extLst>
          </p:cNvPr>
          <p:cNvCxnSpPr>
            <a:cxnSpLocks/>
          </p:cNvCxnSpPr>
          <p:nvPr/>
        </p:nvCxnSpPr>
        <p:spPr>
          <a:xfrm>
            <a:off x="341357" y="4092080"/>
            <a:ext cx="8809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09800194-6F7F-4EEA-B083-6D3D4C2D9965}"/>
              </a:ext>
            </a:extLst>
          </p:cNvPr>
          <p:cNvSpPr/>
          <p:nvPr/>
        </p:nvSpPr>
        <p:spPr>
          <a:xfrm>
            <a:off x="6657384" y="3749852"/>
            <a:ext cx="2967426" cy="2154704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Civil registry</a:t>
            </a: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089541C0-B487-4089-B50D-57CF85ECD01E}"/>
              </a:ext>
            </a:extLst>
          </p:cNvPr>
          <p:cNvSpPr/>
          <p:nvPr/>
        </p:nvSpPr>
        <p:spPr>
          <a:xfrm>
            <a:off x="6657384" y="2160833"/>
            <a:ext cx="2967426" cy="21547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Digital ID system / Population registry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5A69D-2444-4157-BD86-A79D7C35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00" y="4484059"/>
            <a:ext cx="1144460" cy="114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7D265-1B02-4AD8-B159-8FEB872BC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52" y="4484059"/>
            <a:ext cx="1069273" cy="1069273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DF7AA6BD-3F8E-4119-BC9E-2C1B040184D4}"/>
              </a:ext>
            </a:extLst>
          </p:cNvPr>
          <p:cNvSpPr/>
          <p:nvPr/>
        </p:nvSpPr>
        <p:spPr>
          <a:xfrm>
            <a:off x="7882547" y="6095163"/>
            <a:ext cx="441500" cy="567208"/>
          </a:xfrm>
          <a:prstGeom prst="upArrow">
            <a:avLst/>
          </a:prstGeom>
          <a:solidFill>
            <a:srgbClr val="FDB71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E6A5176-06D1-4F71-8C3E-381FB844BEA4}"/>
              </a:ext>
            </a:extLst>
          </p:cNvPr>
          <p:cNvSpPr/>
          <p:nvPr/>
        </p:nvSpPr>
        <p:spPr>
          <a:xfrm rot="5400000">
            <a:off x="5943157" y="2535924"/>
            <a:ext cx="441500" cy="766292"/>
          </a:xfrm>
          <a:prstGeom prst="upArrow">
            <a:avLst/>
          </a:prstGeom>
          <a:solidFill>
            <a:srgbClr val="FDB7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98574DB-5C71-4FF5-BD16-D2146F75B8A2}"/>
              </a:ext>
            </a:extLst>
          </p:cNvPr>
          <p:cNvSpPr/>
          <p:nvPr/>
        </p:nvSpPr>
        <p:spPr>
          <a:xfrm rot="16200000">
            <a:off x="9861716" y="4673142"/>
            <a:ext cx="441500" cy="766294"/>
          </a:xfrm>
          <a:prstGeom prst="upArrow">
            <a:avLst/>
          </a:prstGeom>
          <a:solidFill>
            <a:srgbClr val="FDB7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319B8-B989-4F89-B238-4890FD6B5F5B}"/>
              </a:ext>
            </a:extLst>
          </p:cNvPr>
          <p:cNvSpPr txBox="1"/>
          <p:nvPr/>
        </p:nvSpPr>
        <p:spPr>
          <a:xfrm>
            <a:off x="10335058" y="3776173"/>
            <a:ext cx="157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Registration of deaths.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5B6594-AF2E-4E63-AEA5-6EBEEB9AB10C}"/>
              </a:ext>
            </a:extLst>
          </p:cNvPr>
          <p:cNvSpPr txBox="1"/>
          <p:nvPr/>
        </p:nvSpPr>
        <p:spPr>
          <a:xfrm>
            <a:off x="8398751" y="6097112"/>
            <a:ext cx="336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Registration of other vital events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BF661D-DEC7-4BB7-81CE-995E0F8EAADD}"/>
              </a:ext>
            </a:extLst>
          </p:cNvPr>
          <p:cNvSpPr txBox="1"/>
          <p:nvPr/>
        </p:nvSpPr>
        <p:spPr>
          <a:xfrm>
            <a:off x="219318" y="1366421"/>
            <a:ext cx="441983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DB714"/>
                </a:solidFill>
              </a:rPr>
              <a:t>The Stock </a:t>
            </a:r>
            <a:r>
              <a:rPr lang="en-US" sz="2000" dirty="0">
                <a:solidFill>
                  <a:srgbClr val="FDB714"/>
                </a:solidFill>
              </a:rPr>
              <a:t>(People alive today)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Digital ID and UIN provided after registration with birth certificate / record as evidence, if they have one.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Alternative evidence accepted to prevent exclusion.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No need to register birth retroactively.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563824-315E-485C-84ED-6D81E0FFE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97" y="1498793"/>
            <a:ext cx="1197136" cy="11971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B765A6EB-6179-4A2B-93AF-A30D94394A27}"/>
              </a:ext>
            </a:extLst>
          </p:cNvPr>
          <p:cNvSpPr txBox="1">
            <a:spLocks/>
          </p:cNvSpPr>
          <p:nvPr/>
        </p:nvSpPr>
        <p:spPr>
          <a:xfrm>
            <a:off x="229655" y="219474"/>
            <a:ext cx="11726764" cy="13327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>
                <a:solidFill>
                  <a:schemeClr val="bg1"/>
                </a:solidFill>
                <a:latin typeface="Andes" panose="02000000000000000000" pitchFamily="50" charset="0"/>
              </a:rPr>
              <a:t>Annex: Stock and Flow model for registration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B91A83-0FC0-4A11-8D34-092C80A1ABCF}"/>
              </a:ext>
            </a:extLst>
          </p:cNvPr>
          <p:cNvSpPr txBox="1"/>
          <p:nvPr/>
        </p:nvSpPr>
        <p:spPr>
          <a:xfrm>
            <a:off x="215477" y="4285886"/>
            <a:ext cx="4419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</a:rPr>
              <a:t>The Flow </a:t>
            </a:r>
            <a:r>
              <a:rPr lang="en-US" sz="2000" dirty="0">
                <a:solidFill>
                  <a:srgbClr val="FFC000"/>
                </a:solidFill>
              </a:rPr>
              <a:t>(Children today [e.g. up to 5 years] and born from tomorrow)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Digital ID, including UIN, provided through birth registration.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Biometrics collected at appropriate age, if necessary.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70AC3813-585E-421A-AF2B-6C67E3A9F8D2}"/>
              </a:ext>
            </a:extLst>
          </p:cNvPr>
          <p:cNvSpPr/>
          <p:nvPr/>
        </p:nvSpPr>
        <p:spPr>
          <a:xfrm>
            <a:off x="7894815" y="3832037"/>
            <a:ext cx="441500" cy="829195"/>
          </a:xfrm>
          <a:prstGeom prst="upArrow">
            <a:avLst/>
          </a:prstGeom>
          <a:solidFill>
            <a:srgbClr val="FDB7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4B08C920-65B7-4BF1-89B8-550093E9E1D3}"/>
              </a:ext>
            </a:extLst>
          </p:cNvPr>
          <p:cNvSpPr/>
          <p:nvPr/>
        </p:nvSpPr>
        <p:spPr>
          <a:xfrm rot="5400000">
            <a:off x="5943157" y="4673143"/>
            <a:ext cx="441500" cy="766292"/>
          </a:xfrm>
          <a:prstGeom prst="upArrow">
            <a:avLst/>
          </a:prstGeom>
          <a:solidFill>
            <a:srgbClr val="FDB7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B714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10BF61-F2BC-4467-95A4-91FA48A5A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728">
            <a:off x="7060766" y="1585179"/>
            <a:ext cx="1047343" cy="10473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A2B907D-9B3E-4C29-825C-E9EDF5DD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1" y="2279605"/>
            <a:ext cx="1116418" cy="11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8ECC-AC19-4DB3-BB8D-D0809F29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DB714"/>
                </a:solidFill>
                <a:latin typeface="Andes Bold" panose="02000000000000000000" pitchFamily="50" charset="0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3788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AEBD7-41EC-45FC-BDFA-04F73E55D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10" y="2600753"/>
            <a:ext cx="1356042" cy="135604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B21B7-DEC8-4189-A365-807CB07C9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45" y="3565138"/>
            <a:ext cx="1422000" cy="1422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911DF-BAB0-4355-B7A3-B1A09C183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20" y="3532119"/>
            <a:ext cx="1422000" cy="1422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61EFD8-4441-44CD-AF85-0EF4948A39DE}"/>
              </a:ext>
            </a:extLst>
          </p:cNvPr>
          <p:cNvSpPr txBox="1"/>
          <p:nvPr/>
        </p:nvSpPr>
        <p:spPr>
          <a:xfrm>
            <a:off x="1365115" y="518886"/>
            <a:ext cx="946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ndes" panose="02000000000000000000" pitchFamily="50" charset="0"/>
              </a:rPr>
              <a:t>All transactions depend on </a:t>
            </a:r>
            <a:r>
              <a:rPr lang="en-US" sz="3200" b="1" i="1" dirty="0">
                <a:solidFill>
                  <a:srgbClr val="FDB714"/>
                </a:solidFill>
                <a:latin typeface="Andes" panose="02000000000000000000" pitchFamily="50" charset="0"/>
              </a:rPr>
              <a:t>trust</a:t>
            </a:r>
            <a:r>
              <a:rPr lang="en-US" sz="3200" i="1" dirty="0">
                <a:solidFill>
                  <a:srgbClr val="FDB714"/>
                </a:solidFill>
                <a:latin typeface="Andes" panose="02000000000000000000" pitchFamily="50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Andes" panose="02000000000000000000" pitchFamily="50" charset="0"/>
              </a:rPr>
              <a:t>between parties, including in each other’s identity.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5EBFA-46D0-4C3A-A755-3A85861DEB32}"/>
              </a:ext>
            </a:extLst>
          </p:cNvPr>
          <p:cNvSpPr txBox="1"/>
          <p:nvPr/>
        </p:nvSpPr>
        <p:spPr>
          <a:xfrm>
            <a:off x="186950" y="4169289"/>
            <a:ext cx="405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Historically, people’s identity was verified through familiarity or taking documents at their face value.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64F4C-D976-4F53-97C3-CBFBABFD0851}"/>
              </a:ext>
            </a:extLst>
          </p:cNvPr>
          <p:cNvSpPr txBox="1"/>
          <p:nvPr/>
        </p:nvSpPr>
        <p:spPr>
          <a:xfrm>
            <a:off x="7946900" y="2175038"/>
            <a:ext cx="4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today’s age of digital and wider societies, new mechanisms are needed.  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21806C25-F436-44B6-916D-141630052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60" y="4465879"/>
            <a:ext cx="1422060" cy="142206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343D7-D162-42B1-871D-395380D61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4" y="2600174"/>
            <a:ext cx="1357200" cy="13572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50" name="Picture 2" descr="Image result for dog on the internet nobody knows">
            <a:extLst>
              <a:ext uri="{FF2B5EF4-FFF2-40B4-BE49-F238E27FC236}">
                <a16:creationId xmlns:a16="http://schemas.microsoft.com/office/drawing/2014/main" id="{8C349190-6C48-4092-B143-D4CC8BF5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25" y="2134414"/>
            <a:ext cx="3659950" cy="40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BB82A4A-BCEA-462B-A4E4-A08B81A3821C}"/>
              </a:ext>
            </a:extLst>
          </p:cNvPr>
          <p:cNvSpPr/>
          <p:nvPr/>
        </p:nvSpPr>
        <p:spPr>
          <a:xfrm rot="16200000">
            <a:off x="1566479" y="5382347"/>
            <a:ext cx="511176" cy="3952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795A42-296F-495F-B4AC-3BA26F52A8DE}"/>
              </a:ext>
            </a:extLst>
          </p:cNvPr>
          <p:cNvSpPr/>
          <p:nvPr/>
        </p:nvSpPr>
        <p:spPr>
          <a:xfrm rot="16200000">
            <a:off x="7205111" y="4756583"/>
            <a:ext cx="2125624" cy="4575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07BDBD-74DD-4089-A2E3-9713E380C096}"/>
              </a:ext>
            </a:extLst>
          </p:cNvPr>
          <p:cNvSpPr/>
          <p:nvPr/>
        </p:nvSpPr>
        <p:spPr>
          <a:xfrm rot="16200000">
            <a:off x="5516228" y="4791682"/>
            <a:ext cx="2125624" cy="4575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9EDEB4F-B51E-4C43-AEC0-8A81DBB2127A}"/>
              </a:ext>
            </a:extLst>
          </p:cNvPr>
          <p:cNvSpPr/>
          <p:nvPr/>
        </p:nvSpPr>
        <p:spPr>
          <a:xfrm rot="16200000">
            <a:off x="9266624" y="5346556"/>
            <a:ext cx="578856" cy="3952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2464BD-E949-4C10-BEEA-1264E9924887}"/>
              </a:ext>
            </a:extLst>
          </p:cNvPr>
          <p:cNvSpPr/>
          <p:nvPr/>
        </p:nvSpPr>
        <p:spPr>
          <a:xfrm rot="16200000">
            <a:off x="4866360" y="5382347"/>
            <a:ext cx="511176" cy="3952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CD426D-3874-4ACB-8D9E-DA1806D431D6}"/>
              </a:ext>
            </a:extLst>
          </p:cNvPr>
          <p:cNvSpPr/>
          <p:nvPr/>
        </p:nvSpPr>
        <p:spPr>
          <a:xfrm rot="16200000">
            <a:off x="2503518" y="4757801"/>
            <a:ext cx="2194067" cy="4575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261190-4CF8-4159-96F2-239DA96C0B97}"/>
              </a:ext>
            </a:extLst>
          </p:cNvPr>
          <p:cNvSpPr/>
          <p:nvPr/>
        </p:nvSpPr>
        <p:spPr>
          <a:xfrm>
            <a:off x="272371" y="5813108"/>
            <a:ext cx="11614831" cy="65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Digital ID Systems (integrated with civil registration)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041F9-EC98-48D0-81C6-AEFD23A47422}"/>
              </a:ext>
            </a:extLst>
          </p:cNvPr>
          <p:cNvSpPr txBox="1"/>
          <p:nvPr/>
        </p:nvSpPr>
        <p:spPr>
          <a:xfrm>
            <a:off x="2290837" y="2911297"/>
            <a:ext cx="2658490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Financial inclusion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72170-D812-48EB-89E8-28891CBC260B}"/>
              </a:ext>
            </a:extLst>
          </p:cNvPr>
          <p:cNvSpPr txBox="1"/>
          <p:nvPr/>
        </p:nvSpPr>
        <p:spPr>
          <a:xfrm>
            <a:off x="2290837" y="3184392"/>
            <a:ext cx="284335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Removing barriers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through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eKYC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Digital payments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interoperability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Enhanced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credit reporting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86BD90-651D-4BE9-B057-FBB19799C440}"/>
              </a:ext>
            </a:extLst>
          </p:cNvPr>
          <p:cNvSpPr txBox="1"/>
          <p:nvPr/>
        </p:nvSpPr>
        <p:spPr>
          <a:xfrm>
            <a:off x="4016705" y="4256635"/>
            <a:ext cx="2052794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Regional integration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B701A-1BA1-47D1-B30E-C5934F02CBF0}"/>
              </a:ext>
            </a:extLst>
          </p:cNvPr>
          <p:cNvSpPr txBox="1"/>
          <p:nvPr/>
        </p:nvSpPr>
        <p:spPr>
          <a:xfrm>
            <a:off x="4016704" y="4567771"/>
            <a:ext cx="2201127" cy="711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Safe &amp; orderly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migration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Cross-border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e-commerce and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4AB03-5692-4366-948A-B9C50B21FB7F}"/>
              </a:ext>
            </a:extLst>
          </p:cNvPr>
          <p:cNvSpPr txBox="1"/>
          <p:nvPr/>
        </p:nvSpPr>
        <p:spPr>
          <a:xfrm>
            <a:off x="550414" y="4264841"/>
            <a:ext cx="2681263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>
                <a:latin typeface="+mj-lt"/>
              </a:rPr>
              <a:t>Health</a:t>
            </a:r>
            <a:endParaRPr lang="en-GB" sz="1600" b="1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3BC17F-2159-4FCC-9ADE-623F27F632BE}"/>
              </a:ext>
            </a:extLst>
          </p:cNvPr>
          <p:cNvSpPr txBox="1"/>
          <p:nvPr/>
        </p:nvSpPr>
        <p:spPr>
          <a:xfrm>
            <a:off x="550413" y="4567772"/>
            <a:ext cx="2681263" cy="711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ü"/>
              <a:defRPr sz="1400" b="1">
                <a:latin typeface="+mj-lt"/>
              </a:defRPr>
            </a:lvl1pPr>
          </a:lstStyle>
          <a:p>
            <a:r>
              <a:rPr lang="en-GB" sz="1200" dirty="0">
                <a:solidFill>
                  <a:schemeClr val="bg1"/>
                </a:solidFill>
              </a:rPr>
              <a:t>Health insurance </a:t>
            </a:r>
            <a:r>
              <a:rPr lang="en-GB" sz="1200" b="0" dirty="0">
                <a:solidFill>
                  <a:schemeClr val="bg1"/>
                </a:solidFill>
              </a:rPr>
              <a:t>for UHC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Unique ID for </a:t>
            </a:r>
            <a:r>
              <a:rPr lang="en-GB" sz="1200" dirty="0">
                <a:solidFill>
                  <a:schemeClr val="bg1"/>
                </a:solidFill>
              </a:rPr>
              <a:t>healthcare delivery &amp; tracking,</a:t>
            </a:r>
            <a:r>
              <a:rPr lang="en-GB" sz="1200" b="0" dirty="0">
                <a:solidFill>
                  <a:schemeClr val="bg1"/>
                </a:solidFill>
              </a:rPr>
              <a:t> incl. vaccinations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9AE70-3CB1-47B5-B0F9-8A21E98EFC50}"/>
              </a:ext>
            </a:extLst>
          </p:cNvPr>
          <p:cNvSpPr txBox="1"/>
          <p:nvPr/>
        </p:nvSpPr>
        <p:spPr>
          <a:xfrm>
            <a:off x="8856338" y="4210303"/>
            <a:ext cx="2129162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>
                <a:latin typeface="+mj-lt"/>
              </a:rPr>
              <a:t>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9E4F28-8708-45E4-8725-6463961ABEE2}"/>
              </a:ext>
            </a:extLst>
          </p:cNvPr>
          <p:cNvSpPr txBox="1"/>
          <p:nvPr/>
        </p:nvSpPr>
        <p:spPr>
          <a:xfrm>
            <a:off x="8856338" y="4504459"/>
            <a:ext cx="2129162" cy="705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ü"/>
              <a:defRPr sz="1400" b="1">
                <a:latin typeface="+mj-lt"/>
              </a:defRPr>
            </a:lvl1pPr>
          </a:lstStyle>
          <a:p>
            <a:r>
              <a:rPr lang="en-GB" sz="1200" b="0" dirty="0">
                <a:solidFill>
                  <a:schemeClr val="bg1"/>
                </a:solidFill>
              </a:rPr>
              <a:t>Removing </a:t>
            </a:r>
            <a:r>
              <a:rPr lang="en-GB" sz="1200" dirty="0">
                <a:solidFill>
                  <a:schemeClr val="bg1"/>
                </a:solidFill>
              </a:rPr>
              <a:t>barriers to enrolment</a:t>
            </a:r>
          </a:p>
          <a:p>
            <a:r>
              <a:rPr lang="en-GB" sz="1200" b="0" dirty="0">
                <a:solidFill>
                  <a:schemeClr val="bg1"/>
                </a:solidFill>
              </a:rPr>
              <a:t>Improving </a:t>
            </a:r>
            <a:r>
              <a:rPr lang="en-GB" sz="1200" dirty="0">
                <a:solidFill>
                  <a:schemeClr val="bg1"/>
                </a:solidFill>
              </a:rPr>
              <a:t>EMIS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C5AEB3-E41A-4B67-A6D2-3155B40F9E9E}"/>
              </a:ext>
            </a:extLst>
          </p:cNvPr>
          <p:cNvSpPr txBox="1"/>
          <p:nvPr/>
        </p:nvSpPr>
        <p:spPr>
          <a:xfrm>
            <a:off x="5078600" y="2993867"/>
            <a:ext cx="2518215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Women’s empowerment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5EA1D-CA23-4253-B173-238284F7A667}"/>
              </a:ext>
            </a:extLst>
          </p:cNvPr>
          <p:cNvSpPr txBox="1"/>
          <p:nvPr/>
        </p:nvSpPr>
        <p:spPr>
          <a:xfrm>
            <a:off x="5078599" y="3285308"/>
            <a:ext cx="2647489" cy="642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Direct payments &amp; transfers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to women in the household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Enforcing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child marriage laws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E22BF-4A86-4AE1-9359-6FE11B5AFC2C}"/>
              </a:ext>
            </a:extLst>
          </p:cNvPr>
          <p:cNvSpPr txBox="1"/>
          <p:nvPr/>
        </p:nvSpPr>
        <p:spPr>
          <a:xfrm>
            <a:off x="7746053" y="3001648"/>
            <a:ext cx="2605011" cy="307777"/>
          </a:xfrm>
          <a:prstGeom prst="rect">
            <a:avLst/>
          </a:prstGeom>
          <a:solidFill>
            <a:srgbClr val="FDB71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b="1">
                <a:latin typeface="+mj-lt"/>
              </a:rPr>
              <a:t>Social protection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842DD8-3B8A-429D-99E5-24E4C3192A01}"/>
              </a:ext>
            </a:extLst>
          </p:cNvPr>
          <p:cNvSpPr txBox="1"/>
          <p:nvPr/>
        </p:nvSpPr>
        <p:spPr>
          <a:xfrm>
            <a:off x="7746053" y="3303571"/>
            <a:ext cx="2802495" cy="61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Better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targeting of beneficiaries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Information systems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integration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Eliminating leakages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Oval Callout 25">
            <a:extLst>
              <a:ext uri="{FF2B5EF4-FFF2-40B4-BE49-F238E27FC236}">
                <a16:creationId xmlns:a16="http://schemas.microsoft.com/office/drawing/2014/main" id="{E92A846F-E7C0-4D72-8E42-0DAFF5FC3CC0}"/>
              </a:ext>
            </a:extLst>
          </p:cNvPr>
          <p:cNvSpPr/>
          <p:nvPr/>
        </p:nvSpPr>
        <p:spPr>
          <a:xfrm>
            <a:off x="2175003" y="1458762"/>
            <a:ext cx="1968795" cy="1243864"/>
          </a:xfrm>
          <a:prstGeom prst="wedgeEllipseCallout">
            <a:avLst>
              <a:gd name="adj1" fmla="val -5024"/>
              <a:gd name="adj2" fmla="val 59646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i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D3DC50-53E6-4A0E-938A-1F452D2AF62D}"/>
              </a:ext>
            </a:extLst>
          </p:cNvPr>
          <p:cNvSpPr/>
          <p:nvPr/>
        </p:nvSpPr>
        <p:spPr>
          <a:xfrm>
            <a:off x="2175003" y="1646142"/>
            <a:ext cx="1965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INDIA:</a:t>
            </a:r>
            <a:r>
              <a:rPr lang="en-US" sz="13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i="1" dirty="0">
                <a:solidFill>
                  <a:schemeClr val="bg1"/>
                </a:solidFill>
                <a:latin typeface="+mj-lt"/>
              </a:rPr>
              <a:t>73m new bank accounts opened using </a:t>
            </a:r>
            <a:r>
              <a:rPr lang="en-US" sz="1300" i="1" dirty="0" err="1">
                <a:solidFill>
                  <a:schemeClr val="bg1"/>
                </a:solidFill>
                <a:latin typeface="+mj-lt"/>
              </a:rPr>
              <a:t>eKYC</a:t>
            </a:r>
            <a:r>
              <a:rPr lang="en-US" sz="1300" i="1" dirty="0">
                <a:solidFill>
                  <a:schemeClr val="bg1"/>
                </a:solidFill>
                <a:latin typeface="+mj-lt"/>
              </a:rPr>
              <a:t>; 472m accounts linked with Aadhar</a:t>
            </a:r>
            <a:endParaRPr lang="en-US" sz="13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Oval Callout 25">
            <a:extLst>
              <a:ext uri="{FF2B5EF4-FFF2-40B4-BE49-F238E27FC236}">
                <a16:creationId xmlns:a16="http://schemas.microsoft.com/office/drawing/2014/main" id="{AD91BC7A-FC9A-44AD-B3ED-526DC8EFA4A6}"/>
              </a:ext>
            </a:extLst>
          </p:cNvPr>
          <p:cNvSpPr/>
          <p:nvPr/>
        </p:nvSpPr>
        <p:spPr>
          <a:xfrm>
            <a:off x="146536" y="2827023"/>
            <a:ext cx="1970438" cy="1359477"/>
          </a:xfrm>
          <a:prstGeom prst="wedgeEllipseCallout">
            <a:avLst>
              <a:gd name="adj1" fmla="val 20646"/>
              <a:gd name="adj2" fmla="val 64439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i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EAD71-F0AD-4DC9-B343-850EA10B0C16}"/>
              </a:ext>
            </a:extLst>
          </p:cNvPr>
          <p:cNvSpPr/>
          <p:nvPr/>
        </p:nvSpPr>
        <p:spPr>
          <a:xfrm>
            <a:off x="134306" y="2895478"/>
            <a:ext cx="19549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PERU:</a:t>
            </a:r>
            <a:r>
              <a:rPr lang="en-US" sz="13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i="1" dirty="0">
                <a:solidFill>
                  <a:schemeClr val="bg1"/>
                </a:solidFill>
                <a:latin typeface="+mj-lt"/>
              </a:rPr>
              <a:t>ID verifies beneficiaries to access universal health insurance, and enables tracking of vaccines</a:t>
            </a:r>
            <a:endParaRPr lang="en-US" sz="13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Oval Callout 25">
            <a:extLst>
              <a:ext uri="{FF2B5EF4-FFF2-40B4-BE49-F238E27FC236}">
                <a16:creationId xmlns:a16="http://schemas.microsoft.com/office/drawing/2014/main" id="{1001D18B-D812-495D-A886-3B6E5CC8365E}"/>
              </a:ext>
            </a:extLst>
          </p:cNvPr>
          <p:cNvSpPr/>
          <p:nvPr/>
        </p:nvSpPr>
        <p:spPr>
          <a:xfrm>
            <a:off x="10524253" y="2360053"/>
            <a:ext cx="1603971" cy="1380948"/>
          </a:xfrm>
          <a:prstGeom prst="wedgeEllipseCallout">
            <a:avLst>
              <a:gd name="adj1" fmla="val -36597"/>
              <a:gd name="adj2" fmla="val 52193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i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93D86C-4169-4BFB-9D9E-A56CC88ADB72}"/>
              </a:ext>
            </a:extLst>
          </p:cNvPr>
          <p:cNvSpPr/>
          <p:nvPr/>
        </p:nvSpPr>
        <p:spPr>
          <a:xfrm>
            <a:off x="10593863" y="2472920"/>
            <a:ext cx="14746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THAILAND:</a:t>
            </a:r>
            <a:r>
              <a:rPr lang="en-US" sz="13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i="1" dirty="0">
                <a:solidFill>
                  <a:schemeClr val="bg1"/>
                </a:solidFill>
                <a:latin typeface="+mj-lt"/>
              </a:rPr>
              <a:t>Universal birth registration enables stateless children to attend school</a:t>
            </a:r>
            <a:endParaRPr lang="en-US" sz="13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Oval Callout 25">
            <a:extLst>
              <a:ext uri="{FF2B5EF4-FFF2-40B4-BE49-F238E27FC236}">
                <a16:creationId xmlns:a16="http://schemas.microsoft.com/office/drawing/2014/main" id="{DC5EF9B5-E56E-4556-9F45-EC41BE7D18A9}"/>
              </a:ext>
            </a:extLst>
          </p:cNvPr>
          <p:cNvSpPr/>
          <p:nvPr/>
        </p:nvSpPr>
        <p:spPr>
          <a:xfrm rot="16946">
            <a:off x="6137957" y="1258473"/>
            <a:ext cx="2850555" cy="1450394"/>
          </a:xfrm>
          <a:prstGeom prst="wedgeEllipseCallout">
            <a:avLst>
              <a:gd name="adj1" fmla="val -41718"/>
              <a:gd name="adj2" fmla="val 43597"/>
            </a:avLst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i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A8A5DB8-B0A9-47F8-B78C-7C9BB01234F3}"/>
              </a:ext>
            </a:extLst>
          </p:cNvPr>
          <p:cNvSpPr/>
          <p:nvPr/>
        </p:nvSpPr>
        <p:spPr>
          <a:xfrm rot="8366959">
            <a:off x="8666174" y="2345637"/>
            <a:ext cx="274614" cy="300653"/>
          </a:xfrm>
          <a:prstGeom prst="triangl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0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7CE0D6-F117-45F5-874E-9F3071540FB8}"/>
              </a:ext>
            </a:extLst>
          </p:cNvPr>
          <p:cNvSpPr/>
          <p:nvPr/>
        </p:nvSpPr>
        <p:spPr>
          <a:xfrm rot="18665151">
            <a:off x="8558158" y="2218419"/>
            <a:ext cx="303276" cy="195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0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B36A80-CBFF-4DFB-90F8-8DF5424FEC19}"/>
              </a:ext>
            </a:extLst>
          </p:cNvPr>
          <p:cNvSpPr/>
          <p:nvPr/>
        </p:nvSpPr>
        <p:spPr>
          <a:xfrm rot="8307">
            <a:off x="6219390" y="1385813"/>
            <a:ext cx="26876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PAKISTAN: </a:t>
            </a:r>
            <a:r>
              <a:rPr lang="en-US" sz="1300" i="1" dirty="0">
                <a:solidFill>
                  <a:schemeClr val="bg1"/>
                </a:solidFill>
                <a:latin typeface="+mj-lt"/>
              </a:rPr>
              <a:t>NADRA linked BISP payments to female HOH and had 12 female only enrollment centers; increased female enrolment by 100% from 2008 - 2014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08101A4-32AE-48C3-851B-41C381CD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8" y="2379514"/>
            <a:ext cx="776022" cy="7760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89318A4-F566-44D3-B659-52F3E772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2" y="3900591"/>
            <a:ext cx="776022" cy="7760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6040FC3-66A3-4CB3-847A-61C83C41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15" y="3868624"/>
            <a:ext cx="776022" cy="77602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3B7A692-D919-468E-AB93-D21F5C9B8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63" y="3773893"/>
            <a:ext cx="776022" cy="7760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7AAC6F-4DFF-46E0-B93D-6AEF80FE7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21" y="2408370"/>
            <a:ext cx="776022" cy="7760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20361BA-64F1-4651-8BEE-6FCEDFECE0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45" y="2525622"/>
            <a:ext cx="776022" cy="77602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BA021D3-77A3-4804-863D-2A23B5E97C24}"/>
              </a:ext>
            </a:extLst>
          </p:cNvPr>
          <p:cNvSpPr txBox="1"/>
          <p:nvPr/>
        </p:nvSpPr>
        <p:spPr>
          <a:xfrm>
            <a:off x="1667747" y="155295"/>
            <a:ext cx="8856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ndes" panose="02000000000000000000" pitchFamily="50" charset="0"/>
              </a:rPr>
              <a:t>ID systems are a </a:t>
            </a:r>
            <a:r>
              <a:rPr lang="en-US" sz="3200" b="1" i="1" dirty="0">
                <a:solidFill>
                  <a:srgbClr val="FDB714"/>
                </a:solidFill>
                <a:latin typeface="Andes" panose="02000000000000000000" pitchFamily="50" charset="0"/>
              </a:rPr>
              <a:t>foundational platform</a:t>
            </a:r>
            <a:r>
              <a:rPr lang="en-US" sz="3200" i="1" dirty="0">
                <a:solidFill>
                  <a:srgbClr val="FDB714"/>
                </a:solidFill>
                <a:latin typeface="Andes" panose="02000000000000000000" pitchFamily="50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Andes" panose="02000000000000000000" pitchFamily="50" charset="0"/>
              </a:rPr>
              <a:t>for the digital economy, across sectors</a:t>
            </a:r>
          </a:p>
        </p:txBody>
      </p:sp>
    </p:spTree>
    <p:extLst>
      <p:ext uri="{BB962C8B-B14F-4D97-AF65-F5344CB8AC3E}">
        <p14:creationId xmlns:p14="http://schemas.microsoft.com/office/powerpoint/2010/main" val="13997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3A99-F62E-47DD-A94A-8BCD727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6332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Principles on ID for Sustainable Development: </a:t>
            </a:r>
            <a:r>
              <a:rPr lang="en-US" sz="3200" i="1" dirty="0">
                <a:solidFill>
                  <a:schemeClr val="accent4"/>
                </a:solidFill>
                <a:latin typeface="Andes" panose="02000000000000000000" pitchFamily="50" charset="0"/>
              </a:rPr>
              <a:t>A framework of best practices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BA111-618D-4F00-A30F-90C3163D1DDA}"/>
              </a:ext>
            </a:extLst>
          </p:cNvPr>
          <p:cNvSpPr/>
          <p:nvPr/>
        </p:nvSpPr>
        <p:spPr>
          <a:xfrm>
            <a:off x="3708191" y="2921000"/>
            <a:ext cx="1693508" cy="18835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Design: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Robust, Secure, Responsive, and Sustainable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54C8A-5546-4EE3-8FCC-164BB9D3F2D3}"/>
              </a:ext>
            </a:extLst>
          </p:cNvPr>
          <p:cNvSpPr/>
          <p:nvPr/>
        </p:nvSpPr>
        <p:spPr>
          <a:xfrm>
            <a:off x="3708191" y="1770445"/>
            <a:ext cx="1693508" cy="94807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Inclusion: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Universal Coverage and Accessibility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4DD8A-B6AF-46BD-8758-02C9B80B8B1B}"/>
              </a:ext>
            </a:extLst>
          </p:cNvPr>
          <p:cNvSpPr/>
          <p:nvPr/>
        </p:nvSpPr>
        <p:spPr>
          <a:xfrm>
            <a:off x="3706970" y="4961808"/>
            <a:ext cx="1693508" cy="12977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Governance: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Trust, Privacy, and User Rights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A6029-DA78-475A-A602-D373CEC4E597}"/>
              </a:ext>
            </a:extLst>
          </p:cNvPr>
          <p:cNvSpPr txBox="1"/>
          <p:nvPr/>
        </p:nvSpPr>
        <p:spPr>
          <a:xfrm>
            <a:off x="5594176" y="1701708"/>
            <a:ext cx="62288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Ensuring universal coverage for individuals from birth to death, free from discrimination.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Removing barriers to access and usage and disparities in the availability of information and technology.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Establishing a robust—unique, secure, and accurate—identity.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Creating a platform that is interoperable and responsive to the needs of various users.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Using open standards and ensuring vendor and technology neutrality.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Protecting user privacy and control through system design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Planning for financial and operational sustainability without compromising accessibility.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Safeguarding data privacy, security, and user rights through a comprehensive legal and regulatory framework.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Establishing clear institutional mandates and accountability.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Enforcing legal and trust frameworks though independent oversight and adjudication of grievances.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7BD42-F661-40FB-BD25-8C37B83B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770445"/>
            <a:ext cx="3178739" cy="3511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01CF85-DC91-460D-8EE5-A9D7348DFC39}"/>
              </a:ext>
            </a:extLst>
          </p:cNvPr>
          <p:cNvSpPr txBox="1"/>
          <p:nvPr/>
        </p:nvSpPr>
        <p:spPr>
          <a:xfrm>
            <a:off x="-160306" y="5424466"/>
            <a:ext cx="4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DB714"/>
                </a:solidFill>
              </a:rPr>
              <a:t>Endorsed by 25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1529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8ECC-AC19-4DB3-BB8D-D0809F29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DB714"/>
                </a:solidFill>
                <a:latin typeface="Andes" panose="02000000000000000000" pitchFamily="50" charset="0"/>
              </a:rPr>
              <a:t>2. Status of digital ID in 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92665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849F-4E99-41B9-84AE-E92E8793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44" y="1203858"/>
            <a:ext cx="5394756" cy="56541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Globally, an </a:t>
            </a:r>
            <a:r>
              <a:rPr lang="en-US" sz="2400" u="sng" dirty="0"/>
              <a:t>estimated</a:t>
            </a:r>
            <a:br>
              <a:rPr lang="en-US" sz="2400" dirty="0"/>
            </a:br>
            <a:r>
              <a:rPr lang="en-US" sz="3600" b="1" dirty="0">
                <a:solidFill>
                  <a:srgbClr val="FDB714"/>
                </a:solidFill>
              </a:rPr>
              <a:t>1 billion people</a:t>
            </a:r>
            <a:br>
              <a:rPr lang="en-US" sz="4400" b="1" dirty="0">
                <a:solidFill>
                  <a:schemeClr val="accent4"/>
                </a:solidFill>
              </a:rPr>
            </a:br>
            <a:r>
              <a:rPr lang="en-US" sz="2400" u="sng" dirty="0"/>
              <a:t>have no official ID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Within Asia and the Pacific, this figure is </a:t>
            </a:r>
            <a:br>
              <a:rPr lang="en-US" sz="2400" dirty="0"/>
            </a:br>
            <a:r>
              <a:rPr lang="en-US" sz="3900" b="1" dirty="0">
                <a:solidFill>
                  <a:srgbClr val="FDB714"/>
                </a:solidFill>
              </a:rPr>
              <a:t>398 million</a:t>
            </a:r>
            <a:br>
              <a:rPr lang="en-US" sz="3900" b="1" dirty="0">
                <a:solidFill>
                  <a:srgbClr val="FDB714"/>
                </a:solidFill>
              </a:rPr>
            </a:br>
            <a:r>
              <a:rPr lang="en-US" sz="2400" b="1" dirty="0">
                <a:solidFill>
                  <a:srgbClr val="FDB714"/>
                </a:solidFill>
              </a:rPr>
              <a:t>(15% of the total population)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100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…they face major challenges exercising their rights and accessing services.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0F7C-5682-4108-AC8C-400CA3BD4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r="25731"/>
          <a:stretch/>
        </p:blipFill>
        <p:spPr>
          <a:xfrm>
            <a:off x="6797244" y="0"/>
            <a:ext cx="5394756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AE68E25-4C31-4408-809C-1EAAB3EB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29"/>
            <a:ext cx="6797244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Source 1: 2018 WBG ID4D Dataset</a:t>
            </a:r>
          </a:p>
        </p:txBody>
      </p:sp>
    </p:spTree>
    <p:extLst>
      <p:ext uri="{BB962C8B-B14F-4D97-AF65-F5344CB8AC3E}">
        <p14:creationId xmlns:p14="http://schemas.microsoft.com/office/powerpoint/2010/main" val="322138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9B96521-FA86-4969-A8A8-18E321D7D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488944"/>
              </p:ext>
            </p:extLst>
          </p:nvPr>
        </p:nvGraphicFramePr>
        <p:xfrm>
          <a:off x="279401" y="995630"/>
          <a:ext cx="4642796" cy="57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6312021-23FA-461F-A4BC-C4436316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29"/>
            <a:ext cx="12192000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Source 2: 2017 </a:t>
            </a:r>
            <a:r>
              <a:rPr lang="en-US" sz="3200" i="1" dirty="0" err="1">
                <a:latin typeface="Andes" panose="02000000000000000000" pitchFamily="50" charset="0"/>
              </a:rPr>
              <a:t>Findex</a:t>
            </a:r>
            <a:r>
              <a:rPr lang="en-US" sz="3200" i="1" dirty="0">
                <a:latin typeface="Andes" panose="02000000000000000000" pitchFamily="50" charset="0"/>
              </a:rPr>
              <a:t> Survey (Adults)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6D6568D-5C9F-46E8-BD81-BE03346DF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057166"/>
              </p:ext>
            </p:extLst>
          </p:nvPr>
        </p:nvGraphicFramePr>
        <p:xfrm>
          <a:off x="5330758" y="995629"/>
          <a:ext cx="6305618" cy="573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1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BAA55C-AC4A-4796-83FC-6926CE47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1181100"/>
            <a:ext cx="5314951" cy="56769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B714"/>
                </a:solidFill>
              </a:rPr>
              <a:t>Introducing new digital ID systems (examples)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Australia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Japan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Myanmar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Nepal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Papua New Guinea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Philippines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Samoa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Vanuatu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D6FB36-1ADA-4E29-83B0-7CAD43DB81D6}"/>
              </a:ext>
            </a:extLst>
          </p:cNvPr>
          <p:cNvSpPr txBox="1">
            <a:spLocks/>
          </p:cNvSpPr>
          <p:nvPr/>
        </p:nvSpPr>
        <p:spPr>
          <a:xfrm>
            <a:off x="6096001" y="1181100"/>
            <a:ext cx="5314950" cy="567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DB714"/>
                </a:solidFill>
              </a:rPr>
              <a:t>Upgrading existing digital ID systems (examples)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Afghanistan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Cambodia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Kyrgyz Republic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Singapore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Sri Lanka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Thailand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Uzbekistan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Viet Nam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A615D9-14A2-42BD-9713-211E202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229"/>
            <a:ext cx="12192000" cy="7874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latin typeface="Andes" panose="02000000000000000000" pitchFamily="50" charset="0"/>
              </a:rPr>
              <a:t>A large number of countries are making substantial progress</a:t>
            </a:r>
          </a:p>
        </p:txBody>
      </p:sp>
      <p:pic>
        <p:nvPicPr>
          <p:cNvPr id="4102" name="Picture 6" descr="https://scontent-iad3-1.xx.fbcdn.net/v/t1.0-1/p200x200/23434864_264811097375734_2994012100862357961_n.png?_nc_cat=111&amp;_nc_ht=scontent-iad3-1.xx&amp;oh=a249ebff9be714261433d4ad815c8b09&amp;oe=5C6DA5F2">
            <a:extLst>
              <a:ext uri="{FF2B5EF4-FFF2-40B4-BE49-F238E27FC236}">
                <a16:creationId xmlns:a16="http://schemas.microsoft.com/office/drawing/2014/main" id="{C68C7F65-631F-4465-9679-1CE5AF09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21" y="5389526"/>
            <a:ext cx="1112758" cy="11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246E5-05E8-400E-ADE0-81BFCF5CEB95}"/>
              </a:ext>
            </a:extLst>
          </p:cNvPr>
          <p:cNvCxnSpPr>
            <a:cxnSpLocks/>
          </p:cNvCxnSpPr>
          <p:nvPr/>
        </p:nvCxnSpPr>
        <p:spPr>
          <a:xfrm>
            <a:off x="7699664" y="4760596"/>
            <a:ext cx="2109354" cy="1058611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Image result for japan my number">
            <a:extLst>
              <a:ext uri="{FF2B5EF4-FFF2-40B4-BE49-F238E27FC236}">
                <a16:creationId xmlns:a16="http://schemas.microsoft.com/office/drawing/2014/main" id="{E0900BA0-5AF4-406C-83FF-3F9DC5905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7334"/>
          <a:stretch/>
        </p:blipFill>
        <p:spPr bwMode="auto">
          <a:xfrm>
            <a:off x="4056126" y="2704877"/>
            <a:ext cx="1676190" cy="7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730689-5276-4308-B34D-FB9EC2F1C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803" y="4995478"/>
            <a:ext cx="1989920" cy="6468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549761-CF50-4988-8215-72B2B464EBB9}"/>
              </a:ext>
            </a:extLst>
          </p:cNvPr>
          <p:cNvCxnSpPr>
            <a:cxnSpLocks/>
          </p:cNvCxnSpPr>
          <p:nvPr/>
        </p:nvCxnSpPr>
        <p:spPr>
          <a:xfrm>
            <a:off x="2012373" y="2756298"/>
            <a:ext cx="1903837" cy="305923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018C00-199E-4A44-9FCC-C1DDAA4DAF9B}"/>
              </a:ext>
            </a:extLst>
          </p:cNvPr>
          <p:cNvCxnSpPr>
            <a:cxnSpLocks/>
          </p:cNvCxnSpPr>
          <p:nvPr/>
        </p:nvCxnSpPr>
        <p:spPr>
          <a:xfrm>
            <a:off x="2649682" y="4755917"/>
            <a:ext cx="1080654" cy="422729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https://scontent-iad3-1.xx.fbcdn.net/v/t1.0-1/p200x200/14523255_10153756066867511_8425294465157458923_n.png?_nc_cat=1&amp;_nc_ht=scontent-iad3-1.xx&amp;oh=299bad186d4654156f54331ea1a0c28e&amp;oe=5C7DC237">
            <a:extLst>
              <a:ext uri="{FF2B5EF4-FFF2-40B4-BE49-F238E27FC236}">
                <a16:creationId xmlns:a16="http://schemas.microsoft.com/office/drawing/2014/main" id="{77BCCE8A-2A94-4067-855C-DCD1BE21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31" y="3784710"/>
            <a:ext cx="1149120" cy="11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7D3E03-6612-4480-8518-F094C63D6A06}"/>
              </a:ext>
            </a:extLst>
          </p:cNvPr>
          <p:cNvCxnSpPr>
            <a:cxnSpLocks/>
          </p:cNvCxnSpPr>
          <p:nvPr/>
        </p:nvCxnSpPr>
        <p:spPr>
          <a:xfrm>
            <a:off x="7900553" y="3784710"/>
            <a:ext cx="2118936" cy="574560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 descr="Image result for papua new guinea national ID">
            <a:extLst>
              <a:ext uri="{FF2B5EF4-FFF2-40B4-BE49-F238E27FC236}">
                <a16:creationId xmlns:a16="http://schemas.microsoft.com/office/drawing/2014/main" id="{A7134998-8538-4D3D-9583-89F1CC916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2425" r="5213" b="22442"/>
          <a:stretch/>
        </p:blipFill>
        <p:spPr bwMode="auto">
          <a:xfrm>
            <a:off x="4149037" y="3693279"/>
            <a:ext cx="1583013" cy="7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533860-E656-4BB2-805D-7F36E14500EF}"/>
              </a:ext>
            </a:extLst>
          </p:cNvPr>
          <p:cNvCxnSpPr>
            <a:cxnSpLocks/>
          </p:cNvCxnSpPr>
          <p:nvPr/>
        </p:nvCxnSpPr>
        <p:spPr>
          <a:xfrm flipV="1">
            <a:off x="3776295" y="3990619"/>
            <a:ext cx="279831" cy="292277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7">
            <a:extLst>
              <a:ext uri="{FF2B5EF4-FFF2-40B4-BE49-F238E27FC236}">
                <a16:creationId xmlns:a16="http://schemas.microsoft.com/office/drawing/2014/main" id="{F4E7332B-6B52-44FA-B326-8374D4B7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27" y="2288930"/>
            <a:ext cx="1272324" cy="9347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E6FE5E-6305-4B89-83B5-E416923D2087}"/>
              </a:ext>
            </a:extLst>
          </p:cNvPr>
          <p:cNvCxnSpPr>
            <a:cxnSpLocks/>
          </p:cNvCxnSpPr>
          <p:nvPr/>
        </p:nvCxnSpPr>
        <p:spPr>
          <a:xfrm flipV="1">
            <a:off x="8717455" y="2836426"/>
            <a:ext cx="1302034" cy="436666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9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871</Words>
  <Application>Microsoft Office PowerPoint</Application>
  <PresentationFormat>Widescreen</PresentationFormat>
  <Paragraphs>123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Andes</vt:lpstr>
      <vt:lpstr>Andes Bold</vt:lpstr>
      <vt:lpstr>Arial</vt:lpstr>
      <vt:lpstr>Calibri</vt:lpstr>
      <vt:lpstr>Wingdings</vt:lpstr>
      <vt:lpstr>Office Theme</vt:lpstr>
      <vt:lpstr>Digital ID in Asia and the Pacific  </vt:lpstr>
      <vt:lpstr>1. Introduction</vt:lpstr>
      <vt:lpstr>PowerPoint Presentation</vt:lpstr>
      <vt:lpstr>PowerPoint Presentation</vt:lpstr>
      <vt:lpstr>Principles on ID for Sustainable Development: A framework of best practices</vt:lpstr>
      <vt:lpstr>2. Status of digital ID in Asia and the Pacific</vt:lpstr>
      <vt:lpstr>Source 1: 2018 WBG ID4D Dataset</vt:lpstr>
      <vt:lpstr>Source 2: 2017 Findex Survey (Adults)</vt:lpstr>
      <vt:lpstr>A large number of countries are making substantial progress</vt:lpstr>
      <vt:lpstr>3. Implications for ‘Get Every One in the Picture’</vt:lpstr>
      <vt:lpstr>1. Integrating CR and digital ID systems</vt:lpstr>
      <vt:lpstr>2. (Sub) Regional approach to digital identity</vt:lpstr>
      <vt:lpstr>3. Privacy and data protection</vt:lpstr>
      <vt:lpstr>Annex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Daniel Marskell</dc:creator>
  <cp:lastModifiedBy>Jonathan Daniel Marskell</cp:lastModifiedBy>
  <cp:revision>79</cp:revision>
  <dcterms:created xsi:type="dcterms:W3CDTF">2018-10-09T04:40:18Z</dcterms:created>
  <dcterms:modified xsi:type="dcterms:W3CDTF">2018-11-14T00:53:16Z</dcterms:modified>
</cp:coreProperties>
</file>