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49" r:id="rId2"/>
    <p:sldMasterId id="2147483763" r:id="rId3"/>
    <p:sldMasterId id="2147483787" r:id="rId4"/>
    <p:sldMasterId id="2147483800" r:id="rId5"/>
  </p:sldMasterIdLst>
  <p:notesMasterIdLst>
    <p:notesMasterId r:id="rId36"/>
  </p:notesMasterIdLst>
  <p:handoutMasterIdLst>
    <p:handoutMasterId r:id="rId37"/>
  </p:handoutMasterIdLst>
  <p:sldIdLst>
    <p:sldId id="262" r:id="rId6"/>
    <p:sldId id="450" r:id="rId7"/>
    <p:sldId id="466" r:id="rId8"/>
    <p:sldId id="449" r:id="rId9"/>
    <p:sldId id="263" r:id="rId10"/>
    <p:sldId id="291" r:id="rId11"/>
    <p:sldId id="443" r:id="rId12"/>
    <p:sldId id="464" r:id="rId13"/>
    <p:sldId id="447" r:id="rId14"/>
    <p:sldId id="468" r:id="rId15"/>
    <p:sldId id="398" r:id="rId16"/>
    <p:sldId id="469" r:id="rId17"/>
    <p:sldId id="465" r:id="rId18"/>
    <p:sldId id="448" r:id="rId19"/>
    <p:sldId id="267" r:id="rId20"/>
    <p:sldId id="268" r:id="rId21"/>
    <p:sldId id="453" r:id="rId22"/>
    <p:sldId id="463" r:id="rId23"/>
    <p:sldId id="271" r:id="rId24"/>
    <p:sldId id="456" r:id="rId25"/>
    <p:sldId id="269" r:id="rId26"/>
    <p:sldId id="458" r:id="rId27"/>
    <p:sldId id="459" r:id="rId28"/>
    <p:sldId id="467" r:id="rId29"/>
    <p:sldId id="460" r:id="rId30"/>
    <p:sldId id="461" r:id="rId31"/>
    <p:sldId id="462" r:id="rId32"/>
    <p:sldId id="300" r:id="rId33"/>
    <p:sldId id="301" r:id="rId34"/>
    <p:sldId id="29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Briggs" initials="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7030A0"/>
    <a:srgbClr val="FFC000"/>
    <a:srgbClr val="004579"/>
    <a:srgbClr val="FBB7C6"/>
    <a:srgbClr val="BD2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0420" autoAdjust="0"/>
  </p:normalViewPr>
  <p:slideViewPr>
    <p:cSldViewPr>
      <p:cViewPr varScale="1">
        <p:scale>
          <a:sx n="74" d="100"/>
          <a:sy n="74" d="100"/>
        </p:scale>
        <p:origin x="1824"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4" d="100"/>
          <a:sy n="84" d="100"/>
        </p:scale>
        <p:origin x="30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C5EB9EA-EAC6-4754-9222-25679C753914}" type="datetimeFigureOut">
              <a:rPr lang="en-US" smtClean="0"/>
              <a:t>11/14/2018</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0AD6472-1C9E-48E6-981B-302C10D18FF8}" type="slidenum">
              <a:rPr lang="en-US" smtClean="0"/>
              <a:t>‹#›</a:t>
            </a:fld>
            <a:endParaRPr lang="en-US" dirty="0"/>
          </a:p>
        </p:txBody>
      </p:sp>
    </p:spTree>
    <p:extLst>
      <p:ext uri="{BB962C8B-B14F-4D97-AF65-F5344CB8AC3E}">
        <p14:creationId xmlns:p14="http://schemas.microsoft.com/office/powerpoint/2010/main" val="36393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1A67E6F-E83B-4756-97E9-E29F2DCD4DB1}" type="datetimeFigureOut">
              <a:rPr lang="en-AU" smtClean="0"/>
              <a:t>14/11/2018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ECE4513-7E72-4C3A-9792-7CC16837109B}" type="slidenum">
              <a:rPr lang="en-AU" smtClean="0"/>
              <a:t>‹#›</a:t>
            </a:fld>
            <a:endParaRPr lang="en-AU" dirty="0"/>
          </a:p>
        </p:txBody>
      </p:sp>
    </p:spTree>
    <p:extLst>
      <p:ext uri="{BB962C8B-B14F-4D97-AF65-F5344CB8AC3E}">
        <p14:creationId xmlns:p14="http://schemas.microsoft.com/office/powerpoint/2010/main" val="49697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4513-7E72-4C3A-9792-7CC16837109B}" type="slidenum">
              <a:rPr lang="en-AU" smtClean="0"/>
              <a:t>1</a:t>
            </a:fld>
            <a:endParaRPr lang="en-AU" dirty="0"/>
          </a:p>
        </p:txBody>
      </p:sp>
    </p:spTree>
    <p:extLst>
      <p:ext uri="{BB962C8B-B14F-4D97-AF65-F5344CB8AC3E}">
        <p14:creationId xmlns:p14="http://schemas.microsoft.com/office/powerpoint/2010/main" val="142149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a:t>COD</a:t>
            </a:r>
            <a:r>
              <a:rPr lang="en-AU" baseline="0" dirty="0"/>
              <a:t> information is complex, needs to be certified by a medical doctor who knows how to certify correctly and fill in the form. Often he has not been trained in doing so, not attended or even seen the patient. Community death are often not certified or it is done by a lay person, children and infant are often not registered at all. Indigenous and marginalised populations are severely under-registered. In the coding process which follows the coder may not be able to select the correct underlying cause and give the accurate code.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02DF18C-6A63-B24E-AF5F-A519C852455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41593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downloaded the software you get this welcome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Chose the language of the tool: English, Portuguese, Spanish, Russian or Chinese</a:t>
            </a:r>
          </a:p>
          <a:p>
            <a:r>
              <a:rPr lang="en-US" dirty="0"/>
              <a:t>Three buttons according to whether you are new to ANACONDA, want to enter some data for assessment or just want to access an assessment previously done.</a:t>
            </a:r>
          </a:p>
        </p:txBody>
      </p:sp>
      <p:sp>
        <p:nvSpPr>
          <p:cNvPr id="4" name="Slide Number Placeholder 3"/>
          <p:cNvSpPr>
            <a:spLocks noGrp="1"/>
          </p:cNvSpPr>
          <p:nvPr>
            <p:ph type="sldNum" sz="quarter" idx="10"/>
          </p:nvPr>
        </p:nvSpPr>
        <p:spPr/>
        <p:txBody>
          <a:bodyPr/>
          <a:lstStyle/>
          <a:p>
            <a:fld id="{102DF18C-6A63-B24E-AF5F-A519C8524551}"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117891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CE4513-7E72-4C3A-9792-7CC16837109B}" type="slidenum">
              <a:rPr lang="en-AU" smtClean="0"/>
              <a:t>21</a:t>
            </a:fld>
            <a:endParaRPr lang="en-AU" dirty="0"/>
          </a:p>
        </p:txBody>
      </p:sp>
    </p:spTree>
    <p:extLst>
      <p:ext uri="{BB962C8B-B14F-4D97-AF65-F5344CB8AC3E}">
        <p14:creationId xmlns:p14="http://schemas.microsoft.com/office/powerpoint/2010/main" val="86084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2EEA2-1387-FF40-A112-6F3FCB6797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35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A8B60B-D4AD-DD42-8E41-DE65B4ADD6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87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2EEA2-1387-FF40-A112-6F3FCB6797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34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899592" y="2996952"/>
            <a:ext cx="7886700" cy="2808312"/>
          </a:xfrm>
          <a:prstGeom prst="rect">
            <a:avLst/>
          </a:prstGeom>
        </p:spPr>
        <p:txBody>
          <a:bodyPr anchor="ctr"/>
          <a:lstStyle>
            <a:lvl1pPr algn="r">
              <a:defRPr sz="2400" b="1">
                <a:solidFill>
                  <a:schemeClr val="bg1"/>
                </a:solidFill>
                <a:latin typeface="Linotype Univers 430 Regular"/>
              </a:defRPr>
            </a:lvl1pPr>
          </a:lstStyle>
          <a:p>
            <a:r>
              <a:rPr lang="en-US" dirty="0"/>
              <a:t>Click to edit Master title style</a:t>
            </a:r>
            <a:endParaRPr lang="en-AU" dirty="0"/>
          </a:p>
        </p:txBody>
      </p:sp>
    </p:spTree>
    <p:extLst>
      <p:ext uri="{BB962C8B-B14F-4D97-AF65-F5344CB8AC3E}">
        <p14:creationId xmlns:p14="http://schemas.microsoft.com/office/powerpoint/2010/main" val="290256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5033" y="14648"/>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712" y="6379798"/>
            <a:ext cx="2193174" cy="32428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2976" y="6300821"/>
            <a:ext cx="1584176" cy="417503"/>
          </a:xfrm>
          <a:prstGeom prst="rect">
            <a:avLst/>
          </a:prstGeom>
          <a:noFill/>
        </p:spPr>
      </p:pic>
    </p:spTree>
    <p:extLst>
      <p:ext uri="{BB962C8B-B14F-4D97-AF65-F5344CB8AC3E}">
        <p14:creationId xmlns:p14="http://schemas.microsoft.com/office/powerpoint/2010/main" val="58520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2529C1D-C19E-43C1-8F74-E5FDE18A4D75}" type="datetimeFigureOut">
              <a:rPr lang="en-AU" smtClean="0"/>
              <a:t>14/11/2018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30472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529C1D-C19E-43C1-8F74-E5FDE18A4D75}" type="datetimeFigureOut">
              <a:rPr lang="en-AU" smtClean="0"/>
              <a:t>14/11/2018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107EAE-A125-4EA4-83D1-4E33E9238359}" type="slidenum">
              <a:rPr lang="en-AU" smtClean="0"/>
              <a:t>‹#›</a:t>
            </a:fld>
            <a:endParaRPr lang="en-AU"/>
          </a:p>
        </p:txBody>
      </p:sp>
      <p:sp>
        <p:nvSpPr>
          <p:cNvPr id="7" name="Content Placeholder 2"/>
          <p:cNvSpPr>
            <a:spLocks noGrp="1"/>
          </p:cNvSpPr>
          <p:nvPr>
            <p:ph idx="1"/>
          </p:nvPr>
        </p:nvSpPr>
        <p:spPr>
          <a:xfrm>
            <a:off x="457200" y="1600200"/>
            <a:ext cx="8229600" cy="4525963"/>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2916"/>
            <a:ext cx="9144000" cy="99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9" y="1276176"/>
            <a:ext cx="9143245" cy="359634"/>
          </a:xfrm>
          <a:prstGeom prst="rect">
            <a:avLst/>
          </a:prstGeom>
        </p:spPr>
      </p:pic>
    </p:spTree>
    <p:extLst>
      <p:ext uri="{BB962C8B-B14F-4D97-AF65-F5344CB8AC3E}">
        <p14:creationId xmlns:p14="http://schemas.microsoft.com/office/powerpoint/2010/main" val="385296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29C1D-C19E-43C1-8F74-E5FDE18A4D75}" type="datetimeFigureOut">
              <a:rPr lang="en-AU" smtClean="0"/>
              <a:t>14/11/2018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2107EAE-A125-4EA4-83D1-4E33E9238359}" type="slidenum">
              <a:rPr lang="en-AU" smtClean="0"/>
              <a:t>‹#›</a:t>
            </a:fld>
            <a:endParaRPr lang="en-AU"/>
          </a:p>
        </p:txBody>
      </p:sp>
      <p:pic>
        <p:nvPicPr>
          <p:cNvPr id="5" name="Picture 2"/>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3235" r="3117" b="62231"/>
          <a:stretch/>
        </p:blipFill>
        <p:spPr bwMode="auto">
          <a:xfrm>
            <a:off x="0" y="3140968"/>
            <a:ext cx="9144000" cy="371703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1371600" y="3886200"/>
            <a:ext cx="7376864" cy="1752600"/>
          </a:xfrm>
          <a:noFill/>
        </p:spPr>
        <p:txBody>
          <a:bodyPr>
            <a:normAutofit/>
          </a:bodyPr>
          <a:lstStyle>
            <a:lvl1pPr marL="0" indent="0" algn="r">
              <a:buNone/>
              <a:defRPr sz="4000" b="1">
                <a:solidFill>
                  <a:schemeClr val="bg1"/>
                </a:solidFill>
                <a:latin typeface="Linotype Univers 330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72206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29C1D-C19E-43C1-8F74-E5FDE18A4D75}"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32194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29C1D-C19E-43C1-8F74-E5FDE18A4D75}"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222803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2529C1D-C19E-43C1-8F74-E5FDE18A4D7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377665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2529C1D-C19E-43C1-8F74-E5FDE18A4D7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348873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2529C1D-C19E-43C1-8F74-E5FDE18A4D75}" type="datetimeFigureOut">
              <a:rPr lang="en-AU" smtClean="0"/>
              <a:t>14/11/2018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316548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8" y="5085185"/>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686099" y="2060848"/>
            <a:ext cx="7772400" cy="2880320"/>
          </a:xfrm>
        </p:spPr>
        <p:txBody>
          <a:bodyPr anchor="b"/>
          <a:lstStyle>
            <a:lvl1pPr marL="0" indent="0" algn="ctr">
              <a:buNone/>
              <a:defRPr sz="2000" b="1">
                <a:solidFill>
                  <a:srgbClr val="0045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186" y="342388"/>
            <a:ext cx="1538518" cy="1558059"/>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863258"/>
            <a:ext cx="3491880" cy="516317"/>
          </a:xfrm>
          <a:prstGeom prst="rect">
            <a:avLst/>
          </a:prstGeom>
        </p:spPr>
      </p:pic>
      <p:sp>
        <p:nvSpPr>
          <p:cNvPr id="5" name="TextBox 4"/>
          <p:cNvSpPr txBox="1"/>
          <p:nvPr userDrawn="1"/>
        </p:nvSpPr>
        <p:spPr>
          <a:xfrm>
            <a:off x="369186" y="6414516"/>
            <a:ext cx="2762654"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50000"/>
                  </a:schemeClr>
                </a:solidFill>
              </a:rPr>
              <a:t>CRICOS Provider No 00025B</a:t>
            </a:r>
            <a:endParaRPr lang="en-US" sz="1400" dirty="0">
              <a:solidFill>
                <a:schemeClr val="bg1">
                  <a:lumMod val="50000"/>
                </a:schemeClr>
              </a:solidFill>
            </a:endParaRPr>
          </a:p>
        </p:txBody>
      </p:sp>
    </p:spTree>
    <p:extLst>
      <p:ext uri="{BB962C8B-B14F-4D97-AF65-F5344CB8AC3E}">
        <p14:creationId xmlns:p14="http://schemas.microsoft.com/office/powerpoint/2010/main" val="315951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1" name="Picture 10" descr="16409_BD4H_PPT Template_V2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76162"/>
          <a:stretch/>
        </p:blipFill>
        <p:spPr>
          <a:xfrm>
            <a:off x="0" y="0"/>
            <a:ext cx="9144000" cy="1634836"/>
          </a:xfrm>
          <a:prstGeom prst="rect">
            <a:avLst/>
          </a:prstGeom>
        </p:spPr>
      </p:pic>
      <p:sp>
        <p:nvSpPr>
          <p:cNvPr id="2" name="Title 1"/>
          <p:cNvSpPr>
            <a:spLocks noGrp="1"/>
          </p:cNvSpPr>
          <p:nvPr>
            <p:ph type="title"/>
          </p:nvPr>
        </p:nvSpPr>
        <p:spPr>
          <a:xfrm>
            <a:off x="457200" y="238336"/>
            <a:ext cx="8229600" cy="648072"/>
          </a:xfrm>
          <a:prstGeom prst="rect">
            <a:avLst/>
          </a:prstGeom>
          <a:noFill/>
        </p:spPr>
        <p:txBody>
          <a:bodyPr anchor="ctr">
            <a:normAutofit/>
          </a:bodyPr>
          <a:lstStyle>
            <a:lvl1pPr>
              <a:defRPr sz="2100" b="1">
                <a:solidFill>
                  <a:srgbClr val="004579"/>
                </a:solidFill>
                <a:latin typeface="Linotype Univers 430 Regular"/>
              </a:defRPr>
            </a:lvl1pPr>
          </a:lstStyle>
          <a:p>
            <a:r>
              <a:rPr lang="en-US" dirty="0"/>
              <a:t>Click to edit Master title</a:t>
            </a:r>
            <a:endParaRPr lang="en-AU" dirty="0"/>
          </a:p>
        </p:txBody>
      </p:sp>
      <p:sp>
        <p:nvSpPr>
          <p:cNvPr id="3" name="Content Placeholder 2"/>
          <p:cNvSpPr>
            <a:spLocks noGrp="1"/>
          </p:cNvSpPr>
          <p:nvPr>
            <p:ph idx="1"/>
          </p:nvPr>
        </p:nvSpPr>
        <p:spPr>
          <a:xfrm>
            <a:off x="457200" y="1053130"/>
            <a:ext cx="8229600" cy="5128608"/>
          </a:xfrm>
          <a:prstGeom prst="rect">
            <a:avLst/>
          </a:prstGeom>
          <a:noFill/>
        </p:spPr>
        <p:txBody>
          <a:bodyPr/>
          <a:lstStyle>
            <a:lvl1pPr>
              <a:spcBef>
                <a:spcPts val="0"/>
              </a:spcBef>
              <a:spcAft>
                <a:spcPts val="1200"/>
              </a:spcAft>
              <a:defRPr>
                <a:latin typeface="Linotype Univers 430 Regular"/>
              </a:defRPr>
            </a:lvl1pPr>
            <a:lvl2pPr>
              <a:spcBef>
                <a:spcPts val="0"/>
              </a:spcBef>
              <a:spcAft>
                <a:spcPts val="1200"/>
              </a:spcAft>
              <a:defRPr>
                <a:latin typeface="Linotype Univers 430 Regular"/>
              </a:defRPr>
            </a:lvl2pPr>
            <a:lvl3pPr>
              <a:spcBef>
                <a:spcPts val="0"/>
              </a:spcBef>
              <a:spcAft>
                <a:spcPts val="1200"/>
              </a:spcAft>
              <a:defRPr>
                <a:latin typeface="Linotype Univers 430 Regular"/>
              </a:defRPr>
            </a:lvl3pPr>
            <a:lvl4pPr>
              <a:spcBef>
                <a:spcPts val="0"/>
              </a:spcBef>
              <a:spcAft>
                <a:spcPts val="1200"/>
              </a:spcAft>
              <a:defRPr>
                <a:latin typeface="Linotype Univers 430 Regular"/>
              </a:defRPr>
            </a:lvl4pPr>
            <a:lvl5pPr>
              <a:spcBef>
                <a:spcPts val="0"/>
              </a:spcBef>
              <a:spcAft>
                <a:spcPts val="1200"/>
              </a:spcAft>
              <a:defRPr>
                <a:latin typeface="Linotype Univers 430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Line 14"/>
          <p:cNvSpPr>
            <a:spLocks noChangeShapeType="1"/>
          </p:cNvSpPr>
          <p:nvPr userDrawn="1"/>
        </p:nvSpPr>
        <p:spPr bwMode="auto">
          <a:xfrm>
            <a:off x="0" y="6237312"/>
            <a:ext cx="9144000" cy="0"/>
          </a:xfrm>
          <a:prstGeom prst="line">
            <a:avLst/>
          </a:prstGeom>
          <a:noFill/>
          <a:ln w="9525">
            <a:solidFill>
              <a:srgbClr val="004579"/>
            </a:solidFill>
            <a:round/>
            <a:headEnd/>
            <a:tailEnd/>
          </a:ln>
        </p:spPr>
        <p:txBody>
          <a:bodyPr wrap="none" anchor="ctr"/>
          <a:lstStyle/>
          <a:p>
            <a:pPr>
              <a:defRPr/>
            </a:pPr>
            <a:endParaRPr lang="en-US" sz="1800">
              <a:latin typeface="Arial" pitchFamily="-107"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345107"/>
            <a:ext cx="1655659" cy="41981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327" y="6370131"/>
            <a:ext cx="2771497" cy="410592"/>
          </a:xfrm>
          <a:prstGeom prst="rect">
            <a:avLst/>
          </a:prstGeom>
        </p:spPr>
      </p:pic>
      <p:sp>
        <p:nvSpPr>
          <p:cNvPr id="10" name="Rectangle 9"/>
          <p:cNvSpPr/>
          <p:nvPr userDrawn="1"/>
        </p:nvSpPr>
        <p:spPr>
          <a:xfrm>
            <a:off x="3782209" y="6355259"/>
            <a:ext cx="2659702" cy="369332"/>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AU" sz="1800" b="1" i="0" u="none" strike="noStrike" kern="0" cap="none" spc="0" normalizeH="0" baseline="0" noProof="0" dirty="0">
                <a:ln>
                  <a:noFill/>
                </a:ln>
                <a:solidFill>
                  <a:srgbClr val="004579"/>
                </a:solidFill>
                <a:effectLst/>
                <a:uLnTx/>
                <a:uFillTx/>
                <a:latin typeface="Linotype Univers 430 Regular"/>
                <a:sym typeface="Linotype Univers 430 Regular"/>
              </a:rPr>
              <a:t>www.crvsgateway.info</a:t>
            </a:r>
            <a:endParaRPr kumimoji="0" lang="en-AU" sz="1800" b="1" i="0" u="none" strike="noStrike" kern="1200" cap="none" spc="0" normalizeH="0" baseline="0" noProof="0" dirty="0">
              <a:ln>
                <a:noFill/>
              </a:ln>
              <a:solidFill>
                <a:srgbClr val="004579"/>
              </a:solidFill>
              <a:effectLst/>
              <a:uLnTx/>
              <a:uFillTx/>
              <a:latin typeface="Linotype Univers 330 Light" panose="020B0403030202020203" pitchFamily="34" charset="0"/>
              <a:ea typeface="+mn-ea"/>
              <a:cs typeface="+mn-cs"/>
            </a:endParaRPr>
          </a:p>
        </p:txBody>
      </p:sp>
    </p:spTree>
    <p:extLst>
      <p:ext uri="{BB962C8B-B14F-4D97-AF65-F5344CB8AC3E}">
        <p14:creationId xmlns:p14="http://schemas.microsoft.com/office/powerpoint/2010/main" val="228743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3235" r="3117" b="62231"/>
          <a:stretch/>
        </p:blipFill>
        <p:spPr bwMode="auto">
          <a:xfrm>
            <a:off x="0" y="3140968"/>
            <a:ext cx="9144000" cy="371703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3886200"/>
            <a:ext cx="7376864" cy="1752600"/>
          </a:xfrm>
          <a:noFill/>
        </p:spPr>
        <p:txBody>
          <a:bodyPr>
            <a:normAutofit/>
          </a:bodyPr>
          <a:lstStyle>
            <a:lvl1pPr marL="0" indent="0" algn="r">
              <a:buNone/>
              <a:defRPr sz="4000" b="1">
                <a:solidFill>
                  <a:schemeClr val="bg1"/>
                </a:solidFill>
                <a:latin typeface="Linotype Univers 330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186" y="342388"/>
            <a:ext cx="1538518" cy="1558059"/>
          </a:xfrm>
          <a:prstGeom prst="rect">
            <a:avLst/>
          </a:prstGeom>
        </p:spPr>
      </p:pic>
      <p:sp>
        <p:nvSpPr>
          <p:cNvPr id="12" name="TextBox 11"/>
          <p:cNvSpPr txBox="1"/>
          <p:nvPr userDrawn="1"/>
        </p:nvSpPr>
        <p:spPr>
          <a:xfrm>
            <a:off x="3923928" y="2556193"/>
            <a:ext cx="4824536" cy="584775"/>
          </a:xfrm>
          <a:prstGeom prst="rect">
            <a:avLst/>
          </a:prstGeom>
          <a:noFill/>
        </p:spPr>
        <p:txBody>
          <a:bodyPr wrap="square" rtlCol="0">
            <a:spAutoFit/>
          </a:bodyPr>
          <a:lstStyle/>
          <a:p>
            <a:pPr algn="r"/>
            <a:r>
              <a:rPr lang="en-AU" sz="3200" b="1" dirty="0">
                <a:solidFill>
                  <a:srgbClr val="004579"/>
                </a:solidFill>
                <a:latin typeface="Linotype Univers 330 Light"/>
              </a:rPr>
              <a:t>D4H CRVS INITIATIVE</a:t>
            </a:r>
          </a:p>
        </p:txBody>
      </p:sp>
    </p:spTree>
    <p:extLst>
      <p:ext uri="{BB962C8B-B14F-4D97-AF65-F5344CB8AC3E}">
        <p14:creationId xmlns:p14="http://schemas.microsoft.com/office/powerpoint/2010/main" val="2422130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5033" y="14648"/>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accent1">
              <a:lumMod val="20000"/>
              <a:lumOff val="80000"/>
              <a:alpha val="20000"/>
            </a:schemeClr>
          </a:solidFill>
        </p:spPr>
        <p:txBody>
          <a:bodyPr/>
          <a:lstStyle/>
          <a:p>
            <a:r>
              <a:rPr lang="en-US" dirty="0"/>
              <a:t>Click to edit Master title style</a:t>
            </a:r>
            <a:endParaRPr lang="en-AU" dirty="0"/>
          </a:p>
        </p:txBody>
      </p:sp>
      <p:sp>
        <p:nvSpPr>
          <p:cNvPr id="3" name="Content Placeholder 2"/>
          <p:cNvSpPr>
            <a:spLocks noGrp="1"/>
          </p:cNvSpPr>
          <p:nvPr>
            <p:ph idx="1"/>
          </p:nvPr>
        </p:nvSpPr>
        <p:spPr>
          <a:solidFill>
            <a:schemeClr val="accent1">
              <a:lumMod val="20000"/>
              <a:lumOff val="80000"/>
              <a:alpha val="2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2976" y="6300821"/>
            <a:ext cx="1584176" cy="417503"/>
          </a:xfrm>
          <a:prstGeom prst="rect">
            <a:avLst/>
          </a:prstGeom>
          <a:noFill/>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9712" y="6379798"/>
            <a:ext cx="2193174" cy="324287"/>
          </a:xfrm>
          <a:prstGeom prst="rect">
            <a:avLst/>
          </a:prstGeom>
        </p:spPr>
      </p:pic>
    </p:spTree>
    <p:extLst>
      <p:ext uri="{BB962C8B-B14F-4D97-AF65-F5344CB8AC3E}">
        <p14:creationId xmlns:p14="http://schemas.microsoft.com/office/powerpoint/2010/main" val="3437161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8" y="5085185"/>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686099" y="2060848"/>
            <a:ext cx="7772400" cy="2880320"/>
          </a:xfrm>
        </p:spPr>
        <p:txBody>
          <a:bodyPr anchor="b"/>
          <a:lstStyle>
            <a:lvl1pPr marL="0" indent="0" algn="ctr">
              <a:buNone/>
              <a:defRPr sz="2000" b="1">
                <a:solidFill>
                  <a:srgbClr val="0045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186" y="342388"/>
            <a:ext cx="1538518" cy="1558059"/>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863258"/>
            <a:ext cx="3491880" cy="516317"/>
          </a:xfrm>
          <a:prstGeom prst="rect">
            <a:avLst/>
          </a:prstGeom>
        </p:spPr>
      </p:pic>
      <p:sp>
        <p:nvSpPr>
          <p:cNvPr id="5" name="TextBox 4"/>
          <p:cNvSpPr txBox="1"/>
          <p:nvPr userDrawn="1"/>
        </p:nvSpPr>
        <p:spPr>
          <a:xfrm>
            <a:off x="369186" y="6414516"/>
            <a:ext cx="2762654"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50000"/>
                  </a:schemeClr>
                </a:solidFill>
              </a:rPr>
              <a:t>CRICOS Provider No 00025B</a:t>
            </a:r>
            <a:endParaRPr lang="en-US" sz="1400" dirty="0">
              <a:solidFill>
                <a:schemeClr val="bg1">
                  <a:lumMod val="50000"/>
                </a:schemeClr>
              </a:solidFill>
            </a:endParaRPr>
          </a:p>
        </p:txBody>
      </p:sp>
    </p:spTree>
    <p:extLst>
      <p:ext uri="{BB962C8B-B14F-4D97-AF65-F5344CB8AC3E}">
        <p14:creationId xmlns:p14="http://schemas.microsoft.com/office/powerpoint/2010/main" val="1846699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5033" y="14648"/>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solidFill>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712" y="6379798"/>
            <a:ext cx="2193174" cy="32428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2976" y="6300821"/>
            <a:ext cx="1584176" cy="417503"/>
          </a:xfrm>
          <a:prstGeom prst="rect">
            <a:avLst/>
          </a:prstGeom>
          <a:noFill/>
        </p:spPr>
      </p:pic>
    </p:spTree>
    <p:extLst>
      <p:ext uri="{BB962C8B-B14F-4D97-AF65-F5344CB8AC3E}">
        <p14:creationId xmlns:p14="http://schemas.microsoft.com/office/powerpoint/2010/main" val="191939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2529C1D-C19E-43C1-8F74-E5FDE18A4D75}" type="datetimeFigureOut">
              <a:rPr lang="en-AU" smtClean="0"/>
              <a:t>14/11/2018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1584823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529C1D-C19E-43C1-8F74-E5FDE18A4D75}" type="datetimeFigureOut">
              <a:rPr lang="en-AU" smtClean="0"/>
              <a:t>14/11/2018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107EAE-A125-4EA4-83D1-4E33E9238359}" type="slidenum">
              <a:rPr lang="en-AU" smtClean="0"/>
              <a:t>‹#›</a:t>
            </a:fld>
            <a:endParaRPr lang="en-AU"/>
          </a:p>
        </p:txBody>
      </p:sp>
      <p:sp>
        <p:nvSpPr>
          <p:cNvPr id="7" name="Content Placeholder 2"/>
          <p:cNvSpPr>
            <a:spLocks noGrp="1"/>
          </p:cNvSpPr>
          <p:nvPr>
            <p:ph idx="1"/>
          </p:nvPr>
        </p:nvSpPr>
        <p:spPr>
          <a:xfrm>
            <a:off x="457200" y="1600200"/>
            <a:ext cx="8229600" cy="4525963"/>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2916"/>
            <a:ext cx="9144000" cy="99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9" y="1276176"/>
            <a:ext cx="9143245" cy="359634"/>
          </a:xfrm>
          <a:prstGeom prst="rect">
            <a:avLst/>
          </a:prstGeom>
        </p:spPr>
      </p:pic>
    </p:spTree>
    <p:extLst>
      <p:ext uri="{BB962C8B-B14F-4D97-AF65-F5344CB8AC3E}">
        <p14:creationId xmlns:p14="http://schemas.microsoft.com/office/powerpoint/2010/main" val="1588760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29C1D-C19E-43C1-8F74-E5FDE18A4D75}" type="datetimeFigureOut">
              <a:rPr lang="en-AU" smtClean="0"/>
              <a:t>14/11/2018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2107EAE-A125-4EA4-83D1-4E33E9238359}" type="slidenum">
              <a:rPr lang="en-AU" smtClean="0"/>
              <a:t>‹#›</a:t>
            </a:fld>
            <a:endParaRPr lang="en-AU"/>
          </a:p>
        </p:txBody>
      </p:sp>
      <p:pic>
        <p:nvPicPr>
          <p:cNvPr id="5" name="Picture 2"/>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3235" r="3117" b="62231"/>
          <a:stretch/>
        </p:blipFill>
        <p:spPr bwMode="auto">
          <a:xfrm>
            <a:off x="0" y="3140968"/>
            <a:ext cx="9144000" cy="371703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1371600" y="3886200"/>
            <a:ext cx="7376864" cy="1752600"/>
          </a:xfrm>
          <a:noFill/>
        </p:spPr>
        <p:txBody>
          <a:bodyPr>
            <a:normAutofit/>
          </a:bodyPr>
          <a:lstStyle>
            <a:lvl1pPr marL="0" indent="0" algn="r">
              <a:buNone/>
              <a:defRPr sz="4000" b="1">
                <a:solidFill>
                  <a:schemeClr val="bg1"/>
                </a:solidFill>
                <a:latin typeface="Linotype Univers 330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38758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29C1D-C19E-43C1-8F74-E5FDE18A4D75}"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55451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29C1D-C19E-43C1-8F74-E5FDE18A4D75}"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2498445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2529C1D-C19E-43C1-8F74-E5FDE18A4D7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17528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11" name="Picture 10" descr="16409_BD4H_PPT Template_V2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76162"/>
          <a:stretch/>
        </p:blipFill>
        <p:spPr>
          <a:xfrm>
            <a:off x="0" y="0"/>
            <a:ext cx="9144000" cy="1634836"/>
          </a:xfrm>
          <a:prstGeom prst="rect">
            <a:avLst/>
          </a:prstGeom>
        </p:spPr>
      </p:pic>
      <p:sp>
        <p:nvSpPr>
          <p:cNvPr id="2" name="Title 1"/>
          <p:cNvSpPr>
            <a:spLocks noGrp="1"/>
          </p:cNvSpPr>
          <p:nvPr>
            <p:ph type="title"/>
          </p:nvPr>
        </p:nvSpPr>
        <p:spPr>
          <a:xfrm>
            <a:off x="457200" y="238336"/>
            <a:ext cx="8229600" cy="648072"/>
          </a:xfrm>
          <a:prstGeom prst="rect">
            <a:avLst/>
          </a:prstGeom>
          <a:noFill/>
        </p:spPr>
        <p:txBody>
          <a:bodyPr anchor="ctr">
            <a:normAutofit/>
          </a:bodyPr>
          <a:lstStyle>
            <a:lvl1pPr>
              <a:defRPr sz="2100" b="1">
                <a:solidFill>
                  <a:srgbClr val="004579"/>
                </a:solidFill>
                <a:latin typeface="Linotype Univers 430 Regular"/>
              </a:defRPr>
            </a:lvl1pPr>
          </a:lstStyle>
          <a:p>
            <a:r>
              <a:rPr lang="en-US" dirty="0"/>
              <a:t>Click to edit Master title</a:t>
            </a:r>
            <a:endParaRPr lang="en-AU" dirty="0"/>
          </a:p>
        </p:txBody>
      </p:sp>
      <p:sp>
        <p:nvSpPr>
          <p:cNvPr id="3" name="Content Placeholder 2"/>
          <p:cNvSpPr>
            <a:spLocks noGrp="1"/>
          </p:cNvSpPr>
          <p:nvPr>
            <p:ph idx="1"/>
          </p:nvPr>
        </p:nvSpPr>
        <p:spPr>
          <a:xfrm>
            <a:off x="457200" y="1053130"/>
            <a:ext cx="4050000" cy="5184182"/>
          </a:xfrm>
          <a:prstGeom prst="rect">
            <a:avLst/>
          </a:prstGeom>
          <a:noFill/>
        </p:spPr>
        <p:txBody>
          <a:bodyPr/>
          <a:lstStyle>
            <a:lvl1pPr>
              <a:spcBef>
                <a:spcPts val="0"/>
              </a:spcBef>
              <a:spcAft>
                <a:spcPts val="1200"/>
              </a:spcAft>
              <a:defRPr>
                <a:latin typeface="Linotype Univers 430 Regular"/>
              </a:defRPr>
            </a:lvl1pPr>
            <a:lvl2pPr>
              <a:spcBef>
                <a:spcPts val="0"/>
              </a:spcBef>
              <a:spcAft>
                <a:spcPts val="1200"/>
              </a:spcAft>
              <a:defRPr>
                <a:latin typeface="Linotype Univers 430 Regular"/>
              </a:defRPr>
            </a:lvl2pPr>
            <a:lvl3pPr>
              <a:spcBef>
                <a:spcPts val="0"/>
              </a:spcBef>
              <a:spcAft>
                <a:spcPts val="1200"/>
              </a:spcAft>
              <a:defRPr>
                <a:latin typeface="Linotype Univers 430 Regular"/>
              </a:defRPr>
            </a:lvl3pPr>
            <a:lvl4pPr>
              <a:spcBef>
                <a:spcPts val="0"/>
              </a:spcBef>
              <a:spcAft>
                <a:spcPts val="1200"/>
              </a:spcAft>
              <a:defRPr>
                <a:latin typeface="Linotype Univers 430 Regular"/>
              </a:defRPr>
            </a:lvl4pPr>
            <a:lvl5pPr>
              <a:spcBef>
                <a:spcPts val="0"/>
              </a:spcBef>
              <a:spcAft>
                <a:spcPts val="1200"/>
              </a:spcAft>
              <a:defRPr>
                <a:latin typeface="Linotype Univers 430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p:cNvSpPr>
            <a:spLocks noGrp="1"/>
          </p:cNvSpPr>
          <p:nvPr>
            <p:ph idx="10"/>
          </p:nvPr>
        </p:nvSpPr>
        <p:spPr>
          <a:xfrm>
            <a:off x="4636800" y="1053130"/>
            <a:ext cx="4050000" cy="5184182"/>
          </a:xfrm>
          <a:prstGeom prst="rect">
            <a:avLst/>
          </a:prstGeom>
          <a:noFill/>
        </p:spPr>
        <p:txBody>
          <a:bodyPr/>
          <a:lstStyle>
            <a:lvl1pPr>
              <a:spcBef>
                <a:spcPts val="0"/>
              </a:spcBef>
              <a:spcAft>
                <a:spcPts val="1200"/>
              </a:spcAft>
              <a:defRPr>
                <a:latin typeface="Linotype Univers 430 Regular"/>
              </a:defRPr>
            </a:lvl1pPr>
            <a:lvl2pPr>
              <a:spcBef>
                <a:spcPts val="0"/>
              </a:spcBef>
              <a:spcAft>
                <a:spcPts val="1200"/>
              </a:spcAft>
              <a:defRPr>
                <a:latin typeface="Linotype Univers 430 Regular"/>
              </a:defRPr>
            </a:lvl2pPr>
            <a:lvl3pPr>
              <a:spcBef>
                <a:spcPts val="0"/>
              </a:spcBef>
              <a:spcAft>
                <a:spcPts val="1200"/>
              </a:spcAft>
              <a:defRPr>
                <a:latin typeface="Linotype Univers 430 Regular"/>
              </a:defRPr>
            </a:lvl3pPr>
            <a:lvl4pPr>
              <a:spcBef>
                <a:spcPts val="0"/>
              </a:spcBef>
              <a:spcAft>
                <a:spcPts val="1200"/>
              </a:spcAft>
              <a:defRPr>
                <a:latin typeface="Linotype Univers 430 Regular"/>
              </a:defRPr>
            </a:lvl4pPr>
            <a:lvl5pPr>
              <a:spcBef>
                <a:spcPts val="0"/>
              </a:spcBef>
              <a:spcAft>
                <a:spcPts val="1200"/>
              </a:spcAft>
              <a:defRPr>
                <a:latin typeface="Linotype Univers 430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Line 14"/>
          <p:cNvSpPr>
            <a:spLocks noChangeShapeType="1"/>
          </p:cNvSpPr>
          <p:nvPr userDrawn="1"/>
        </p:nvSpPr>
        <p:spPr bwMode="auto">
          <a:xfrm>
            <a:off x="0" y="6237312"/>
            <a:ext cx="9144000" cy="0"/>
          </a:xfrm>
          <a:prstGeom prst="line">
            <a:avLst/>
          </a:prstGeom>
          <a:noFill/>
          <a:ln w="9525">
            <a:solidFill>
              <a:srgbClr val="004579"/>
            </a:solidFill>
            <a:round/>
            <a:headEnd/>
            <a:tailEnd/>
          </a:ln>
        </p:spPr>
        <p:txBody>
          <a:bodyPr wrap="none" anchor="ctr"/>
          <a:lstStyle/>
          <a:p>
            <a:pPr>
              <a:defRPr/>
            </a:pPr>
            <a:endParaRPr lang="en-US" sz="1800">
              <a:latin typeface="Arial" pitchFamily="-107"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6376398"/>
            <a:ext cx="1583651" cy="41981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327" y="6348461"/>
            <a:ext cx="2917767" cy="432262"/>
          </a:xfrm>
          <a:prstGeom prst="rect">
            <a:avLst/>
          </a:prstGeom>
        </p:spPr>
      </p:pic>
      <p:sp>
        <p:nvSpPr>
          <p:cNvPr id="9" name="Rectangle 8"/>
          <p:cNvSpPr/>
          <p:nvPr userDrawn="1"/>
        </p:nvSpPr>
        <p:spPr>
          <a:xfrm>
            <a:off x="3782209" y="6355259"/>
            <a:ext cx="2659702" cy="369332"/>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AU" sz="1800" b="1" i="0" u="none" strike="noStrike" kern="0" cap="none" spc="0" normalizeH="0" baseline="0" noProof="0" dirty="0">
                <a:ln>
                  <a:noFill/>
                </a:ln>
                <a:solidFill>
                  <a:srgbClr val="004579"/>
                </a:solidFill>
                <a:effectLst/>
                <a:uLnTx/>
                <a:uFillTx/>
                <a:latin typeface="Linotype Univers 430 Regular"/>
                <a:sym typeface="Linotype Univers 430 Regular"/>
              </a:rPr>
              <a:t>www.crvsgateway.info</a:t>
            </a:r>
            <a:endParaRPr kumimoji="0" lang="en-AU" sz="1800" b="1" i="0" u="none" strike="noStrike" kern="1200" cap="none" spc="0" normalizeH="0" baseline="0" noProof="0" dirty="0">
              <a:ln>
                <a:noFill/>
              </a:ln>
              <a:solidFill>
                <a:srgbClr val="004579"/>
              </a:solidFill>
              <a:effectLst/>
              <a:uLnTx/>
              <a:uFillTx/>
              <a:latin typeface="Linotype Univers 330 Light" panose="020B0403030202020203" pitchFamily="34" charset="0"/>
              <a:ea typeface="+mn-ea"/>
              <a:cs typeface="+mn-cs"/>
            </a:endParaRPr>
          </a:p>
        </p:txBody>
      </p:sp>
    </p:spTree>
    <p:extLst>
      <p:ext uri="{BB962C8B-B14F-4D97-AF65-F5344CB8AC3E}">
        <p14:creationId xmlns:p14="http://schemas.microsoft.com/office/powerpoint/2010/main" val="4234468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2529C1D-C19E-43C1-8F74-E5FDE18A4D7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3342969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2529C1D-C19E-43C1-8F74-E5FDE18A4D75}" type="datetimeFigureOut">
              <a:rPr lang="en-AU" smtClean="0"/>
              <a:t>14/11/2018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107EAE-A125-4EA4-83D1-4E33E9238359}" type="slidenum">
              <a:rPr lang="en-AU" smtClean="0"/>
              <a:t>‹#›</a:t>
            </a:fld>
            <a:endParaRPr lang="en-AU"/>
          </a:p>
        </p:txBody>
      </p:sp>
    </p:spTree>
    <p:extLst>
      <p:ext uri="{BB962C8B-B14F-4D97-AF65-F5344CB8AC3E}">
        <p14:creationId xmlns:p14="http://schemas.microsoft.com/office/powerpoint/2010/main" val="31848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8" y="5085185"/>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686099" y="2060848"/>
            <a:ext cx="7772400" cy="2880320"/>
          </a:xfrm>
        </p:spPr>
        <p:txBody>
          <a:bodyPr anchor="b"/>
          <a:lstStyle>
            <a:lvl1pPr marL="0" indent="0" algn="ctr">
              <a:buNone/>
              <a:defRPr sz="2000" b="1">
                <a:solidFill>
                  <a:srgbClr val="0045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186" y="342388"/>
            <a:ext cx="1538518" cy="1558059"/>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863258"/>
            <a:ext cx="3491880" cy="516317"/>
          </a:xfrm>
          <a:prstGeom prst="rect">
            <a:avLst/>
          </a:prstGeom>
        </p:spPr>
      </p:pic>
      <p:sp>
        <p:nvSpPr>
          <p:cNvPr id="5" name="TextBox 4"/>
          <p:cNvSpPr txBox="1"/>
          <p:nvPr userDrawn="1"/>
        </p:nvSpPr>
        <p:spPr>
          <a:xfrm>
            <a:off x="369186" y="6414516"/>
            <a:ext cx="2762654"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50000"/>
                  </a:schemeClr>
                </a:solidFill>
              </a:rPr>
              <a:t>CRICOS Provider No 00025B</a:t>
            </a:r>
            <a:endParaRPr lang="en-US" sz="1400" dirty="0">
              <a:solidFill>
                <a:schemeClr val="bg1">
                  <a:lumMod val="50000"/>
                </a:schemeClr>
              </a:solidFill>
            </a:endParaRPr>
          </a:p>
        </p:txBody>
      </p:sp>
    </p:spTree>
    <p:extLst>
      <p:ext uri="{BB962C8B-B14F-4D97-AF65-F5344CB8AC3E}">
        <p14:creationId xmlns:p14="http://schemas.microsoft.com/office/powerpoint/2010/main" val="327011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16409_BD4H_PPT Template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2325464" y="1719288"/>
            <a:ext cx="6528244" cy="646331"/>
          </a:xfrm>
          <a:prstGeom prst="rect">
            <a:avLst/>
          </a:prstGeom>
          <a:noFill/>
        </p:spPr>
        <p:txBody>
          <a:bodyPr wrap="square" rtlCol="0">
            <a:spAutoFit/>
          </a:bodyPr>
          <a:lstStyle/>
          <a:p>
            <a:pPr algn="r"/>
            <a:r>
              <a:rPr lang="en-AU" sz="5400" b="1" baseline="-18000" dirty="0">
                <a:solidFill>
                  <a:schemeClr val="accent1">
                    <a:lumMod val="75000"/>
                  </a:schemeClr>
                </a:solidFill>
                <a:latin typeface="Linotype Univers 630 Bold"/>
                <a:cs typeface="Linotype Univers 630 Bold"/>
              </a:rPr>
              <a:t>D4H CRVS INITIATIVE</a:t>
            </a:r>
            <a:endParaRPr lang="en-US" sz="5400" b="1" baseline="-3000" dirty="0">
              <a:solidFill>
                <a:schemeClr val="accent1">
                  <a:lumMod val="75000"/>
                </a:schemeClr>
              </a:solidFill>
            </a:endParaRPr>
          </a:p>
        </p:txBody>
      </p:sp>
      <p:sp>
        <p:nvSpPr>
          <p:cNvPr id="7" name="Text Placeholder 6"/>
          <p:cNvSpPr>
            <a:spLocks noGrp="1"/>
          </p:cNvSpPr>
          <p:nvPr>
            <p:ph type="body" sz="quarter" idx="10"/>
          </p:nvPr>
        </p:nvSpPr>
        <p:spPr>
          <a:xfrm>
            <a:off x="2014538" y="3017838"/>
            <a:ext cx="6757987" cy="2484437"/>
          </a:xfrm>
        </p:spPr>
        <p:txBody>
          <a:bodyPr>
            <a:normAutofit/>
          </a:bodyPr>
          <a:lstStyle>
            <a:lvl1pPr marL="0" indent="0" algn="r">
              <a:buNone/>
              <a:defRPr sz="4800" b="0">
                <a:solidFill>
                  <a:schemeClr val="bg1"/>
                </a:solidFill>
                <a:latin typeface="Linotype Univers 430 Regular"/>
              </a:defRPr>
            </a:lvl1pPr>
          </a:lstStyle>
          <a:p>
            <a:pPr lvl="0"/>
            <a:r>
              <a:rPr lang="en-US" dirty="0"/>
              <a:t>Click to edit Master text styles</a:t>
            </a:r>
          </a:p>
        </p:txBody>
      </p:sp>
    </p:spTree>
    <p:extLst>
      <p:ext uri="{BB962C8B-B14F-4D97-AF65-F5344CB8AC3E}">
        <p14:creationId xmlns:p14="http://schemas.microsoft.com/office/powerpoint/2010/main" val="169340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16409_BD4H_PPT Template_V2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4000" b="1">
                <a:latin typeface="Calibri" panose="020F0502020204030204" pitchFamily="34" charset="0"/>
              </a:defRPr>
            </a:lvl1pPr>
          </a:lstStyle>
          <a:p>
            <a:r>
              <a:rPr lang="en-US" sz="3200" dirty="0">
                <a:solidFill>
                  <a:srgbClr val="376092"/>
                </a:solidFill>
                <a:latin typeface="Linotype Univers 630 Bold"/>
                <a:cs typeface="Linotype Univers 630 Bold"/>
              </a:rPr>
              <a:t>Heading</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9167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16409_BD4H_PPT Template_V2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sz="3200" dirty="0">
                <a:solidFill>
                  <a:srgbClr val="376092"/>
                </a:solidFill>
                <a:latin typeface="Linotype Univers 630 Bold"/>
                <a:cs typeface="Linotype Univers 630 Bold"/>
              </a:rPr>
              <a:t>Heading to go here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0267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16409_BD4H_PPT Template_V2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lgn="l">
              <a:defRPr sz="4400" b="1">
                <a:latin typeface="Calibri" panose="020F0502020204030204" pitchFamily="34" charset="0"/>
              </a:defRPr>
            </a:lvl1pPr>
          </a:lstStyle>
          <a:p>
            <a:r>
              <a:rPr lang="en-US" sz="3200" dirty="0">
                <a:solidFill>
                  <a:srgbClr val="376092"/>
                </a:solidFill>
                <a:latin typeface="Linotype Univers 630 Bold"/>
                <a:cs typeface="Linotype Univers 630 Bold"/>
              </a:rPr>
              <a:t>Heading</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3463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16409_BD4H_PPT Template_V2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lgn="l">
              <a:defRPr sz="4400" b="1">
                <a:latin typeface="Calibri" panose="020F0502020204030204" pitchFamily="34" charset="0"/>
              </a:defRPr>
            </a:lvl1pPr>
          </a:lstStyle>
          <a:p>
            <a:r>
              <a:rPr lang="en-US" sz="3200" dirty="0">
                <a:solidFill>
                  <a:srgbClr val="376092"/>
                </a:solidFill>
                <a:latin typeface="Linotype Univers 630 Bold"/>
                <a:cs typeface="Linotype Univers 630 Bold"/>
              </a:rPr>
              <a:t>Heading</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367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4400"/>
            </a:lvl1pPr>
          </a:lstStyle>
          <a:p>
            <a:r>
              <a:rPr lang="en-US" sz="3200" dirty="0">
                <a:solidFill>
                  <a:srgbClr val="376092"/>
                </a:solidFill>
                <a:latin typeface="Linotype Univers 630 Bold"/>
                <a:cs typeface="Linotype Univers 630 Bold"/>
              </a:rPr>
              <a:t>Heading</a:t>
            </a:r>
            <a:endParaRPr lang="en-US" dirty="0"/>
          </a:p>
        </p:txBody>
      </p:sp>
    </p:spTree>
    <p:extLst>
      <p:ext uri="{BB962C8B-B14F-4D97-AF65-F5344CB8AC3E}">
        <p14:creationId xmlns:p14="http://schemas.microsoft.com/office/powerpoint/2010/main" val="284704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2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lank_1">
    <p:spTree>
      <p:nvGrpSpPr>
        <p:cNvPr id="1" name=""/>
        <p:cNvGrpSpPr/>
        <p:nvPr/>
      </p:nvGrpSpPr>
      <p:grpSpPr>
        <a:xfrm>
          <a:off x="0" y="0"/>
          <a:ext cx="0" cy="0"/>
          <a:chOff x="0" y="0"/>
          <a:chExt cx="0" cy="0"/>
        </a:xfrm>
      </p:grpSpPr>
      <p:pic>
        <p:nvPicPr>
          <p:cNvPr id="11" name="Picture 10" descr="16409_BD4H_PPT Template_V2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76162"/>
          <a:stretch/>
        </p:blipFill>
        <p:spPr>
          <a:xfrm>
            <a:off x="0" y="0"/>
            <a:ext cx="9144000" cy="1634836"/>
          </a:xfrm>
          <a:prstGeom prst="rect">
            <a:avLst/>
          </a:prstGeom>
        </p:spPr>
      </p:pic>
      <p:sp>
        <p:nvSpPr>
          <p:cNvPr id="2" name="Title 1"/>
          <p:cNvSpPr>
            <a:spLocks noGrp="1"/>
          </p:cNvSpPr>
          <p:nvPr>
            <p:ph type="title"/>
          </p:nvPr>
        </p:nvSpPr>
        <p:spPr>
          <a:xfrm>
            <a:off x="457200" y="238336"/>
            <a:ext cx="8229600" cy="648072"/>
          </a:xfrm>
          <a:prstGeom prst="rect">
            <a:avLst/>
          </a:prstGeom>
          <a:noFill/>
        </p:spPr>
        <p:txBody>
          <a:bodyPr anchor="ctr">
            <a:normAutofit/>
          </a:bodyPr>
          <a:lstStyle>
            <a:lvl1pPr>
              <a:defRPr sz="2100" b="1">
                <a:solidFill>
                  <a:srgbClr val="004579"/>
                </a:solidFill>
                <a:latin typeface="Linotype Univers 430 Regular"/>
              </a:defRPr>
            </a:lvl1pPr>
          </a:lstStyle>
          <a:p>
            <a:r>
              <a:rPr lang="en-US" dirty="0"/>
              <a:t>Click to edit Master title</a:t>
            </a:r>
            <a:endParaRPr lang="en-AU" dirty="0"/>
          </a:p>
        </p:txBody>
      </p:sp>
      <p:sp>
        <p:nvSpPr>
          <p:cNvPr id="3" name="Content Placeholder 2"/>
          <p:cNvSpPr>
            <a:spLocks noGrp="1"/>
          </p:cNvSpPr>
          <p:nvPr>
            <p:ph idx="1"/>
          </p:nvPr>
        </p:nvSpPr>
        <p:spPr>
          <a:xfrm>
            <a:off x="457200" y="1053130"/>
            <a:ext cx="8229600" cy="5544222"/>
          </a:xfrm>
          <a:prstGeom prst="rect">
            <a:avLst/>
          </a:prstGeom>
          <a:noFill/>
        </p:spPr>
        <p:txBody>
          <a:bodyPr/>
          <a:lstStyle>
            <a:lvl1pPr>
              <a:spcBef>
                <a:spcPts val="0"/>
              </a:spcBef>
              <a:spcAft>
                <a:spcPts val="1200"/>
              </a:spcAft>
              <a:defRPr>
                <a:latin typeface="Linotype Univers 430 Regular"/>
              </a:defRPr>
            </a:lvl1pPr>
            <a:lvl2pPr>
              <a:spcBef>
                <a:spcPts val="0"/>
              </a:spcBef>
              <a:spcAft>
                <a:spcPts val="1200"/>
              </a:spcAft>
              <a:defRPr>
                <a:latin typeface="Linotype Univers 430 Regular"/>
              </a:defRPr>
            </a:lvl2pPr>
            <a:lvl3pPr>
              <a:spcBef>
                <a:spcPts val="0"/>
              </a:spcBef>
              <a:spcAft>
                <a:spcPts val="1200"/>
              </a:spcAft>
              <a:defRPr>
                <a:latin typeface="Linotype Univers 430 Regular"/>
              </a:defRPr>
            </a:lvl3pPr>
            <a:lvl4pPr>
              <a:spcBef>
                <a:spcPts val="0"/>
              </a:spcBef>
              <a:spcAft>
                <a:spcPts val="1200"/>
              </a:spcAft>
              <a:defRPr>
                <a:latin typeface="Linotype Univers 430 Regular"/>
              </a:defRPr>
            </a:lvl4pPr>
            <a:lvl5pPr>
              <a:spcBef>
                <a:spcPts val="0"/>
              </a:spcBef>
              <a:spcAft>
                <a:spcPts val="1200"/>
              </a:spcAft>
              <a:defRPr>
                <a:latin typeface="Linotype Univers 430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08331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4280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7498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r>
              <a:rPr lang="en-US" sz="3200" dirty="0">
                <a:solidFill>
                  <a:srgbClr val="376092"/>
                </a:solidFill>
                <a:latin typeface="Linotype Univers 630 Bold"/>
                <a:cs typeface="Linotype Univers 630 Bold"/>
              </a:rPr>
              <a:t>Heading</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69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972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A8DCC4-A457-47C7-AFDE-11EC456265F4}" type="datetimeFigureOut">
              <a:rPr lang="en-AU" smtClean="0"/>
              <a:t>14/11/2018</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16F48EE-A405-47FA-B079-616112BDD327}" type="slidenum">
              <a:rPr lang="en-AU" smtClean="0"/>
              <a:t>‹#›</a:t>
            </a:fld>
            <a:endParaRPr lang="en-AU"/>
          </a:p>
        </p:txBody>
      </p:sp>
    </p:spTree>
    <p:extLst>
      <p:ext uri="{BB962C8B-B14F-4D97-AF65-F5344CB8AC3E}">
        <p14:creationId xmlns:p14="http://schemas.microsoft.com/office/powerpoint/2010/main" val="888998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4762D6-DC16-49CC-A7E5-91DC9315478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2826403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4762D6-DC16-49CC-A7E5-91DC9315478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1263681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762D6-DC16-49CC-A7E5-91DC9315478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3232734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4762D6-DC16-49CC-A7E5-91DC93154785}"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4227100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4762D6-DC16-49CC-A7E5-91DC93154785}" type="datetimeFigureOut">
              <a:rPr lang="en-AU" smtClean="0"/>
              <a:t>14/11/2018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188296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_2">
    <p:spTree>
      <p:nvGrpSpPr>
        <p:cNvPr id="1" name=""/>
        <p:cNvGrpSpPr/>
        <p:nvPr/>
      </p:nvGrpSpPr>
      <p:grpSpPr>
        <a:xfrm>
          <a:off x="0" y="0"/>
          <a:ext cx="0" cy="0"/>
          <a:chOff x="0" y="0"/>
          <a:chExt cx="0" cy="0"/>
        </a:xfrm>
      </p:grpSpPr>
      <p:pic>
        <p:nvPicPr>
          <p:cNvPr id="11" name="Picture 10" descr="16409_BD4H_PPT Template_V2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76162"/>
          <a:stretch/>
        </p:blipFill>
        <p:spPr>
          <a:xfrm>
            <a:off x="0" y="0"/>
            <a:ext cx="9144000" cy="1634836"/>
          </a:xfrm>
          <a:prstGeom prst="rect">
            <a:avLst/>
          </a:prstGeom>
        </p:spPr>
      </p:pic>
      <p:sp>
        <p:nvSpPr>
          <p:cNvPr id="2" name="Title 1"/>
          <p:cNvSpPr>
            <a:spLocks noGrp="1"/>
          </p:cNvSpPr>
          <p:nvPr>
            <p:ph type="title"/>
          </p:nvPr>
        </p:nvSpPr>
        <p:spPr>
          <a:xfrm>
            <a:off x="457200" y="238336"/>
            <a:ext cx="8229600" cy="648072"/>
          </a:xfrm>
          <a:prstGeom prst="rect">
            <a:avLst/>
          </a:prstGeom>
          <a:noFill/>
        </p:spPr>
        <p:txBody>
          <a:bodyPr anchor="ctr">
            <a:normAutofit/>
          </a:bodyPr>
          <a:lstStyle>
            <a:lvl1pPr>
              <a:defRPr sz="2100" b="1">
                <a:solidFill>
                  <a:srgbClr val="004579"/>
                </a:solidFill>
                <a:latin typeface="Linotype Univers 430 Regular"/>
              </a:defRPr>
            </a:lvl1pPr>
          </a:lstStyle>
          <a:p>
            <a:r>
              <a:rPr lang="en-US" dirty="0"/>
              <a:t>Click to edit Master title</a:t>
            </a:r>
            <a:endParaRPr lang="en-AU" dirty="0"/>
          </a:p>
        </p:txBody>
      </p:sp>
      <p:sp>
        <p:nvSpPr>
          <p:cNvPr id="3" name="Content Placeholder 2"/>
          <p:cNvSpPr>
            <a:spLocks noGrp="1"/>
          </p:cNvSpPr>
          <p:nvPr>
            <p:ph idx="1"/>
          </p:nvPr>
        </p:nvSpPr>
        <p:spPr>
          <a:xfrm>
            <a:off x="457200" y="1053130"/>
            <a:ext cx="4050000" cy="5544222"/>
          </a:xfrm>
          <a:prstGeom prst="rect">
            <a:avLst/>
          </a:prstGeom>
          <a:noFill/>
        </p:spPr>
        <p:txBody>
          <a:bodyPr/>
          <a:lstStyle>
            <a:lvl1pPr>
              <a:spcBef>
                <a:spcPts val="0"/>
              </a:spcBef>
              <a:spcAft>
                <a:spcPts val="1200"/>
              </a:spcAft>
              <a:defRPr>
                <a:latin typeface="Linotype Univers 430 Regular"/>
              </a:defRPr>
            </a:lvl1pPr>
            <a:lvl2pPr>
              <a:spcBef>
                <a:spcPts val="0"/>
              </a:spcBef>
              <a:spcAft>
                <a:spcPts val="1200"/>
              </a:spcAft>
              <a:defRPr>
                <a:latin typeface="Linotype Univers 430 Regular"/>
              </a:defRPr>
            </a:lvl2pPr>
            <a:lvl3pPr>
              <a:spcBef>
                <a:spcPts val="0"/>
              </a:spcBef>
              <a:spcAft>
                <a:spcPts val="1200"/>
              </a:spcAft>
              <a:defRPr>
                <a:latin typeface="Linotype Univers 430 Regular"/>
              </a:defRPr>
            </a:lvl3pPr>
            <a:lvl4pPr>
              <a:spcBef>
                <a:spcPts val="0"/>
              </a:spcBef>
              <a:spcAft>
                <a:spcPts val="1200"/>
              </a:spcAft>
              <a:defRPr>
                <a:latin typeface="Linotype Univers 430 Regular"/>
              </a:defRPr>
            </a:lvl4pPr>
            <a:lvl5pPr>
              <a:spcBef>
                <a:spcPts val="0"/>
              </a:spcBef>
              <a:spcAft>
                <a:spcPts val="1200"/>
              </a:spcAft>
              <a:defRPr>
                <a:latin typeface="Linotype Univers 430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p:cNvSpPr>
            <a:spLocks noGrp="1"/>
          </p:cNvSpPr>
          <p:nvPr>
            <p:ph idx="10"/>
          </p:nvPr>
        </p:nvSpPr>
        <p:spPr>
          <a:xfrm>
            <a:off x="4636800" y="1053130"/>
            <a:ext cx="4050000" cy="5544222"/>
          </a:xfrm>
          <a:prstGeom prst="rect">
            <a:avLst/>
          </a:prstGeom>
          <a:noFill/>
        </p:spPr>
        <p:txBody>
          <a:bodyPr/>
          <a:lstStyle>
            <a:lvl1pPr>
              <a:spcBef>
                <a:spcPts val="0"/>
              </a:spcBef>
              <a:spcAft>
                <a:spcPts val="1200"/>
              </a:spcAft>
              <a:defRPr>
                <a:latin typeface="Linotype Univers 430 Regular"/>
              </a:defRPr>
            </a:lvl1pPr>
            <a:lvl2pPr>
              <a:spcBef>
                <a:spcPts val="0"/>
              </a:spcBef>
              <a:spcAft>
                <a:spcPts val="1200"/>
              </a:spcAft>
              <a:defRPr>
                <a:latin typeface="Linotype Univers 430 Regular"/>
              </a:defRPr>
            </a:lvl2pPr>
            <a:lvl3pPr>
              <a:spcBef>
                <a:spcPts val="0"/>
              </a:spcBef>
              <a:spcAft>
                <a:spcPts val="1200"/>
              </a:spcAft>
              <a:defRPr>
                <a:latin typeface="Linotype Univers 430 Regular"/>
              </a:defRPr>
            </a:lvl3pPr>
            <a:lvl4pPr>
              <a:spcBef>
                <a:spcPts val="0"/>
              </a:spcBef>
              <a:spcAft>
                <a:spcPts val="1200"/>
              </a:spcAft>
              <a:defRPr>
                <a:latin typeface="Linotype Univers 430 Regular"/>
              </a:defRPr>
            </a:lvl4pPr>
            <a:lvl5pPr>
              <a:spcBef>
                <a:spcPts val="0"/>
              </a:spcBef>
              <a:spcAft>
                <a:spcPts val="1200"/>
              </a:spcAft>
              <a:defRPr>
                <a:latin typeface="Linotype Univers 430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9912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4762D6-DC16-49CC-A7E5-91DC93154785}" type="datetimeFigureOut">
              <a:rPr lang="en-AU" smtClean="0"/>
              <a:t>14/11/2018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2040630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762D6-DC16-49CC-A7E5-91DC93154785}" type="datetimeFigureOut">
              <a:rPr lang="en-AU" smtClean="0"/>
              <a:t>14/11/2018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3052824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762D6-DC16-49CC-A7E5-91DC93154785}"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3367105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762D6-DC16-49CC-A7E5-91DC93154785}"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3241598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4762D6-DC16-49CC-A7E5-91DC9315478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30743353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4762D6-DC16-49CC-A7E5-91DC93154785}"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ED80CF-E1C6-4A96-8EA1-3B420A5273C1}" type="slidenum">
              <a:rPr lang="en-AU" smtClean="0"/>
              <a:t>‹#›</a:t>
            </a:fld>
            <a:endParaRPr lang="en-AU"/>
          </a:p>
        </p:txBody>
      </p:sp>
    </p:spTree>
    <p:extLst>
      <p:ext uri="{BB962C8B-B14F-4D97-AF65-F5344CB8AC3E}">
        <p14:creationId xmlns:p14="http://schemas.microsoft.com/office/powerpoint/2010/main" val="97425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2924943"/>
          </a:xfrm>
          <a:prstGeom prst="rect">
            <a:avLst/>
          </a:prstGeom>
        </p:spPr>
      </p:pic>
      <p:sp>
        <p:nvSpPr>
          <p:cNvPr id="7" name="Rectangle 6"/>
          <p:cNvSpPr/>
          <p:nvPr userDrawn="1"/>
        </p:nvSpPr>
        <p:spPr>
          <a:xfrm>
            <a:off x="2483768" y="5566255"/>
            <a:ext cx="4339008" cy="369332"/>
          </a:xfrm>
          <a:prstGeom prst="rect">
            <a:avLst/>
          </a:prstGeom>
        </p:spPr>
        <p:txBody>
          <a:bodyPr wrap="none">
            <a:spAutoFit/>
          </a:bodyPr>
          <a:lstStyle/>
          <a:p>
            <a:r>
              <a:rPr lang="en-US" sz="1800" dirty="0">
                <a:solidFill>
                  <a:srgbClr val="004579"/>
                </a:solidFill>
              </a:rPr>
              <a:t>Civil Registration and Vital</a:t>
            </a:r>
            <a:r>
              <a:rPr lang="en-US" sz="1800" baseline="0" dirty="0">
                <a:solidFill>
                  <a:srgbClr val="004579"/>
                </a:solidFill>
              </a:rPr>
              <a:t> Statistics Partners</a:t>
            </a:r>
            <a:endParaRPr lang="en-AU" sz="1800" dirty="0">
              <a:solidFill>
                <a:srgbClr val="004579"/>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40" y="6083578"/>
            <a:ext cx="2070670" cy="548918"/>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tretch/>
        </p:blipFill>
        <p:spPr>
          <a:xfrm>
            <a:off x="287524" y="5917513"/>
            <a:ext cx="1872208" cy="781967"/>
          </a:xfrm>
          <a:prstGeom prst="rect">
            <a:avLst/>
          </a:prstGeom>
        </p:spPr>
      </p:pic>
      <p:pic>
        <p:nvPicPr>
          <p:cNvPr id="5" name="Picture 4"/>
          <p:cNvPicPr>
            <a:picLocks noChangeAspect="1"/>
          </p:cNvPicPr>
          <p:nvPr userDrawn="1"/>
        </p:nvPicPr>
        <p:blipFill>
          <a:blip r:embed="rId5"/>
          <a:stretch>
            <a:fillRect/>
          </a:stretch>
        </p:blipFill>
        <p:spPr>
          <a:xfrm>
            <a:off x="3184498" y="5984496"/>
            <a:ext cx="2756494" cy="648000"/>
          </a:xfrm>
          <a:prstGeom prst="rect">
            <a:avLst/>
          </a:prstGeom>
        </p:spPr>
      </p:pic>
      <p:sp>
        <p:nvSpPr>
          <p:cNvPr id="9" name="TextBox 8"/>
          <p:cNvSpPr txBox="1"/>
          <p:nvPr userDrawn="1"/>
        </p:nvSpPr>
        <p:spPr>
          <a:xfrm>
            <a:off x="1214373" y="3442267"/>
            <a:ext cx="6696744" cy="784830"/>
          </a:xfrm>
          <a:prstGeom prst="rect">
            <a:avLst/>
          </a:prstGeom>
          <a:noFill/>
        </p:spPr>
        <p:txBody>
          <a:bodyPr wrap="square" rtlCol="0">
            <a:spAutoFit/>
          </a:bodyPr>
          <a:lstStyle/>
          <a:p>
            <a:pPr algn="ctr"/>
            <a:r>
              <a:rPr lang="en-US" sz="4500" b="1" dirty="0">
                <a:solidFill>
                  <a:srgbClr val="7030A0"/>
                </a:solidFill>
                <a:latin typeface="Azo Sans" charset="0"/>
                <a:ea typeface="Azo Sans" charset="0"/>
                <a:cs typeface="Azo Sans" charset="0"/>
              </a:rPr>
              <a:t>www.crvsgateway.info</a:t>
            </a:r>
          </a:p>
        </p:txBody>
      </p:sp>
      <p:sp>
        <p:nvSpPr>
          <p:cNvPr id="15" name="Line 14"/>
          <p:cNvSpPr>
            <a:spLocks noChangeShapeType="1"/>
          </p:cNvSpPr>
          <p:nvPr userDrawn="1"/>
        </p:nvSpPr>
        <p:spPr bwMode="auto">
          <a:xfrm>
            <a:off x="0" y="5549724"/>
            <a:ext cx="9162510" cy="16531"/>
          </a:xfrm>
          <a:prstGeom prst="line">
            <a:avLst/>
          </a:prstGeom>
          <a:noFill/>
          <a:ln w="9525">
            <a:solidFill>
              <a:srgbClr val="004579"/>
            </a:solidFill>
            <a:round/>
            <a:headEnd/>
            <a:tailEnd/>
          </a:ln>
        </p:spPr>
        <p:txBody>
          <a:bodyPr wrap="none" anchor="ctr"/>
          <a:lstStyle/>
          <a:p>
            <a:pPr>
              <a:defRPr/>
            </a:pPr>
            <a:endParaRPr lang="en-US" sz="2400">
              <a:latin typeface="Arial" pitchFamily="-107" charset="0"/>
            </a:endParaRPr>
          </a:p>
        </p:txBody>
      </p:sp>
    </p:spTree>
    <p:extLst>
      <p:ext uri="{BB962C8B-B14F-4D97-AF65-F5344CB8AC3E}">
        <p14:creationId xmlns:p14="http://schemas.microsoft.com/office/powerpoint/2010/main" val="233816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3235" r="3117" b="62231"/>
          <a:stretch/>
        </p:blipFill>
        <p:spPr bwMode="auto">
          <a:xfrm>
            <a:off x="0" y="3140968"/>
            <a:ext cx="9144000" cy="371703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3886200"/>
            <a:ext cx="7376864" cy="1752600"/>
          </a:xfrm>
          <a:noFill/>
        </p:spPr>
        <p:txBody>
          <a:bodyPr>
            <a:normAutofit/>
          </a:bodyPr>
          <a:lstStyle>
            <a:lvl1pPr marL="0" indent="0" algn="r">
              <a:buNone/>
              <a:defRPr sz="4000" b="1">
                <a:solidFill>
                  <a:schemeClr val="bg1"/>
                </a:solidFill>
                <a:latin typeface="Linotype Univers 330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186" y="342388"/>
            <a:ext cx="1538518" cy="1558059"/>
          </a:xfrm>
          <a:prstGeom prst="rect">
            <a:avLst/>
          </a:prstGeom>
        </p:spPr>
      </p:pic>
      <p:sp>
        <p:nvSpPr>
          <p:cNvPr id="12" name="TextBox 11"/>
          <p:cNvSpPr txBox="1"/>
          <p:nvPr userDrawn="1"/>
        </p:nvSpPr>
        <p:spPr>
          <a:xfrm>
            <a:off x="3923928" y="2556193"/>
            <a:ext cx="4824536" cy="584775"/>
          </a:xfrm>
          <a:prstGeom prst="rect">
            <a:avLst/>
          </a:prstGeom>
          <a:noFill/>
        </p:spPr>
        <p:txBody>
          <a:bodyPr wrap="square" rtlCol="0">
            <a:spAutoFit/>
          </a:bodyPr>
          <a:lstStyle/>
          <a:p>
            <a:pPr algn="r"/>
            <a:r>
              <a:rPr lang="en-AU" sz="3200" b="1" dirty="0">
                <a:solidFill>
                  <a:srgbClr val="004579"/>
                </a:solidFill>
                <a:latin typeface="Linotype Univers 330 Light"/>
              </a:rPr>
              <a:t>D4H CRVS INITIATIVE</a:t>
            </a:r>
          </a:p>
        </p:txBody>
      </p:sp>
    </p:spTree>
    <p:extLst>
      <p:ext uri="{BB962C8B-B14F-4D97-AF65-F5344CB8AC3E}">
        <p14:creationId xmlns:p14="http://schemas.microsoft.com/office/powerpoint/2010/main" val="49597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5033" y="14648"/>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accent1">
              <a:lumMod val="20000"/>
              <a:lumOff val="80000"/>
              <a:alpha val="20000"/>
            </a:schemeClr>
          </a:solidFill>
        </p:spPr>
        <p:txBody>
          <a:bodyPr/>
          <a:lstStyle/>
          <a:p>
            <a:r>
              <a:rPr lang="en-US" dirty="0"/>
              <a:t>Click to edit Master title style</a:t>
            </a:r>
            <a:endParaRPr lang="en-AU" dirty="0"/>
          </a:p>
        </p:txBody>
      </p:sp>
      <p:sp>
        <p:nvSpPr>
          <p:cNvPr id="3" name="Content Placeholder 2"/>
          <p:cNvSpPr>
            <a:spLocks noGrp="1"/>
          </p:cNvSpPr>
          <p:nvPr>
            <p:ph idx="1"/>
          </p:nvPr>
        </p:nvSpPr>
        <p:spPr>
          <a:solidFill>
            <a:schemeClr val="accent1">
              <a:lumMod val="20000"/>
              <a:lumOff val="80000"/>
              <a:alpha val="2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2976" y="6300821"/>
            <a:ext cx="1584176" cy="417503"/>
          </a:xfrm>
          <a:prstGeom prst="rect">
            <a:avLst/>
          </a:prstGeom>
          <a:noFill/>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9712" y="6379798"/>
            <a:ext cx="2193174" cy="324287"/>
          </a:xfrm>
          <a:prstGeom prst="rect">
            <a:avLst/>
          </a:prstGeom>
        </p:spPr>
      </p:pic>
    </p:spTree>
    <p:extLst>
      <p:ext uri="{BB962C8B-B14F-4D97-AF65-F5344CB8AC3E}">
        <p14:creationId xmlns:p14="http://schemas.microsoft.com/office/powerpoint/2010/main" val="344162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8" y="5085185"/>
            <a:ext cx="9143402"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686099" y="2060848"/>
            <a:ext cx="7772400" cy="2880320"/>
          </a:xfrm>
        </p:spPr>
        <p:txBody>
          <a:bodyPr anchor="b"/>
          <a:lstStyle>
            <a:lvl1pPr marL="0" indent="0" algn="ctr">
              <a:buNone/>
              <a:defRPr sz="2000" b="1">
                <a:solidFill>
                  <a:srgbClr val="0045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186" y="342388"/>
            <a:ext cx="1538518" cy="1558059"/>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863258"/>
            <a:ext cx="3491880" cy="516317"/>
          </a:xfrm>
          <a:prstGeom prst="rect">
            <a:avLst/>
          </a:prstGeom>
        </p:spPr>
      </p:pic>
      <p:sp>
        <p:nvSpPr>
          <p:cNvPr id="5" name="TextBox 4"/>
          <p:cNvSpPr txBox="1"/>
          <p:nvPr userDrawn="1"/>
        </p:nvSpPr>
        <p:spPr>
          <a:xfrm>
            <a:off x="369186" y="6414516"/>
            <a:ext cx="2762654"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50000"/>
                  </a:schemeClr>
                </a:solidFill>
              </a:rPr>
              <a:t>CRICOS Provider No 00025B</a:t>
            </a:r>
            <a:endParaRPr lang="en-US" sz="1400" dirty="0">
              <a:solidFill>
                <a:schemeClr val="bg1">
                  <a:lumMod val="50000"/>
                </a:schemeClr>
              </a:solidFill>
            </a:endParaRPr>
          </a:p>
        </p:txBody>
      </p:sp>
    </p:spTree>
    <p:extLst>
      <p:ext uri="{BB962C8B-B14F-4D97-AF65-F5344CB8AC3E}">
        <p14:creationId xmlns:p14="http://schemas.microsoft.com/office/powerpoint/2010/main" val="130647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408_BD4H_PPT Template LEAD_V2.jpg"/>
          <p:cNvPicPr>
            <a:picLocks noChangeAspect="1"/>
          </p:cNvPicPr>
          <p:nvPr userDrawn="1"/>
        </p:nvPicPr>
        <p:blipFill rotWithShape="1">
          <a:blip r:embed="rId8" cstate="print">
            <a:extLst>
              <a:ext uri="{28A0092B-C50C-407E-A947-70E740481C1C}">
                <a14:useLocalDpi xmlns:a14="http://schemas.microsoft.com/office/drawing/2010/main" val="0"/>
              </a:ext>
            </a:extLst>
          </a:blip>
          <a:srcRect t="37305" b="10196"/>
          <a:stretch/>
        </p:blipFill>
        <p:spPr>
          <a:xfrm>
            <a:off x="0" y="2564904"/>
            <a:ext cx="9144000" cy="36004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7425" y="6268751"/>
            <a:ext cx="3384376" cy="499512"/>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47425" y="260648"/>
            <a:ext cx="1438102" cy="1454727"/>
          </a:xfrm>
          <a:prstGeom prst="rect">
            <a:avLst/>
          </a:prstGeom>
        </p:spPr>
      </p:pic>
      <p:sp>
        <p:nvSpPr>
          <p:cNvPr id="14" name="Title 21"/>
          <p:cNvSpPr txBox="1">
            <a:spLocks/>
          </p:cNvSpPr>
          <p:nvPr userDrawn="1"/>
        </p:nvSpPr>
        <p:spPr>
          <a:xfrm>
            <a:off x="518864" y="2148244"/>
            <a:ext cx="8229600" cy="389049"/>
          </a:xfrm>
          <a:prstGeom prst="rect">
            <a:avLst/>
          </a:prstGeom>
        </p:spPr>
        <p:txBody>
          <a:bodyPr vert="horz" lIns="68580" tIns="34290" rIns="68580" bIns="34290" rtlCol="0" anchor="ctr">
            <a:noAutofit/>
          </a:bodyPr>
          <a:lstStyle>
            <a:lvl1pPr algn="r" defTabSz="914400" rtl="0" eaLnBrk="1" latinLnBrk="0" hangingPunct="1">
              <a:spcBef>
                <a:spcPct val="0"/>
              </a:spcBef>
              <a:buNone/>
              <a:defRPr lang="en-US" sz="3200" b="1" kern="1200" dirty="0" smtClean="0">
                <a:solidFill>
                  <a:srgbClr val="004579"/>
                </a:solidFill>
                <a:latin typeface="Linotype Univers 330 Light" panose="020B0403030202020203" pitchFamily="34" charset="0"/>
                <a:ea typeface="+mj-ea"/>
                <a:cs typeface="+mj-cs"/>
              </a:defRPr>
            </a:lvl1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AU" sz="2550" b="1" i="0" u="none" strike="noStrike" kern="0" cap="none" spc="0" normalizeH="0" baseline="0" noProof="0" dirty="0">
                <a:ln>
                  <a:noFill/>
                </a:ln>
                <a:solidFill>
                  <a:srgbClr val="004579"/>
                </a:solidFill>
                <a:effectLst/>
                <a:uLnTx/>
                <a:uFillTx/>
                <a:latin typeface="Linotype Univers 430 Regular"/>
                <a:sym typeface="Linotype Univers 430 Regular"/>
              </a:rPr>
              <a:t>D4H CRVS INITIATIVE</a:t>
            </a:r>
            <a:endParaRPr kumimoji="0" lang="en-AU" sz="2550" b="1" i="0" u="none" strike="noStrike" kern="1200" cap="none" spc="0" normalizeH="0" baseline="0" noProof="0" dirty="0">
              <a:ln>
                <a:noFill/>
              </a:ln>
              <a:solidFill>
                <a:srgbClr val="004579"/>
              </a:solidFill>
              <a:effectLst/>
              <a:uLnTx/>
              <a:uFillTx/>
              <a:latin typeface="Linotype Univers 330 Light" panose="020B0403030202020203" pitchFamily="34" charset="0"/>
              <a:ea typeface="+mj-ea"/>
              <a:cs typeface="+mj-cs"/>
            </a:endParaRPr>
          </a:p>
        </p:txBody>
      </p:sp>
      <p:sp>
        <p:nvSpPr>
          <p:cNvPr id="6" name="Rectangle 5"/>
          <p:cNvSpPr/>
          <p:nvPr userDrawn="1"/>
        </p:nvSpPr>
        <p:spPr>
          <a:xfrm>
            <a:off x="5436096" y="6268751"/>
            <a:ext cx="3483647" cy="461665"/>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AU" sz="2400" b="1" i="0" u="none" strike="noStrike" kern="0" cap="none" spc="0" normalizeH="0" baseline="0" noProof="0" dirty="0">
                <a:ln>
                  <a:noFill/>
                </a:ln>
                <a:solidFill>
                  <a:srgbClr val="004579"/>
                </a:solidFill>
                <a:effectLst/>
                <a:uLnTx/>
                <a:uFillTx/>
                <a:latin typeface="Linotype Univers 430 Regular"/>
                <a:sym typeface="Linotype Univers 430 Regular"/>
              </a:rPr>
              <a:t>www.crvsgateway.info</a:t>
            </a:r>
            <a:endParaRPr kumimoji="0" lang="en-AU" sz="2400" b="1" i="0" u="none" strike="noStrike" kern="1200" cap="none" spc="0" normalizeH="0" baseline="0" noProof="0" dirty="0">
              <a:ln>
                <a:noFill/>
              </a:ln>
              <a:solidFill>
                <a:srgbClr val="004579"/>
              </a:solidFill>
              <a:effectLst/>
              <a:uLnTx/>
              <a:uFillTx/>
              <a:latin typeface="Linotype Univers 330 Light" panose="020B0403030202020203" pitchFamily="34" charset="0"/>
              <a:ea typeface="+mn-ea"/>
              <a:cs typeface="+mn-cs"/>
            </a:endParaRPr>
          </a:p>
        </p:txBody>
      </p:sp>
    </p:spTree>
    <p:extLst>
      <p:ext uri="{BB962C8B-B14F-4D97-AF65-F5344CB8AC3E}">
        <p14:creationId xmlns:p14="http://schemas.microsoft.com/office/powerpoint/2010/main" val="312800377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7"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29C1D-C19E-43C1-8F74-E5FDE18A4D75}" type="datetimeFigureOut">
              <a:rPr lang="en-AU" smtClean="0"/>
              <a:t>14/11/2018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07EAE-A125-4EA4-83D1-4E33E9238359}" type="slidenum">
              <a:rPr lang="en-AU" smtClean="0"/>
              <a:t>‹#›</a:t>
            </a:fld>
            <a:endParaRPr lang="en-AU"/>
          </a:p>
        </p:txBody>
      </p:sp>
    </p:spTree>
    <p:extLst>
      <p:ext uri="{BB962C8B-B14F-4D97-AF65-F5344CB8AC3E}">
        <p14:creationId xmlns:p14="http://schemas.microsoft.com/office/powerpoint/2010/main" val="23430578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l" defTabSz="914400" rtl="0" eaLnBrk="1" latinLnBrk="0" hangingPunct="1">
        <a:spcBef>
          <a:spcPct val="0"/>
        </a:spcBef>
        <a:buNone/>
        <a:defRPr lang="en-US" sz="3200" b="1" kern="1200" dirty="0" smtClean="0">
          <a:solidFill>
            <a:srgbClr val="004579"/>
          </a:solidFill>
          <a:latin typeface="Linotype Univers 330 Light" panose="020B0403030202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29C1D-C19E-43C1-8F74-E5FDE18A4D75}" type="datetimeFigureOut">
              <a:rPr lang="en-AU" smtClean="0"/>
              <a:t>14/11/2018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07EAE-A125-4EA4-83D1-4E33E9238359}" type="slidenum">
              <a:rPr lang="en-AU" smtClean="0"/>
              <a:t>‹#›</a:t>
            </a:fld>
            <a:endParaRPr lang="en-AU"/>
          </a:p>
        </p:txBody>
      </p:sp>
    </p:spTree>
    <p:extLst>
      <p:ext uri="{BB962C8B-B14F-4D97-AF65-F5344CB8AC3E}">
        <p14:creationId xmlns:p14="http://schemas.microsoft.com/office/powerpoint/2010/main" val="100544695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algn="l" defTabSz="914400" rtl="0" eaLnBrk="1" latinLnBrk="0" hangingPunct="1">
        <a:spcBef>
          <a:spcPct val="0"/>
        </a:spcBef>
        <a:buNone/>
        <a:defRPr lang="en-US" sz="3200" b="1" kern="1200" dirty="0" smtClean="0">
          <a:solidFill>
            <a:srgbClr val="004579"/>
          </a:solidFill>
          <a:latin typeface="Linotype Univers 330 Light" panose="020B0403030202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z="3200" dirty="0">
                <a:solidFill>
                  <a:srgbClr val="376092"/>
                </a:solidFill>
                <a:latin typeface="Linotype Univers 630 Bold"/>
                <a:cs typeface="Linotype Univers 630 Bold"/>
              </a:rPr>
              <a:t>Heading</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584236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457200" rtl="0" eaLnBrk="1" latinLnBrk="0" hangingPunct="1">
        <a:spcBef>
          <a:spcPct val="0"/>
        </a:spcBef>
        <a:buNone/>
        <a:defRPr sz="4400" b="0" i="0" kern="1200">
          <a:solidFill>
            <a:srgbClr val="376091"/>
          </a:solidFill>
          <a:latin typeface="LTUnivers 630 BasicBold"/>
          <a:ea typeface="+mj-ea"/>
          <a:cs typeface="LTUnivers 630 BasicBol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inotype Univers 430 Regular"/>
          <a:ea typeface="+mn-ea"/>
          <a:cs typeface="Linotype Univers 430 Regular"/>
        </a:defRPr>
      </a:lvl1pPr>
      <a:lvl2pPr marL="742950" indent="-285750" algn="l" defTabSz="457200" rtl="0" eaLnBrk="1" latinLnBrk="0" hangingPunct="1">
        <a:spcBef>
          <a:spcPct val="20000"/>
        </a:spcBef>
        <a:buFont typeface="Arial"/>
        <a:buChar char="–"/>
        <a:defRPr sz="2800" b="0" i="0" kern="1200">
          <a:solidFill>
            <a:schemeClr val="tx1"/>
          </a:solidFill>
          <a:latin typeface="Linotype Univers 430 Regular"/>
          <a:ea typeface="+mn-ea"/>
          <a:cs typeface="Linotype Univers 430 Regular"/>
        </a:defRPr>
      </a:lvl2pPr>
      <a:lvl3pPr marL="1143000" indent="-228600" algn="l" defTabSz="457200" rtl="0" eaLnBrk="1" latinLnBrk="0" hangingPunct="1">
        <a:spcBef>
          <a:spcPct val="20000"/>
        </a:spcBef>
        <a:buFont typeface="Arial"/>
        <a:buChar char="•"/>
        <a:defRPr sz="2400" b="0" i="0" kern="1200">
          <a:solidFill>
            <a:schemeClr val="tx1"/>
          </a:solidFill>
          <a:latin typeface="Linotype Univers 430 Regular"/>
          <a:ea typeface="+mn-ea"/>
          <a:cs typeface="Linotype Univers 430 Regular"/>
        </a:defRPr>
      </a:lvl3pPr>
      <a:lvl4pPr marL="1600200" indent="-228600" algn="l" defTabSz="457200" rtl="0" eaLnBrk="1" latinLnBrk="0" hangingPunct="1">
        <a:spcBef>
          <a:spcPct val="20000"/>
        </a:spcBef>
        <a:buFont typeface="Arial"/>
        <a:buChar char="–"/>
        <a:defRPr sz="2000" b="0" i="0" kern="1200">
          <a:solidFill>
            <a:schemeClr val="tx1"/>
          </a:solidFill>
          <a:latin typeface="Linotype Univers 430 Regular"/>
          <a:ea typeface="+mn-ea"/>
          <a:cs typeface="Linotype Univers 430 Regular"/>
        </a:defRPr>
      </a:lvl4pPr>
      <a:lvl5pPr marL="2057400" indent="-228600" algn="l" defTabSz="457200" rtl="0" eaLnBrk="1" latinLnBrk="0" hangingPunct="1">
        <a:spcBef>
          <a:spcPct val="20000"/>
        </a:spcBef>
        <a:buFont typeface="Arial"/>
        <a:buChar char="»"/>
        <a:defRPr sz="2000" b="0" i="0" kern="1200">
          <a:solidFill>
            <a:schemeClr val="tx1"/>
          </a:solidFill>
          <a:latin typeface="Linotype Univers 430 Regular"/>
          <a:ea typeface="+mn-ea"/>
          <a:cs typeface="Linotype Univers 430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762D6-DC16-49CC-A7E5-91DC93154785}" type="datetimeFigureOut">
              <a:rPr lang="en-AU" smtClean="0"/>
              <a:t>14/11/2018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D80CF-E1C6-4A96-8EA1-3B420A5273C1}" type="slidenum">
              <a:rPr lang="en-AU" smtClean="0"/>
              <a:t>‹#›</a:t>
            </a:fld>
            <a:endParaRPr lang="en-AU"/>
          </a:p>
        </p:txBody>
      </p:sp>
    </p:spTree>
    <p:extLst>
      <p:ext uri="{BB962C8B-B14F-4D97-AF65-F5344CB8AC3E}">
        <p14:creationId xmlns:p14="http://schemas.microsoft.com/office/powerpoint/2010/main" val="418866901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Report of the Task Force on Mortality: Identifying gaps in death registration systems in the ESCAP Region</a:t>
            </a:r>
            <a:br>
              <a:rPr lang="en-AU" sz="4000" dirty="0"/>
            </a:br>
            <a:r>
              <a:rPr lang="en-AU" sz="2000" dirty="0" err="1"/>
              <a:t>Dr.Lene</a:t>
            </a:r>
            <a:r>
              <a:rPr lang="en-AU" sz="2000" dirty="0"/>
              <a:t> Mikkelsen</a:t>
            </a:r>
            <a:br>
              <a:rPr lang="en-AU" sz="2000" dirty="0"/>
            </a:br>
            <a:r>
              <a:rPr lang="en-AU" sz="2000" dirty="0"/>
              <a:t>University of Melbourne </a:t>
            </a:r>
          </a:p>
        </p:txBody>
      </p:sp>
    </p:spTree>
    <p:extLst>
      <p:ext uri="{BB962C8B-B14F-4D97-AF65-F5344CB8AC3E}">
        <p14:creationId xmlns:p14="http://schemas.microsoft.com/office/powerpoint/2010/main" val="260562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7EB0-BE9F-44B1-96AF-F17FA1B9E564}"/>
              </a:ext>
            </a:extLst>
          </p:cNvPr>
          <p:cNvSpPr>
            <a:spLocks noGrp="1"/>
          </p:cNvSpPr>
          <p:nvPr>
            <p:ph type="title"/>
          </p:nvPr>
        </p:nvSpPr>
        <p:spPr/>
        <p:txBody>
          <a:bodyPr/>
          <a:lstStyle/>
          <a:p>
            <a:r>
              <a:rPr lang="en-AU" dirty="0"/>
              <a:t>Example of progress in VS</a:t>
            </a:r>
          </a:p>
        </p:txBody>
      </p:sp>
      <p:pic>
        <p:nvPicPr>
          <p:cNvPr id="4" name="Content Placeholder 3">
            <a:extLst>
              <a:ext uri="{FF2B5EF4-FFF2-40B4-BE49-F238E27FC236}">
                <a16:creationId xmlns:a16="http://schemas.microsoft.com/office/drawing/2014/main" id="{47DB68A4-D164-4827-8EB7-C5B5D566756E}"/>
              </a:ext>
            </a:extLst>
          </p:cNvPr>
          <p:cNvPicPr>
            <a:picLocks noGrp="1" noChangeAspect="1"/>
          </p:cNvPicPr>
          <p:nvPr>
            <p:ph idx="1"/>
          </p:nvPr>
        </p:nvPicPr>
        <p:blipFill>
          <a:blip r:embed="rId2"/>
          <a:stretch>
            <a:fillRect/>
          </a:stretch>
        </p:blipFill>
        <p:spPr>
          <a:xfrm>
            <a:off x="457200" y="1196752"/>
            <a:ext cx="8229599" cy="5544616"/>
          </a:xfrm>
          <a:prstGeom prst="rect">
            <a:avLst/>
          </a:prstGeom>
        </p:spPr>
      </p:pic>
    </p:spTree>
    <p:extLst>
      <p:ext uri="{BB962C8B-B14F-4D97-AF65-F5344CB8AC3E}">
        <p14:creationId xmlns:p14="http://schemas.microsoft.com/office/powerpoint/2010/main" val="366408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AU" sz="2400" dirty="0"/>
              <a:t>Welcome to the ANACONDA Tool</a:t>
            </a:r>
            <a:endParaRPr lang="en-US"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 y="836712"/>
            <a:ext cx="7648575" cy="547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76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95BE-554D-489B-9490-7159E2E0BF24}"/>
              </a:ext>
            </a:extLst>
          </p:cNvPr>
          <p:cNvSpPr>
            <a:spLocks noGrp="1"/>
          </p:cNvSpPr>
          <p:nvPr>
            <p:ph type="title"/>
          </p:nvPr>
        </p:nvSpPr>
        <p:spPr>
          <a:xfrm>
            <a:off x="457200" y="274638"/>
            <a:ext cx="8229600" cy="850106"/>
          </a:xfrm>
        </p:spPr>
        <p:txBody>
          <a:bodyPr>
            <a:normAutofit fontScale="90000"/>
          </a:bodyPr>
          <a:lstStyle/>
          <a:p>
            <a:r>
              <a:rPr lang="en-AU" dirty="0"/>
              <a:t>Death distributions on 3 broad cause groups, Iran 2015</a:t>
            </a:r>
          </a:p>
        </p:txBody>
      </p:sp>
      <p:pic>
        <p:nvPicPr>
          <p:cNvPr id="4" name="Content Placeholder 3">
            <a:extLst>
              <a:ext uri="{FF2B5EF4-FFF2-40B4-BE49-F238E27FC236}">
                <a16:creationId xmlns:a16="http://schemas.microsoft.com/office/drawing/2014/main" id="{34279584-B810-45A8-B5A3-24265E55EA2D}"/>
              </a:ext>
            </a:extLst>
          </p:cNvPr>
          <p:cNvPicPr>
            <a:picLocks noGrp="1" noChangeAspect="1"/>
          </p:cNvPicPr>
          <p:nvPr>
            <p:ph idx="1"/>
          </p:nvPr>
        </p:nvPicPr>
        <p:blipFill>
          <a:blip r:embed="rId2"/>
          <a:stretch>
            <a:fillRect/>
          </a:stretch>
        </p:blipFill>
        <p:spPr>
          <a:xfrm>
            <a:off x="395536" y="1124744"/>
            <a:ext cx="8291264" cy="5616624"/>
          </a:xfrm>
          <a:prstGeom prst="rect">
            <a:avLst/>
          </a:prstGeom>
        </p:spPr>
      </p:pic>
    </p:spTree>
    <p:extLst>
      <p:ext uri="{BB962C8B-B14F-4D97-AF65-F5344CB8AC3E}">
        <p14:creationId xmlns:p14="http://schemas.microsoft.com/office/powerpoint/2010/main" val="38187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3C2F-814D-44E3-B3D5-BCA8913535DF}"/>
              </a:ext>
            </a:extLst>
          </p:cNvPr>
          <p:cNvSpPr>
            <a:spLocks noGrp="1"/>
          </p:cNvSpPr>
          <p:nvPr>
            <p:ph type="title"/>
          </p:nvPr>
        </p:nvSpPr>
        <p:spPr>
          <a:xfrm>
            <a:off x="457200" y="274638"/>
            <a:ext cx="8229600" cy="778098"/>
          </a:xfrm>
        </p:spPr>
        <p:txBody>
          <a:bodyPr/>
          <a:lstStyle/>
          <a:p>
            <a:r>
              <a:rPr lang="en-AU" dirty="0"/>
              <a:t>Leading causes of death, Males 2014</a:t>
            </a:r>
          </a:p>
        </p:txBody>
      </p:sp>
      <p:pic>
        <p:nvPicPr>
          <p:cNvPr id="4" name="Content Placeholder 3">
            <a:extLst>
              <a:ext uri="{FF2B5EF4-FFF2-40B4-BE49-F238E27FC236}">
                <a16:creationId xmlns:a16="http://schemas.microsoft.com/office/drawing/2014/main" id="{60F10C14-1C59-4EEA-9FBA-84E49893C9FB}"/>
              </a:ext>
            </a:extLst>
          </p:cNvPr>
          <p:cNvPicPr>
            <a:picLocks noGrp="1" noChangeAspect="1"/>
          </p:cNvPicPr>
          <p:nvPr>
            <p:ph idx="1"/>
          </p:nvPr>
        </p:nvPicPr>
        <p:blipFill>
          <a:blip r:embed="rId2"/>
          <a:stretch>
            <a:fillRect/>
          </a:stretch>
        </p:blipFill>
        <p:spPr>
          <a:xfrm>
            <a:off x="457200" y="1124744"/>
            <a:ext cx="8229600" cy="5328592"/>
          </a:xfrm>
          <a:prstGeom prst="rect">
            <a:avLst/>
          </a:prstGeom>
        </p:spPr>
      </p:pic>
    </p:spTree>
    <p:extLst>
      <p:ext uri="{BB962C8B-B14F-4D97-AF65-F5344CB8AC3E}">
        <p14:creationId xmlns:p14="http://schemas.microsoft.com/office/powerpoint/2010/main" val="206575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A5D0-38BB-4653-A79F-572E9B432307}"/>
              </a:ext>
            </a:extLst>
          </p:cNvPr>
          <p:cNvSpPr>
            <a:spLocks noGrp="1"/>
          </p:cNvSpPr>
          <p:nvPr>
            <p:ph type="title"/>
          </p:nvPr>
        </p:nvSpPr>
        <p:spPr>
          <a:xfrm>
            <a:off x="457200" y="260648"/>
            <a:ext cx="8229600" cy="1143000"/>
          </a:xfrm>
        </p:spPr>
        <p:txBody>
          <a:bodyPr/>
          <a:lstStyle/>
          <a:p>
            <a:r>
              <a:rPr lang="en-AU" dirty="0"/>
              <a:t>Leading causes of death in Philippines 1990 and 2016</a:t>
            </a:r>
          </a:p>
        </p:txBody>
      </p:sp>
      <p:pic>
        <p:nvPicPr>
          <p:cNvPr id="4" name="Content Placeholder 3">
            <a:extLst>
              <a:ext uri="{FF2B5EF4-FFF2-40B4-BE49-F238E27FC236}">
                <a16:creationId xmlns:a16="http://schemas.microsoft.com/office/drawing/2014/main" id="{CA455418-91DC-412C-9490-2402FACE9D76}"/>
              </a:ext>
            </a:extLst>
          </p:cNvPr>
          <p:cNvPicPr>
            <a:picLocks noGrp="1" noChangeAspect="1"/>
          </p:cNvPicPr>
          <p:nvPr>
            <p:ph idx="1"/>
          </p:nvPr>
        </p:nvPicPr>
        <p:blipFill rotWithShape="1">
          <a:blip r:embed="rId2"/>
          <a:srcRect l="1010" t="4445"/>
          <a:stretch/>
        </p:blipFill>
        <p:spPr>
          <a:xfrm>
            <a:off x="971600" y="1196752"/>
            <a:ext cx="7715200" cy="5040560"/>
          </a:xfrm>
          <a:prstGeom prst="rect">
            <a:avLst/>
          </a:prstGeom>
        </p:spPr>
      </p:pic>
    </p:spTree>
    <p:extLst>
      <p:ext uri="{BB962C8B-B14F-4D97-AF65-F5344CB8AC3E}">
        <p14:creationId xmlns:p14="http://schemas.microsoft.com/office/powerpoint/2010/main" val="88383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ED2F-E621-4A7B-B45E-42F1AED4C86E}"/>
              </a:ext>
            </a:extLst>
          </p:cNvPr>
          <p:cNvSpPr>
            <a:spLocks noGrp="1"/>
          </p:cNvSpPr>
          <p:nvPr>
            <p:ph type="title"/>
          </p:nvPr>
        </p:nvSpPr>
        <p:spPr/>
        <p:txBody>
          <a:bodyPr>
            <a:normAutofit/>
          </a:bodyPr>
          <a:lstStyle/>
          <a:p>
            <a:r>
              <a:rPr lang="en-AU" sz="2400" dirty="0"/>
              <a:t>Task Force and mandate</a:t>
            </a:r>
          </a:p>
        </p:txBody>
      </p:sp>
      <p:sp>
        <p:nvSpPr>
          <p:cNvPr id="3" name="Content Placeholder 2">
            <a:extLst>
              <a:ext uri="{FF2B5EF4-FFF2-40B4-BE49-F238E27FC236}">
                <a16:creationId xmlns:a16="http://schemas.microsoft.com/office/drawing/2014/main" id="{A57965FC-9673-4C56-A14A-FB1A6F9C6985}"/>
              </a:ext>
            </a:extLst>
          </p:cNvPr>
          <p:cNvSpPr>
            <a:spLocks noGrp="1"/>
          </p:cNvSpPr>
          <p:nvPr>
            <p:ph idx="1"/>
          </p:nvPr>
        </p:nvSpPr>
        <p:spPr/>
        <p:txBody>
          <a:bodyPr/>
          <a:lstStyle/>
          <a:p>
            <a:pPr marL="0" indent="0">
              <a:buNone/>
            </a:pPr>
            <a:r>
              <a:rPr lang="en-AU" dirty="0"/>
              <a:t>WHO and D4H co-chaired the Task force and other active members were BAG, EMRO, SEARO, WPRO and Fiji.</a:t>
            </a:r>
          </a:p>
          <a:p>
            <a:pPr marL="0" indent="0">
              <a:buNone/>
            </a:pPr>
            <a:r>
              <a:rPr lang="en-AU" b="1" dirty="0"/>
              <a:t>Our </a:t>
            </a:r>
            <a:r>
              <a:rPr lang="en-AU" b="1" dirty="0" err="1"/>
              <a:t>ToR</a:t>
            </a:r>
            <a:r>
              <a:rPr lang="en-AU" b="1" dirty="0"/>
              <a:t> </a:t>
            </a:r>
            <a:r>
              <a:rPr lang="en-AU" dirty="0"/>
              <a:t>included: </a:t>
            </a:r>
          </a:p>
          <a:p>
            <a:r>
              <a:rPr lang="en-AU" dirty="0"/>
              <a:t>identifying gaps in death registration systems &amp; generation of statistics</a:t>
            </a:r>
          </a:p>
          <a:p>
            <a:r>
              <a:rPr lang="en-AU" dirty="0"/>
              <a:t>Supporting countries in providing advice and strategic directions</a:t>
            </a:r>
          </a:p>
          <a:p>
            <a:r>
              <a:rPr lang="en-AU" dirty="0"/>
              <a:t>Engaging the health sector in improving registration</a:t>
            </a:r>
          </a:p>
          <a:p>
            <a:r>
              <a:rPr lang="en-AU" dirty="0"/>
              <a:t>Promoting best practices and tools</a:t>
            </a:r>
          </a:p>
          <a:p>
            <a:r>
              <a:rPr lang="en-AU" dirty="0"/>
              <a:t>Collaborating with international partners</a:t>
            </a:r>
          </a:p>
          <a:p>
            <a:pPr marL="0" indent="0">
              <a:buNone/>
            </a:pPr>
            <a:r>
              <a:rPr lang="en-AU" b="1" dirty="0"/>
              <a:t>Our outputs this year:</a:t>
            </a:r>
          </a:p>
          <a:p>
            <a:r>
              <a:rPr lang="en-AU" dirty="0"/>
              <a:t>Survey on gaps and needs</a:t>
            </a:r>
          </a:p>
          <a:p>
            <a:r>
              <a:rPr lang="en-AU" dirty="0"/>
              <a:t>Based on that we will produce a report on the situation of COD data in the region which can guide the improvement work</a:t>
            </a:r>
          </a:p>
          <a:p>
            <a:endParaRPr lang="en-AU" dirty="0"/>
          </a:p>
        </p:txBody>
      </p:sp>
    </p:spTree>
    <p:extLst>
      <p:ext uri="{BB962C8B-B14F-4D97-AF65-F5344CB8AC3E}">
        <p14:creationId xmlns:p14="http://schemas.microsoft.com/office/powerpoint/2010/main" val="405076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8B7F-B673-4915-91AF-3BC416AAD88E}"/>
              </a:ext>
            </a:extLst>
          </p:cNvPr>
          <p:cNvSpPr>
            <a:spLocks noGrp="1"/>
          </p:cNvSpPr>
          <p:nvPr>
            <p:ph type="title"/>
          </p:nvPr>
        </p:nvSpPr>
        <p:spPr/>
        <p:txBody>
          <a:bodyPr>
            <a:normAutofit/>
          </a:bodyPr>
          <a:lstStyle/>
          <a:p>
            <a:r>
              <a:rPr lang="en-AU" sz="2400" dirty="0"/>
              <a:t>Description of survey</a:t>
            </a:r>
          </a:p>
        </p:txBody>
      </p:sp>
      <p:sp>
        <p:nvSpPr>
          <p:cNvPr id="3" name="Content Placeholder 2">
            <a:extLst>
              <a:ext uri="{FF2B5EF4-FFF2-40B4-BE49-F238E27FC236}">
                <a16:creationId xmlns:a16="http://schemas.microsoft.com/office/drawing/2014/main" id="{F33A9F53-9219-4EB3-941F-6A2F5FF8F4F5}"/>
              </a:ext>
            </a:extLst>
          </p:cNvPr>
          <p:cNvSpPr>
            <a:spLocks noGrp="1"/>
          </p:cNvSpPr>
          <p:nvPr>
            <p:ph idx="1"/>
          </p:nvPr>
        </p:nvSpPr>
        <p:spPr/>
        <p:txBody>
          <a:bodyPr/>
          <a:lstStyle/>
          <a:p>
            <a:pPr marL="0" indent="0">
              <a:buNone/>
            </a:pPr>
            <a:r>
              <a:rPr lang="en-AU" dirty="0"/>
              <a:t>We wanted our report to be as up-to-date and evidence-based as possible. Hence the questionnaire to countries to identify critical gaps in their :</a:t>
            </a:r>
          </a:p>
          <a:p>
            <a:r>
              <a:rPr lang="en-AU" dirty="0"/>
              <a:t>Death registration and notification practices (7 Q)</a:t>
            </a:r>
          </a:p>
          <a:p>
            <a:r>
              <a:rPr lang="en-AU" dirty="0"/>
              <a:t>International norms and standards  (8 Q)</a:t>
            </a:r>
          </a:p>
          <a:p>
            <a:r>
              <a:rPr lang="en-AU" dirty="0"/>
              <a:t>Statistical output from their systems (7 Q)</a:t>
            </a:r>
          </a:p>
          <a:p>
            <a:r>
              <a:rPr lang="en-AU" dirty="0"/>
              <a:t>To cover these areas comprehensively we would have needed many more questions than the 19 we settled for, but that would have been too heavy a burden for respondents</a:t>
            </a:r>
          </a:p>
          <a:p>
            <a:r>
              <a:rPr lang="en-AU" dirty="0"/>
              <a:t>The questionnaire was sent to all ESCAP members except those who had  well-functioning systems</a:t>
            </a:r>
          </a:p>
          <a:p>
            <a:r>
              <a:rPr lang="en-AU" dirty="0"/>
              <a:t>We are very thankful for the 22 replies we got, which represent all regions except the Russian speaking ones</a:t>
            </a:r>
          </a:p>
          <a:p>
            <a:endParaRPr lang="en-AU" dirty="0"/>
          </a:p>
        </p:txBody>
      </p:sp>
    </p:spTree>
    <p:extLst>
      <p:ext uri="{BB962C8B-B14F-4D97-AF65-F5344CB8AC3E}">
        <p14:creationId xmlns:p14="http://schemas.microsoft.com/office/powerpoint/2010/main" val="290707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E887-3C50-458F-9971-627C4FEAD36A}"/>
              </a:ext>
            </a:extLst>
          </p:cNvPr>
          <p:cNvSpPr>
            <a:spLocks noGrp="1"/>
          </p:cNvSpPr>
          <p:nvPr>
            <p:ph type="title"/>
          </p:nvPr>
        </p:nvSpPr>
        <p:spPr/>
        <p:txBody>
          <a:bodyPr/>
          <a:lstStyle/>
          <a:p>
            <a:r>
              <a:rPr lang="en-AU" dirty="0"/>
              <a:t>What did we learn from the survey? </a:t>
            </a:r>
          </a:p>
        </p:txBody>
      </p:sp>
      <p:sp>
        <p:nvSpPr>
          <p:cNvPr id="3" name="Content Placeholder 2">
            <a:extLst>
              <a:ext uri="{FF2B5EF4-FFF2-40B4-BE49-F238E27FC236}">
                <a16:creationId xmlns:a16="http://schemas.microsoft.com/office/drawing/2014/main" id="{35CB34EA-FD3E-403F-AB8E-A59DE41E6C11}"/>
              </a:ext>
            </a:extLst>
          </p:cNvPr>
          <p:cNvSpPr>
            <a:spLocks noGrp="1"/>
          </p:cNvSpPr>
          <p:nvPr>
            <p:ph idx="1"/>
          </p:nvPr>
        </p:nvSpPr>
        <p:spPr/>
        <p:txBody>
          <a:bodyPr>
            <a:normAutofit/>
          </a:bodyPr>
          <a:lstStyle/>
          <a:p>
            <a:r>
              <a:rPr lang="en-AU" dirty="0"/>
              <a:t>Based on the replies to the questions in the survey countries can be grouped into three types according to gaps/weaknesses </a:t>
            </a:r>
          </a:p>
          <a:p>
            <a:pPr marL="0" indent="0">
              <a:buNone/>
            </a:pPr>
            <a:endParaRPr lang="en-AU" dirty="0"/>
          </a:p>
          <a:p>
            <a:pPr lvl="1"/>
            <a:r>
              <a:rPr lang="en-AU" dirty="0"/>
              <a:t>6 countries had many gaps in all 3 areas</a:t>
            </a:r>
          </a:p>
          <a:p>
            <a:pPr lvl="1"/>
            <a:r>
              <a:rPr lang="en-AU" dirty="0"/>
              <a:t>7 countries had some gaps in most areas</a:t>
            </a:r>
          </a:p>
          <a:p>
            <a:pPr lvl="1"/>
            <a:r>
              <a:rPr lang="en-AU" dirty="0"/>
              <a:t>For the remainder it was mostly improvement in  quality which was needed in several areas</a:t>
            </a:r>
          </a:p>
          <a:p>
            <a:pPr lvl="1"/>
            <a:endParaRPr lang="en-AU" dirty="0"/>
          </a:p>
          <a:p>
            <a:pPr lvl="1"/>
            <a:endParaRPr lang="en-AU" dirty="0"/>
          </a:p>
          <a:p>
            <a:endParaRPr lang="en-AU" dirty="0"/>
          </a:p>
        </p:txBody>
      </p:sp>
    </p:spTree>
    <p:extLst>
      <p:ext uri="{BB962C8B-B14F-4D97-AF65-F5344CB8AC3E}">
        <p14:creationId xmlns:p14="http://schemas.microsoft.com/office/powerpoint/2010/main" val="87162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1FB1-5549-4D3B-A9ED-962ABB40D2A7}"/>
              </a:ext>
            </a:extLst>
          </p:cNvPr>
          <p:cNvSpPr>
            <a:spLocks noGrp="1"/>
          </p:cNvSpPr>
          <p:nvPr>
            <p:ph type="title"/>
          </p:nvPr>
        </p:nvSpPr>
        <p:spPr>
          <a:xfrm>
            <a:off x="457200" y="0"/>
            <a:ext cx="8229600" cy="1124744"/>
          </a:xfrm>
        </p:spPr>
        <p:txBody>
          <a:bodyPr/>
          <a:lstStyle/>
          <a:p>
            <a:r>
              <a:rPr lang="en-AU" dirty="0"/>
              <a:t>Country grouping based on replies to survey</a:t>
            </a:r>
          </a:p>
        </p:txBody>
      </p:sp>
      <p:graphicFrame>
        <p:nvGraphicFramePr>
          <p:cNvPr id="5" name="Content Placeholder 4">
            <a:extLst>
              <a:ext uri="{FF2B5EF4-FFF2-40B4-BE49-F238E27FC236}">
                <a16:creationId xmlns:a16="http://schemas.microsoft.com/office/drawing/2014/main" id="{CC1FBAF7-38C3-4983-B8E8-B1B8F5309BDD}"/>
              </a:ext>
            </a:extLst>
          </p:cNvPr>
          <p:cNvGraphicFramePr>
            <a:graphicFrameLocks noGrp="1"/>
          </p:cNvGraphicFramePr>
          <p:nvPr>
            <p:ph idx="1"/>
            <p:extLst>
              <p:ext uri="{D42A27DB-BD31-4B8C-83A1-F6EECF244321}">
                <p14:modId xmlns:p14="http://schemas.microsoft.com/office/powerpoint/2010/main" val="746739042"/>
              </p:ext>
            </p:extLst>
          </p:nvPr>
        </p:nvGraphicFramePr>
        <p:xfrm>
          <a:off x="683568" y="836712"/>
          <a:ext cx="8229599" cy="6090032"/>
        </p:xfrm>
        <a:graphic>
          <a:graphicData uri="http://schemas.openxmlformats.org/drawingml/2006/table">
            <a:tbl>
              <a:tblPr firstRow="1" firstCol="1" bandRow="1"/>
              <a:tblGrid>
                <a:gridCol w="1717912">
                  <a:extLst>
                    <a:ext uri="{9D8B030D-6E8A-4147-A177-3AD203B41FA5}">
                      <a16:colId xmlns:a16="http://schemas.microsoft.com/office/drawing/2014/main" val="397577615"/>
                    </a:ext>
                  </a:extLst>
                </a:gridCol>
                <a:gridCol w="2170245">
                  <a:extLst>
                    <a:ext uri="{9D8B030D-6E8A-4147-A177-3AD203B41FA5}">
                      <a16:colId xmlns:a16="http://schemas.microsoft.com/office/drawing/2014/main" val="516369084"/>
                    </a:ext>
                  </a:extLst>
                </a:gridCol>
                <a:gridCol w="2170245">
                  <a:extLst>
                    <a:ext uri="{9D8B030D-6E8A-4147-A177-3AD203B41FA5}">
                      <a16:colId xmlns:a16="http://schemas.microsoft.com/office/drawing/2014/main" val="2182766187"/>
                    </a:ext>
                  </a:extLst>
                </a:gridCol>
                <a:gridCol w="2171197">
                  <a:extLst>
                    <a:ext uri="{9D8B030D-6E8A-4147-A177-3AD203B41FA5}">
                      <a16:colId xmlns:a16="http://schemas.microsoft.com/office/drawing/2014/main" val="586946929"/>
                    </a:ext>
                  </a:extLst>
                </a:gridCol>
              </a:tblGrid>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Countries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Most gaps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Some gaps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Least gaps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50840728"/>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Afghanistan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algn="r">
                        <a:lnSpc>
                          <a:spcPct val="150000"/>
                        </a:lnSpc>
                        <a:spcAft>
                          <a:spcPts val="0"/>
                        </a:spcAft>
                      </a:pPr>
                      <a:r>
                        <a:rPr lang="en-AU" sz="1000" dirty="0">
                          <a:effectLst/>
                          <a:latin typeface="Calibri" panose="020F0502020204030204" pitchFamily="34" charset="0"/>
                          <a:ea typeface="Calibri" panose="020F0502020204030204" pitchFamily="34" charset="0"/>
                          <a:cs typeface="Calibri" panose="020F050202020403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9299316"/>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Bhutan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40676921"/>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Indonesia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524566566"/>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Lao PDR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99578599"/>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Nepal</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71386815"/>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Solomon Islands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567012199"/>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India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12647397"/>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Marshall Islands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24917620"/>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Philippines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915777971"/>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Sri Lanka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921577320"/>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Tonga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94294361"/>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Vanuatu</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41360535"/>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Bangladesh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611705753"/>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 Cook Islands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596158894"/>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DPR Korea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08226689"/>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Fiji</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154033741"/>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Iran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217376371"/>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Maldives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89523797"/>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Nauru</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172835615"/>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Niue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311463409"/>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Thailand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a:effectLst/>
                          <a:latin typeface="Calibri" panose="020F0502020204030204" pitchFamily="34" charset="0"/>
                          <a:ea typeface="Calibri" panose="020F0502020204030204" pitchFamily="34" charset="0"/>
                          <a:cs typeface="Calibri" panose="020F0502020204030204" pitchFamily="34"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130847698"/>
                  </a:ext>
                </a:extLst>
              </a:tr>
              <a:tr h="264784">
                <a:tc>
                  <a:txBody>
                    <a:bodyPr/>
                    <a:lstStyle/>
                    <a:p>
                      <a:pPr>
                        <a:lnSpc>
                          <a:spcPct val="150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Turkey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algn="r">
                        <a:lnSpc>
                          <a:spcPct val="150000"/>
                        </a:lnSpc>
                        <a:spcAft>
                          <a:spcPts val="0"/>
                        </a:spcAft>
                      </a:pPr>
                      <a:r>
                        <a:rPr lang="en-AU" sz="1000" dirty="0">
                          <a:effectLst/>
                          <a:latin typeface="Calibri" panose="020F0502020204030204" pitchFamily="34" charset="0"/>
                          <a:ea typeface="Calibri" panose="020F0502020204030204" pitchFamily="34" charset="0"/>
                          <a:cs typeface="Calibri" panose="020F0502020204030204" pitchFamily="34"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49" marR="59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022366324"/>
                  </a:ext>
                </a:extLst>
              </a:tr>
            </a:tbl>
          </a:graphicData>
        </a:graphic>
      </p:graphicFrame>
    </p:spTree>
    <p:extLst>
      <p:ext uri="{BB962C8B-B14F-4D97-AF65-F5344CB8AC3E}">
        <p14:creationId xmlns:p14="http://schemas.microsoft.com/office/powerpoint/2010/main" val="341938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A7F0-56E8-435A-840F-AEADC6DE1F4F}"/>
              </a:ext>
            </a:extLst>
          </p:cNvPr>
          <p:cNvSpPr>
            <a:spLocks noGrp="1"/>
          </p:cNvSpPr>
          <p:nvPr>
            <p:ph type="title"/>
          </p:nvPr>
        </p:nvSpPr>
        <p:spPr/>
        <p:txBody>
          <a:bodyPr>
            <a:normAutofit/>
          </a:bodyPr>
          <a:lstStyle/>
          <a:p>
            <a:endParaRPr lang="en-AU" sz="1200" dirty="0"/>
          </a:p>
        </p:txBody>
      </p:sp>
      <p:graphicFrame>
        <p:nvGraphicFramePr>
          <p:cNvPr id="4" name="Content Placeholder 3">
            <a:extLst>
              <a:ext uri="{FF2B5EF4-FFF2-40B4-BE49-F238E27FC236}">
                <a16:creationId xmlns:a16="http://schemas.microsoft.com/office/drawing/2014/main" id="{B6D853B3-923C-4FB9-96FE-80EB6E9DC24C}"/>
              </a:ext>
            </a:extLst>
          </p:cNvPr>
          <p:cNvGraphicFramePr>
            <a:graphicFrameLocks noGrp="1"/>
          </p:cNvGraphicFramePr>
          <p:nvPr>
            <p:ph idx="4294967295"/>
            <p:extLst>
              <p:ext uri="{D42A27DB-BD31-4B8C-83A1-F6EECF244321}">
                <p14:modId xmlns:p14="http://schemas.microsoft.com/office/powerpoint/2010/main" val="2956274909"/>
              </p:ext>
            </p:extLst>
          </p:nvPr>
        </p:nvGraphicFramePr>
        <p:xfrm>
          <a:off x="230826" y="274638"/>
          <a:ext cx="8589646" cy="706090"/>
        </p:xfrm>
        <a:graphic>
          <a:graphicData uri="http://schemas.openxmlformats.org/drawingml/2006/table">
            <a:tbl>
              <a:tblPr firstRow="1" firstCol="1" bandRow="1"/>
              <a:tblGrid>
                <a:gridCol w="646929">
                  <a:extLst>
                    <a:ext uri="{9D8B030D-6E8A-4147-A177-3AD203B41FA5}">
                      <a16:colId xmlns:a16="http://schemas.microsoft.com/office/drawing/2014/main" val="12346075"/>
                    </a:ext>
                  </a:extLst>
                </a:gridCol>
                <a:gridCol w="1261841">
                  <a:extLst>
                    <a:ext uri="{9D8B030D-6E8A-4147-A177-3AD203B41FA5}">
                      <a16:colId xmlns:a16="http://schemas.microsoft.com/office/drawing/2014/main" val="3860690814"/>
                    </a:ext>
                  </a:extLst>
                </a:gridCol>
                <a:gridCol w="488481">
                  <a:extLst>
                    <a:ext uri="{9D8B030D-6E8A-4147-A177-3AD203B41FA5}">
                      <a16:colId xmlns:a16="http://schemas.microsoft.com/office/drawing/2014/main" val="2775305777"/>
                    </a:ext>
                  </a:extLst>
                </a:gridCol>
                <a:gridCol w="1261841">
                  <a:extLst>
                    <a:ext uri="{9D8B030D-6E8A-4147-A177-3AD203B41FA5}">
                      <a16:colId xmlns:a16="http://schemas.microsoft.com/office/drawing/2014/main" val="1237972903"/>
                    </a:ext>
                  </a:extLst>
                </a:gridCol>
                <a:gridCol w="879265">
                  <a:extLst>
                    <a:ext uri="{9D8B030D-6E8A-4147-A177-3AD203B41FA5}">
                      <a16:colId xmlns:a16="http://schemas.microsoft.com/office/drawing/2014/main" val="1148124500"/>
                    </a:ext>
                  </a:extLst>
                </a:gridCol>
                <a:gridCol w="1395659">
                  <a:extLst>
                    <a:ext uri="{9D8B030D-6E8A-4147-A177-3AD203B41FA5}">
                      <a16:colId xmlns:a16="http://schemas.microsoft.com/office/drawing/2014/main" val="2426016697"/>
                    </a:ext>
                  </a:extLst>
                </a:gridCol>
                <a:gridCol w="2655630">
                  <a:extLst>
                    <a:ext uri="{9D8B030D-6E8A-4147-A177-3AD203B41FA5}">
                      <a16:colId xmlns:a16="http://schemas.microsoft.com/office/drawing/2014/main" val="4217523856"/>
                    </a:ext>
                  </a:extLst>
                </a:gridCol>
              </a:tblGrid>
              <a:tr h="231786">
                <a:tc gridSpan="2">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gridSpan="2">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gridSpan="2">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rowSpan="2">
                  <a:txBody>
                    <a:bodyPr/>
                    <a:lstStyle/>
                    <a:p>
                      <a:pPr algn="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Not answered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887605"/>
                  </a:ext>
                </a:extLst>
              </a:tr>
              <a:tr h="474304">
                <a:tc>
                  <a:txBody>
                    <a:bodyPr/>
                    <a:lstStyle/>
                    <a:p>
                      <a:pPr algn="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Yes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Completeness 75+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No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&lt; 30% Completeness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Partially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Completeness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30-74%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extLst>
                  <a:ext uri="{0D108BD9-81ED-4DB2-BD59-A6C34878D82A}">
                    <a16:rowId xmlns:a16="http://schemas.microsoft.com/office/drawing/2014/main" val="250799992"/>
                  </a:ext>
                </a:extLst>
              </a:tr>
            </a:tbl>
          </a:graphicData>
        </a:graphic>
      </p:graphicFrame>
      <p:graphicFrame>
        <p:nvGraphicFramePr>
          <p:cNvPr id="5" name="Table 4">
            <a:extLst>
              <a:ext uri="{FF2B5EF4-FFF2-40B4-BE49-F238E27FC236}">
                <a16:creationId xmlns:a16="http://schemas.microsoft.com/office/drawing/2014/main" id="{F94AC643-988C-4906-8139-32D45E7B3172}"/>
              </a:ext>
            </a:extLst>
          </p:cNvPr>
          <p:cNvGraphicFramePr>
            <a:graphicFrameLocks noGrp="1"/>
          </p:cNvGraphicFramePr>
          <p:nvPr>
            <p:extLst>
              <p:ext uri="{D42A27DB-BD31-4B8C-83A1-F6EECF244321}">
                <p14:modId xmlns:p14="http://schemas.microsoft.com/office/powerpoint/2010/main" val="3849429554"/>
              </p:ext>
            </p:extLst>
          </p:nvPr>
        </p:nvGraphicFramePr>
        <p:xfrm>
          <a:off x="230826" y="980728"/>
          <a:ext cx="8589646" cy="5756052"/>
        </p:xfrm>
        <a:graphic>
          <a:graphicData uri="http://schemas.openxmlformats.org/drawingml/2006/table">
            <a:tbl>
              <a:tblPr firstRow="1" firstCol="1" bandRow="1"/>
              <a:tblGrid>
                <a:gridCol w="1282136">
                  <a:extLst>
                    <a:ext uri="{9D8B030D-6E8A-4147-A177-3AD203B41FA5}">
                      <a16:colId xmlns:a16="http://schemas.microsoft.com/office/drawing/2014/main" val="1811049937"/>
                    </a:ext>
                  </a:extLst>
                </a:gridCol>
                <a:gridCol w="470587">
                  <a:extLst>
                    <a:ext uri="{9D8B030D-6E8A-4147-A177-3AD203B41FA5}">
                      <a16:colId xmlns:a16="http://schemas.microsoft.com/office/drawing/2014/main" val="4155947658"/>
                    </a:ext>
                  </a:extLst>
                </a:gridCol>
                <a:gridCol w="470587">
                  <a:extLst>
                    <a:ext uri="{9D8B030D-6E8A-4147-A177-3AD203B41FA5}">
                      <a16:colId xmlns:a16="http://schemas.microsoft.com/office/drawing/2014/main" val="874157289"/>
                    </a:ext>
                  </a:extLst>
                </a:gridCol>
                <a:gridCol w="470587">
                  <a:extLst>
                    <a:ext uri="{9D8B030D-6E8A-4147-A177-3AD203B41FA5}">
                      <a16:colId xmlns:a16="http://schemas.microsoft.com/office/drawing/2014/main" val="1793950739"/>
                    </a:ext>
                  </a:extLst>
                </a:gridCol>
                <a:gridCol w="470587">
                  <a:extLst>
                    <a:ext uri="{9D8B030D-6E8A-4147-A177-3AD203B41FA5}">
                      <a16:colId xmlns:a16="http://schemas.microsoft.com/office/drawing/2014/main" val="3585224360"/>
                    </a:ext>
                  </a:extLst>
                </a:gridCol>
                <a:gridCol w="470587">
                  <a:extLst>
                    <a:ext uri="{9D8B030D-6E8A-4147-A177-3AD203B41FA5}">
                      <a16:colId xmlns:a16="http://schemas.microsoft.com/office/drawing/2014/main" val="2427617314"/>
                    </a:ext>
                  </a:extLst>
                </a:gridCol>
                <a:gridCol w="470587">
                  <a:extLst>
                    <a:ext uri="{9D8B030D-6E8A-4147-A177-3AD203B41FA5}">
                      <a16:colId xmlns:a16="http://schemas.microsoft.com/office/drawing/2014/main" val="2953029375"/>
                    </a:ext>
                  </a:extLst>
                </a:gridCol>
                <a:gridCol w="470587">
                  <a:extLst>
                    <a:ext uri="{9D8B030D-6E8A-4147-A177-3AD203B41FA5}">
                      <a16:colId xmlns:a16="http://schemas.microsoft.com/office/drawing/2014/main" val="2226965235"/>
                    </a:ext>
                  </a:extLst>
                </a:gridCol>
                <a:gridCol w="470587">
                  <a:extLst>
                    <a:ext uri="{9D8B030D-6E8A-4147-A177-3AD203B41FA5}">
                      <a16:colId xmlns:a16="http://schemas.microsoft.com/office/drawing/2014/main" val="3719357370"/>
                    </a:ext>
                  </a:extLst>
                </a:gridCol>
                <a:gridCol w="438595">
                  <a:extLst>
                    <a:ext uri="{9D8B030D-6E8A-4147-A177-3AD203B41FA5}">
                      <a16:colId xmlns:a16="http://schemas.microsoft.com/office/drawing/2014/main" val="782610539"/>
                    </a:ext>
                  </a:extLst>
                </a:gridCol>
                <a:gridCol w="295907">
                  <a:extLst>
                    <a:ext uri="{9D8B030D-6E8A-4147-A177-3AD203B41FA5}">
                      <a16:colId xmlns:a16="http://schemas.microsoft.com/office/drawing/2014/main" val="1240614921"/>
                    </a:ext>
                  </a:extLst>
                </a:gridCol>
                <a:gridCol w="582314">
                  <a:extLst>
                    <a:ext uri="{9D8B030D-6E8A-4147-A177-3AD203B41FA5}">
                      <a16:colId xmlns:a16="http://schemas.microsoft.com/office/drawing/2014/main" val="2716405431"/>
                    </a:ext>
                  </a:extLst>
                </a:gridCol>
                <a:gridCol w="439626">
                  <a:extLst>
                    <a:ext uri="{9D8B030D-6E8A-4147-A177-3AD203B41FA5}">
                      <a16:colId xmlns:a16="http://schemas.microsoft.com/office/drawing/2014/main" val="4019624791"/>
                    </a:ext>
                  </a:extLst>
                </a:gridCol>
                <a:gridCol w="438595">
                  <a:extLst>
                    <a:ext uri="{9D8B030D-6E8A-4147-A177-3AD203B41FA5}">
                      <a16:colId xmlns:a16="http://schemas.microsoft.com/office/drawing/2014/main" val="1130175442"/>
                    </a:ext>
                  </a:extLst>
                </a:gridCol>
                <a:gridCol w="438595">
                  <a:extLst>
                    <a:ext uri="{9D8B030D-6E8A-4147-A177-3AD203B41FA5}">
                      <a16:colId xmlns:a16="http://schemas.microsoft.com/office/drawing/2014/main" val="431855304"/>
                    </a:ext>
                  </a:extLst>
                </a:gridCol>
                <a:gridCol w="438595">
                  <a:extLst>
                    <a:ext uri="{9D8B030D-6E8A-4147-A177-3AD203B41FA5}">
                      <a16:colId xmlns:a16="http://schemas.microsoft.com/office/drawing/2014/main" val="3211421527"/>
                    </a:ext>
                  </a:extLst>
                </a:gridCol>
                <a:gridCol w="470587">
                  <a:extLst>
                    <a:ext uri="{9D8B030D-6E8A-4147-A177-3AD203B41FA5}">
                      <a16:colId xmlns:a16="http://schemas.microsoft.com/office/drawing/2014/main" val="2817004586"/>
                    </a:ext>
                  </a:extLst>
                </a:gridCol>
              </a:tblGrid>
              <a:tr h="224134">
                <a:tc rowSpan="2">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Designated CR agents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Notifying deaths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Home deaths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4">
                  <a:txBody>
                    <a:bodyPr/>
                    <a:lstStyle/>
                    <a:p>
                      <a:pPr>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Burial permit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marL="71755" marR="71755">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MCCoD legal require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Without MCCoD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Est. completeness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124185"/>
                  </a:ext>
                </a:extLst>
              </a:tr>
              <a:tr h="927994">
                <a:tc vMerge="1">
                  <a:txBody>
                    <a:bodyPr/>
                    <a:lstStyle/>
                    <a:p>
                      <a:endParaRPr lang="en-AU"/>
                    </a:p>
                  </a:txBody>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Inside HF</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Very close to HF</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Govt. office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Village leader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CHW</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Other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To hospital</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Physician exam</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none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MOH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MOF/SW</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MOI/MHA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Other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944700470"/>
                  </a:ext>
                </a:extLst>
              </a:tr>
              <a:tr h="296142">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Afghanistan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68689"/>
                  </a:ext>
                </a:extLst>
              </a:tr>
              <a:tr h="207914">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Bangladesh</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dirty="0">
                          <a:solidFill>
                            <a:srgbClr val="00B0F0"/>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287331"/>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Bhutan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75485155"/>
                  </a:ext>
                </a:extLst>
              </a:tr>
              <a:tr h="244977">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Cook Islands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590127476"/>
                  </a:ext>
                </a:extLst>
              </a:tr>
              <a:tr h="216024">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DPR Korea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solidFill>
                            <a:srgbClr val="00B0F0"/>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285064038"/>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Fiji</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55576108"/>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India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77494050"/>
                  </a:ext>
                </a:extLst>
              </a:tr>
              <a:tr h="198856">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Indonesia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845606"/>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Iran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27681273"/>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Lao PDR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953824"/>
                  </a:ext>
                </a:extLst>
              </a:tr>
              <a:tr h="192961">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Maldives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164920689"/>
                  </a:ext>
                </a:extLst>
              </a:tr>
              <a:tr h="228051">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Marshall Islands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793504134"/>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Nauru</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247740623"/>
                  </a:ext>
                </a:extLst>
              </a:tr>
              <a:tr h="172969">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Nepal</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35-49</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22436429"/>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Niue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70481257"/>
                  </a:ext>
                </a:extLst>
              </a:tr>
              <a:tr h="285044">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Philippines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26759881"/>
                  </a:ext>
                </a:extLst>
              </a:tr>
              <a:tr h="296142">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Solomon Islands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&lt;10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6806059"/>
                  </a:ext>
                </a:extLst>
              </a:tr>
              <a:tr h="192961">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Sri Lanka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187712475"/>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Thailand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highlight>
                            <a:srgbClr val="FFFF00"/>
                          </a:highligh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highlight>
                            <a:srgbClr val="FFFF00"/>
                          </a:highligh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98065810"/>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Tonga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723319"/>
                  </a:ext>
                </a:extLst>
              </a:tr>
              <a:tr h="144720">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Turkey</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34909756"/>
                  </a:ext>
                </a:extLst>
              </a:tr>
              <a:tr h="173307">
                <a:tc>
                  <a:txBody>
                    <a:bodyPr/>
                    <a:lstStyle/>
                    <a:p>
                      <a:pPr marL="38100" marR="38100">
                        <a:lnSpc>
                          <a:spcPct val="107000"/>
                        </a:lnSpc>
                        <a:spcAft>
                          <a:spcPts val="0"/>
                        </a:spcAft>
                      </a:pPr>
                      <a:r>
                        <a:rPr lang="en-AU" sz="1200" dirty="0">
                          <a:effectLst/>
                          <a:latin typeface="Calibri" panose="020F0502020204030204" pitchFamily="34" charset="0"/>
                          <a:ea typeface="Calibri" panose="020F0502020204030204" pitchFamily="34" charset="0"/>
                          <a:cs typeface="Calibri" panose="020F0502020204030204" pitchFamily="34" charset="0"/>
                        </a:rPr>
                        <a:t>Vanuatu</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34</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72961034"/>
                  </a:ext>
                </a:extLst>
              </a:tr>
            </a:tbl>
          </a:graphicData>
        </a:graphic>
      </p:graphicFrame>
      <p:sp>
        <p:nvSpPr>
          <p:cNvPr id="6" name="Rectangle 1">
            <a:extLst>
              <a:ext uri="{FF2B5EF4-FFF2-40B4-BE49-F238E27FC236}">
                <a16:creationId xmlns:a16="http://schemas.microsoft.com/office/drawing/2014/main" id="{4599E988-C82E-4CC7-A1EA-DB4616A82826}"/>
              </a:ext>
            </a:extLst>
          </p:cNvPr>
          <p:cNvSpPr>
            <a:spLocks noChangeArrowheads="1"/>
          </p:cNvSpPr>
          <p:nvPr/>
        </p:nvSpPr>
        <p:spPr bwMode="auto">
          <a:xfrm>
            <a:off x="323528" y="3869"/>
            <a:ext cx="79208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Death registration results</a:t>
            </a:r>
            <a:endParaRPr kumimoji="0" lang="en-AU"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05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3F92-B0DF-4325-AEE8-63C5DDB151F6}"/>
              </a:ext>
            </a:extLst>
          </p:cNvPr>
          <p:cNvSpPr>
            <a:spLocks noGrp="1"/>
          </p:cNvSpPr>
          <p:nvPr>
            <p:ph type="title"/>
          </p:nvPr>
        </p:nvSpPr>
        <p:spPr/>
        <p:txBody>
          <a:bodyPr>
            <a:noAutofit/>
          </a:bodyPr>
          <a:lstStyle/>
          <a:p>
            <a:r>
              <a:rPr lang="en-AU" sz="2400" dirty="0"/>
              <a:t>Improving national capacity, skills and knowledge of the importance of mortality data</a:t>
            </a:r>
          </a:p>
        </p:txBody>
      </p:sp>
      <p:sp>
        <p:nvSpPr>
          <p:cNvPr id="3" name="Content Placeholder 2">
            <a:extLst>
              <a:ext uri="{FF2B5EF4-FFF2-40B4-BE49-F238E27FC236}">
                <a16:creationId xmlns:a16="http://schemas.microsoft.com/office/drawing/2014/main" id="{61688686-A744-4625-A93E-70E059DD6D76}"/>
              </a:ext>
            </a:extLst>
          </p:cNvPr>
          <p:cNvSpPr>
            <a:spLocks noGrp="1"/>
          </p:cNvSpPr>
          <p:nvPr>
            <p:ph idx="1"/>
          </p:nvPr>
        </p:nvSpPr>
        <p:spPr/>
        <p:txBody>
          <a:bodyPr/>
          <a:lstStyle/>
          <a:p>
            <a:r>
              <a:rPr lang="en-AU" sz="2400" dirty="0"/>
              <a:t>The last decade has seen a number of important regional initiatives that aims at  improving the functioning of CRVS systems</a:t>
            </a:r>
          </a:p>
          <a:p>
            <a:r>
              <a:rPr lang="en-AU" sz="2400" dirty="0"/>
              <a:t>Even philanthropies like the Gates and Bloomberg’s Data for Health have invested into strengthening CRVS and health information systems</a:t>
            </a:r>
          </a:p>
          <a:p>
            <a:r>
              <a:rPr lang="en-AU" sz="2400" dirty="0"/>
              <a:t>The ESCAP Regional Action Framework on CRVS in the Asia and the Pacific has set the lead for other regions and is the reason we are here today</a:t>
            </a:r>
          </a:p>
          <a:p>
            <a:r>
              <a:rPr lang="en-AU" sz="2400" dirty="0"/>
              <a:t>In preparation of the mid-term review the Regional Steering Group last year created a Task Force to specifically look into capacity development and supply of </a:t>
            </a:r>
            <a:r>
              <a:rPr lang="en-AU" sz="2400" b="1" dirty="0"/>
              <a:t>cause of death information </a:t>
            </a:r>
            <a:r>
              <a:rPr lang="en-AU" sz="2400" dirty="0"/>
              <a:t>in countries in the region</a:t>
            </a:r>
          </a:p>
          <a:p>
            <a:endParaRPr lang="en-AU" dirty="0"/>
          </a:p>
        </p:txBody>
      </p:sp>
    </p:spTree>
    <p:extLst>
      <p:ext uri="{BB962C8B-B14F-4D97-AF65-F5344CB8AC3E}">
        <p14:creationId xmlns:p14="http://schemas.microsoft.com/office/powerpoint/2010/main" val="72051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623B-9BA3-4200-B7F3-B4E067998D86}"/>
              </a:ext>
            </a:extLst>
          </p:cNvPr>
          <p:cNvSpPr>
            <a:spLocks noGrp="1"/>
          </p:cNvSpPr>
          <p:nvPr>
            <p:ph type="title"/>
          </p:nvPr>
        </p:nvSpPr>
        <p:spPr/>
        <p:txBody>
          <a:bodyPr/>
          <a:lstStyle/>
          <a:p>
            <a:r>
              <a:rPr lang="en-AU" dirty="0"/>
              <a:t>What did the survey reveal about death registration practices?</a:t>
            </a:r>
          </a:p>
        </p:txBody>
      </p:sp>
      <p:sp>
        <p:nvSpPr>
          <p:cNvPr id="3" name="Content Placeholder 2">
            <a:extLst>
              <a:ext uri="{FF2B5EF4-FFF2-40B4-BE49-F238E27FC236}">
                <a16:creationId xmlns:a16="http://schemas.microsoft.com/office/drawing/2014/main" id="{8D4A9162-BA54-4570-AF77-74B0F5AA9532}"/>
              </a:ext>
            </a:extLst>
          </p:cNvPr>
          <p:cNvSpPr>
            <a:spLocks noGrp="1"/>
          </p:cNvSpPr>
          <p:nvPr>
            <p:ph idx="1"/>
          </p:nvPr>
        </p:nvSpPr>
        <p:spPr/>
        <p:txBody>
          <a:bodyPr>
            <a:noAutofit/>
          </a:bodyPr>
          <a:lstStyle/>
          <a:p>
            <a:r>
              <a:rPr lang="en-AU" sz="2400" dirty="0"/>
              <a:t>Only 5 countries did not have registration agents,  mostly (12) placed in health facilities or nearby</a:t>
            </a:r>
          </a:p>
          <a:p>
            <a:r>
              <a:rPr lang="en-AU" sz="2400" dirty="0"/>
              <a:t>In most countries home deaths could be notified by village leaders, health workers or others</a:t>
            </a:r>
          </a:p>
          <a:p>
            <a:r>
              <a:rPr lang="en-AU" sz="2400" dirty="0"/>
              <a:t>In half the countries the dead body was brought to either the hospital or was certified by a doctor at home</a:t>
            </a:r>
          </a:p>
          <a:p>
            <a:r>
              <a:rPr lang="en-AU" sz="2400" dirty="0"/>
              <a:t>Burial permits were necessary in all but 6 countries and in 8 was it a requirement to include a MCCOD</a:t>
            </a:r>
          </a:p>
          <a:p>
            <a:r>
              <a:rPr lang="en-AU" sz="2400" dirty="0"/>
              <a:t>For community deaths only 6 countries required a MCCOD</a:t>
            </a:r>
          </a:p>
          <a:p>
            <a:r>
              <a:rPr lang="en-AU" sz="2400" dirty="0"/>
              <a:t>14 countries estimated that they registered +75% of all deaths</a:t>
            </a:r>
          </a:p>
          <a:p>
            <a:endParaRPr lang="en-AU" sz="2400" dirty="0"/>
          </a:p>
          <a:p>
            <a:pPr marL="0" indent="0">
              <a:buNone/>
            </a:pPr>
            <a:r>
              <a:rPr lang="en-AU" sz="2400" dirty="0"/>
              <a:t> </a:t>
            </a:r>
          </a:p>
        </p:txBody>
      </p:sp>
    </p:spTree>
    <p:extLst>
      <p:ext uri="{BB962C8B-B14F-4D97-AF65-F5344CB8AC3E}">
        <p14:creationId xmlns:p14="http://schemas.microsoft.com/office/powerpoint/2010/main" val="106744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4AC7-A51B-463D-8869-1E122AA9EF24}"/>
              </a:ext>
            </a:extLst>
          </p:cNvPr>
          <p:cNvSpPr>
            <a:spLocks noGrp="1"/>
          </p:cNvSpPr>
          <p:nvPr>
            <p:ph type="title"/>
          </p:nvPr>
        </p:nvSpPr>
        <p:spPr>
          <a:xfrm>
            <a:off x="457200" y="44624"/>
            <a:ext cx="8229600" cy="360040"/>
          </a:xfrm>
        </p:spPr>
        <p:txBody>
          <a:bodyPr>
            <a:normAutofit fontScale="90000"/>
          </a:bodyPr>
          <a:lstStyle/>
          <a:p>
            <a:r>
              <a:rPr lang="en-AU" sz="2000" dirty="0"/>
              <a:t>International standards</a:t>
            </a:r>
          </a:p>
        </p:txBody>
      </p:sp>
      <p:graphicFrame>
        <p:nvGraphicFramePr>
          <p:cNvPr id="4" name="Table 3">
            <a:extLst>
              <a:ext uri="{FF2B5EF4-FFF2-40B4-BE49-F238E27FC236}">
                <a16:creationId xmlns:a16="http://schemas.microsoft.com/office/drawing/2014/main" id="{0D789C89-23BC-496E-AFF7-8951A5989232}"/>
              </a:ext>
            </a:extLst>
          </p:cNvPr>
          <p:cNvGraphicFramePr>
            <a:graphicFrameLocks noGrp="1"/>
          </p:cNvGraphicFramePr>
          <p:nvPr>
            <p:extLst>
              <p:ext uri="{D42A27DB-BD31-4B8C-83A1-F6EECF244321}">
                <p14:modId xmlns:p14="http://schemas.microsoft.com/office/powerpoint/2010/main" val="4270622266"/>
              </p:ext>
            </p:extLst>
          </p:nvPr>
        </p:nvGraphicFramePr>
        <p:xfrm>
          <a:off x="323528" y="404664"/>
          <a:ext cx="8568953" cy="497930"/>
        </p:xfrm>
        <a:graphic>
          <a:graphicData uri="http://schemas.openxmlformats.org/drawingml/2006/table">
            <a:tbl>
              <a:tblPr firstRow="1" firstCol="1" bandRow="1"/>
              <a:tblGrid>
                <a:gridCol w="833219">
                  <a:extLst>
                    <a:ext uri="{9D8B030D-6E8A-4147-A177-3AD203B41FA5}">
                      <a16:colId xmlns:a16="http://schemas.microsoft.com/office/drawing/2014/main" val="2819801477"/>
                    </a:ext>
                  </a:extLst>
                </a:gridCol>
                <a:gridCol w="1590873">
                  <a:extLst>
                    <a:ext uri="{9D8B030D-6E8A-4147-A177-3AD203B41FA5}">
                      <a16:colId xmlns:a16="http://schemas.microsoft.com/office/drawing/2014/main" val="190207295"/>
                    </a:ext>
                  </a:extLst>
                </a:gridCol>
                <a:gridCol w="478572">
                  <a:extLst>
                    <a:ext uri="{9D8B030D-6E8A-4147-A177-3AD203B41FA5}">
                      <a16:colId xmlns:a16="http://schemas.microsoft.com/office/drawing/2014/main" val="2008001526"/>
                    </a:ext>
                  </a:extLst>
                </a:gridCol>
                <a:gridCol w="1809505">
                  <a:extLst>
                    <a:ext uri="{9D8B030D-6E8A-4147-A177-3AD203B41FA5}">
                      <a16:colId xmlns:a16="http://schemas.microsoft.com/office/drawing/2014/main" val="3388572385"/>
                    </a:ext>
                  </a:extLst>
                </a:gridCol>
                <a:gridCol w="645821">
                  <a:extLst>
                    <a:ext uri="{9D8B030D-6E8A-4147-A177-3AD203B41FA5}">
                      <a16:colId xmlns:a16="http://schemas.microsoft.com/office/drawing/2014/main" val="713954800"/>
                    </a:ext>
                  </a:extLst>
                </a:gridCol>
                <a:gridCol w="1925369">
                  <a:extLst>
                    <a:ext uri="{9D8B030D-6E8A-4147-A177-3AD203B41FA5}">
                      <a16:colId xmlns:a16="http://schemas.microsoft.com/office/drawing/2014/main" val="2350277008"/>
                    </a:ext>
                  </a:extLst>
                </a:gridCol>
                <a:gridCol w="1285594">
                  <a:extLst>
                    <a:ext uri="{9D8B030D-6E8A-4147-A177-3AD203B41FA5}">
                      <a16:colId xmlns:a16="http://schemas.microsoft.com/office/drawing/2014/main" val="2262103199"/>
                    </a:ext>
                  </a:extLst>
                </a:gridCol>
              </a:tblGrid>
              <a:tr h="78134">
                <a:tc gridSpan="2">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gridSpan="2">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gridSpan="2">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rowSpan="2">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Not answered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132283"/>
                  </a:ext>
                </a:extLst>
              </a:tr>
              <a:tr h="32648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Yes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Medical certified 75+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Iskoola Pota" panose="020B0502040204020203" pitchFamily="34" charset="0"/>
                        </a:rPr>
                        <a:t>No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Medical certified &lt; 30%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Part.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Iskoola Pota" panose="020B0502040204020203" pitchFamily="34" charset="0"/>
                        </a:rPr>
                        <a:t>Medical certified 30-74%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AU"/>
                    </a:p>
                  </a:txBody>
                  <a:tcPr/>
                </a:tc>
                <a:extLst>
                  <a:ext uri="{0D108BD9-81ED-4DB2-BD59-A6C34878D82A}">
                    <a16:rowId xmlns:a16="http://schemas.microsoft.com/office/drawing/2014/main" val="1450598815"/>
                  </a:ext>
                </a:extLst>
              </a:tr>
            </a:tbl>
          </a:graphicData>
        </a:graphic>
      </p:graphicFrame>
      <p:graphicFrame>
        <p:nvGraphicFramePr>
          <p:cNvPr id="10" name="Table 9">
            <a:extLst>
              <a:ext uri="{FF2B5EF4-FFF2-40B4-BE49-F238E27FC236}">
                <a16:creationId xmlns:a16="http://schemas.microsoft.com/office/drawing/2014/main" id="{DC48F5EF-A017-4C10-B0CB-5FE5176E00E8}"/>
              </a:ext>
            </a:extLst>
          </p:cNvPr>
          <p:cNvGraphicFramePr>
            <a:graphicFrameLocks noGrp="1"/>
          </p:cNvGraphicFramePr>
          <p:nvPr>
            <p:extLst>
              <p:ext uri="{D42A27DB-BD31-4B8C-83A1-F6EECF244321}">
                <p14:modId xmlns:p14="http://schemas.microsoft.com/office/powerpoint/2010/main" val="1009240960"/>
              </p:ext>
            </p:extLst>
          </p:nvPr>
        </p:nvGraphicFramePr>
        <p:xfrm>
          <a:off x="251520" y="764704"/>
          <a:ext cx="8640959" cy="6143871"/>
        </p:xfrm>
        <a:graphic>
          <a:graphicData uri="http://schemas.openxmlformats.org/drawingml/2006/table">
            <a:tbl>
              <a:tblPr firstRow="1" firstCol="1" bandRow="1"/>
              <a:tblGrid>
                <a:gridCol w="1295593">
                  <a:extLst>
                    <a:ext uri="{9D8B030D-6E8A-4147-A177-3AD203B41FA5}">
                      <a16:colId xmlns:a16="http://schemas.microsoft.com/office/drawing/2014/main" val="38596958"/>
                    </a:ext>
                  </a:extLst>
                </a:gridCol>
                <a:gridCol w="650090">
                  <a:extLst>
                    <a:ext uri="{9D8B030D-6E8A-4147-A177-3AD203B41FA5}">
                      <a16:colId xmlns:a16="http://schemas.microsoft.com/office/drawing/2014/main" val="571691150"/>
                    </a:ext>
                  </a:extLst>
                </a:gridCol>
                <a:gridCol w="649172">
                  <a:extLst>
                    <a:ext uri="{9D8B030D-6E8A-4147-A177-3AD203B41FA5}">
                      <a16:colId xmlns:a16="http://schemas.microsoft.com/office/drawing/2014/main" val="608169672"/>
                    </a:ext>
                  </a:extLst>
                </a:gridCol>
                <a:gridCol w="650090">
                  <a:extLst>
                    <a:ext uri="{9D8B030D-6E8A-4147-A177-3AD203B41FA5}">
                      <a16:colId xmlns:a16="http://schemas.microsoft.com/office/drawing/2014/main" val="1523597583"/>
                    </a:ext>
                  </a:extLst>
                </a:gridCol>
                <a:gridCol w="650090">
                  <a:extLst>
                    <a:ext uri="{9D8B030D-6E8A-4147-A177-3AD203B41FA5}">
                      <a16:colId xmlns:a16="http://schemas.microsoft.com/office/drawing/2014/main" val="3287490119"/>
                    </a:ext>
                  </a:extLst>
                </a:gridCol>
                <a:gridCol w="650090">
                  <a:extLst>
                    <a:ext uri="{9D8B030D-6E8A-4147-A177-3AD203B41FA5}">
                      <a16:colId xmlns:a16="http://schemas.microsoft.com/office/drawing/2014/main" val="367174472"/>
                    </a:ext>
                  </a:extLst>
                </a:gridCol>
                <a:gridCol w="650090">
                  <a:extLst>
                    <a:ext uri="{9D8B030D-6E8A-4147-A177-3AD203B41FA5}">
                      <a16:colId xmlns:a16="http://schemas.microsoft.com/office/drawing/2014/main" val="1025147908"/>
                    </a:ext>
                  </a:extLst>
                </a:gridCol>
                <a:gridCol w="780288">
                  <a:extLst>
                    <a:ext uri="{9D8B030D-6E8A-4147-A177-3AD203B41FA5}">
                      <a16:colId xmlns:a16="http://schemas.microsoft.com/office/drawing/2014/main" val="4139967715"/>
                    </a:ext>
                  </a:extLst>
                </a:gridCol>
                <a:gridCol w="780288">
                  <a:extLst>
                    <a:ext uri="{9D8B030D-6E8A-4147-A177-3AD203B41FA5}">
                      <a16:colId xmlns:a16="http://schemas.microsoft.com/office/drawing/2014/main" val="848584884"/>
                    </a:ext>
                  </a:extLst>
                </a:gridCol>
                <a:gridCol w="650090">
                  <a:extLst>
                    <a:ext uri="{9D8B030D-6E8A-4147-A177-3AD203B41FA5}">
                      <a16:colId xmlns:a16="http://schemas.microsoft.com/office/drawing/2014/main" val="3311185736"/>
                    </a:ext>
                  </a:extLst>
                </a:gridCol>
                <a:gridCol w="650090">
                  <a:extLst>
                    <a:ext uri="{9D8B030D-6E8A-4147-A177-3AD203B41FA5}">
                      <a16:colId xmlns:a16="http://schemas.microsoft.com/office/drawing/2014/main" val="2196021024"/>
                    </a:ext>
                  </a:extLst>
                </a:gridCol>
                <a:gridCol w="584988">
                  <a:extLst>
                    <a:ext uri="{9D8B030D-6E8A-4147-A177-3AD203B41FA5}">
                      <a16:colId xmlns:a16="http://schemas.microsoft.com/office/drawing/2014/main" val="1817733511"/>
                    </a:ext>
                  </a:extLst>
                </a:gridCol>
              </a:tblGrid>
              <a:tr h="140328">
                <a:tc rowSpan="2">
                  <a:txBody>
                    <a:bodyPr/>
                    <a:lstStyle/>
                    <a:p>
                      <a:pPr>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International standards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Version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No. of   lines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Authorized to sign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Iskoola Pota" panose="020B0502040204020203" pitchFamily="34" charset="0"/>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75946"/>
                  </a:ext>
                </a:extLst>
              </a:tr>
              <a:tr h="847196">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Medical Officers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Medico-legal</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Nurses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Other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 Death  MC</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Hos. Deaths notified CR</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ICD version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07000"/>
                        </a:lnSpc>
                        <a:spcAft>
                          <a:spcPts val="0"/>
                        </a:spcAft>
                      </a:pPr>
                      <a:r>
                        <a:rPr lang="en-AU" sz="1200" dirty="0">
                          <a:effectLst/>
                          <a:latin typeface="Calibri" panose="020F0502020204030204" pitchFamily="34" charset="0"/>
                          <a:ea typeface="Calibri" panose="020F0502020204030204" pitchFamily="34" charset="0"/>
                          <a:cs typeface="Iskoola Pota" panose="020B0502040204020203" pitchFamily="34" charset="0"/>
                        </a:rPr>
                        <a:t>ICD in all</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492148"/>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Afghanistan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2016</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82075911"/>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Bangladesh</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2016</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10-19</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82039623"/>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Bhutan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960373"/>
                  </a:ext>
                </a:extLst>
              </a:tr>
              <a:tr h="231925">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Cook Islands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525560253"/>
                  </a:ext>
                </a:extLst>
              </a:tr>
              <a:tr h="231925">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DPR Korea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829264540"/>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Fiji</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2016</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83566335"/>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India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10-19</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5794606"/>
                  </a:ext>
                </a:extLst>
              </a:tr>
              <a:tr h="231925">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Indonesia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30301346"/>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Iran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00215730"/>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Lao PDR</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10915825"/>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Maldives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52284993"/>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Marshall Islands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both</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11408600"/>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Nauru</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698553861"/>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Nepal</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73893878"/>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Niue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946372724"/>
                  </a:ext>
                </a:extLst>
              </a:tr>
              <a:tr h="231925">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Philippines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266271788"/>
                  </a:ext>
                </a:extLst>
              </a:tr>
              <a:tr h="231925">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Solomon Islands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83906046"/>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Sri Lanka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50-65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55953746"/>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Thailand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u="sng">
                          <a:effectLst/>
                          <a:latin typeface="Calibri" panose="020F0502020204030204" pitchFamily="34" charset="0"/>
                          <a:ea typeface="Calibri" panose="020F0502020204030204" pitchFamily="34" charset="0"/>
                          <a:cs typeface="Iskoola Pota" panose="020B0502040204020203" pitchFamily="34" charset="0"/>
                        </a:rPr>
                        <a:t>&gt;</a:t>
                      </a:r>
                      <a:r>
                        <a:rPr lang="en-AU" sz="700">
                          <a:effectLst/>
                          <a:latin typeface="Calibri" panose="020F0502020204030204" pitchFamily="34" charset="0"/>
                          <a:ea typeface="Calibri" panose="020F0502020204030204" pitchFamily="34" charset="0"/>
                          <a:cs typeface="Iskoola Pota" panose="020B0502040204020203" pitchFamily="34" charset="0"/>
                        </a:rPr>
                        <a:t>6</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solidFill>
                            <a:srgbClr val="ED7D31"/>
                          </a:solidFill>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50-64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highlight>
                            <a:srgbClr val="FFFF00"/>
                          </a:highligh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718993752"/>
                  </a:ext>
                </a:extLst>
              </a:tr>
              <a:tr h="18808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Tonga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08151050"/>
                  </a:ext>
                </a:extLst>
              </a:tr>
              <a:tr h="166540">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Turkey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2016</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u="sng">
                          <a:effectLst/>
                          <a:latin typeface="Calibri" panose="020F0502020204030204" pitchFamily="34" charset="0"/>
                          <a:ea typeface="Calibri" panose="020F0502020204030204" pitchFamily="34" charset="0"/>
                          <a:cs typeface="Iskoola Pota" panose="020B0502040204020203" pitchFamily="34" charset="0"/>
                        </a:rPr>
                        <a:t>&gt;</a:t>
                      </a:r>
                      <a:r>
                        <a:rPr lang="en-AU" sz="700">
                          <a:effectLst/>
                          <a:latin typeface="Calibri" panose="020F0502020204030204" pitchFamily="34" charset="0"/>
                          <a:ea typeface="Calibri" panose="020F0502020204030204" pitchFamily="34" charset="0"/>
                          <a:cs typeface="Iskoola Pota" panose="020B0502040204020203" pitchFamily="34" charset="0"/>
                        </a:rPr>
                        <a:t>6</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75+</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926177278"/>
                  </a:ext>
                </a:extLst>
              </a:tr>
              <a:tr h="284371">
                <a:tc>
                  <a:txBody>
                    <a:bodyPr/>
                    <a:lstStyle/>
                    <a:p>
                      <a:pPr marL="38100" marR="38100">
                        <a:lnSpc>
                          <a:spcPct val="107000"/>
                        </a:lnSpc>
                        <a:spcAft>
                          <a:spcPts val="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Vanuatu</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Old</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4</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35-49</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 </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n-AU" sz="700">
                          <a:effectLst/>
                          <a:latin typeface="Calibri" panose="020F0502020204030204" pitchFamily="34" charset="0"/>
                          <a:ea typeface="Calibri" panose="020F0502020204030204" pitchFamily="34" charset="0"/>
                          <a:cs typeface="Iskoola Pota" panose="020B0502040204020203" pitchFamily="34" charset="0"/>
                        </a:rPr>
                        <a:t>10</a:t>
                      </a:r>
                      <a:endParaRPr lang="en-AU" sz="70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n-AU" sz="700" dirty="0">
                          <a:effectLst/>
                          <a:latin typeface="Calibri" panose="020F0502020204030204" pitchFamily="34" charset="0"/>
                          <a:ea typeface="Calibri" panose="020F0502020204030204" pitchFamily="34" charset="0"/>
                          <a:cs typeface="Iskoola Pota" panose="020B0502040204020203" pitchFamily="34" charset="0"/>
                        </a:rPr>
                        <a:t> </a:t>
                      </a:r>
                      <a:endParaRPr lang="en-A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240" marR="432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54631201"/>
                  </a:ext>
                </a:extLst>
              </a:tr>
            </a:tbl>
          </a:graphicData>
        </a:graphic>
      </p:graphicFrame>
    </p:spTree>
    <p:extLst>
      <p:ext uri="{BB962C8B-B14F-4D97-AF65-F5344CB8AC3E}">
        <p14:creationId xmlns:p14="http://schemas.microsoft.com/office/powerpoint/2010/main" val="355752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33B3-3EA7-4416-A37E-FA61712AB0E5}"/>
              </a:ext>
            </a:extLst>
          </p:cNvPr>
          <p:cNvSpPr>
            <a:spLocks noGrp="1"/>
          </p:cNvSpPr>
          <p:nvPr>
            <p:ph type="title"/>
          </p:nvPr>
        </p:nvSpPr>
        <p:spPr/>
        <p:txBody>
          <a:bodyPr/>
          <a:lstStyle/>
          <a:p>
            <a:r>
              <a:rPr lang="en-AU" dirty="0"/>
              <a:t>How well were the international standards followed?</a:t>
            </a:r>
          </a:p>
        </p:txBody>
      </p:sp>
      <p:sp>
        <p:nvSpPr>
          <p:cNvPr id="3" name="Content Placeholder 2">
            <a:extLst>
              <a:ext uri="{FF2B5EF4-FFF2-40B4-BE49-F238E27FC236}">
                <a16:creationId xmlns:a16="http://schemas.microsoft.com/office/drawing/2014/main" id="{4265A24E-F66D-4194-9F18-B1DA6FAA52B6}"/>
              </a:ext>
            </a:extLst>
          </p:cNvPr>
          <p:cNvSpPr>
            <a:spLocks noGrp="1"/>
          </p:cNvSpPr>
          <p:nvPr>
            <p:ph idx="1"/>
          </p:nvPr>
        </p:nvSpPr>
        <p:spPr/>
        <p:txBody>
          <a:bodyPr/>
          <a:lstStyle/>
          <a:p>
            <a:r>
              <a:rPr lang="en-AU" dirty="0"/>
              <a:t>All but 5 countries said that they used the international standard death certificate</a:t>
            </a:r>
          </a:p>
          <a:p>
            <a:r>
              <a:rPr lang="en-AU" dirty="0"/>
              <a:t>But only 3 countries used the latest version </a:t>
            </a:r>
          </a:p>
          <a:p>
            <a:r>
              <a:rPr lang="en-AU" dirty="0"/>
              <a:t>6 counties only had 3 lines for reporting what led to the person dying</a:t>
            </a:r>
          </a:p>
          <a:p>
            <a:r>
              <a:rPr lang="en-AU" dirty="0"/>
              <a:t>In 8 countries other than a doctor could sign the medical death certificate</a:t>
            </a:r>
          </a:p>
          <a:p>
            <a:endParaRPr lang="en-AU" dirty="0"/>
          </a:p>
        </p:txBody>
      </p:sp>
    </p:spTree>
    <p:extLst>
      <p:ext uri="{BB962C8B-B14F-4D97-AF65-F5344CB8AC3E}">
        <p14:creationId xmlns:p14="http://schemas.microsoft.com/office/powerpoint/2010/main" val="163033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128F-56A4-4F78-870D-63315010481C}"/>
              </a:ext>
            </a:extLst>
          </p:cNvPr>
          <p:cNvSpPr>
            <a:spLocks noGrp="1"/>
          </p:cNvSpPr>
          <p:nvPr>
            <p:ph type="title"/>
          </p:nvPr>
        </p:nvSpPr>
        <p:spPr/>
        <p:txBody>
          <a:bodyPr/>
          <a:lstStyle/>
          <a:p>
            <a:r>
              <a:rPr lang="en-AU" dirty="0"/>
              <a:t>How well were the international standards followed? (cont.)</a:t>
            </a:r>
          </a:p>
        </p:txBody>
      </p:sp>
      <p:sp>
        <p:nvSpPr>
          <p:cNvPr id="3" name="Content Placeholder 2">
            <a:extLst>
              <a:ext uri="{FF2B5EF4-FFF2-40B4-BE49-F238E27FC236}">
                <a16:creationId xmlns:a16="http://schemas.microsoft.com/office/drawing/2014/main" id="{C03944EF-BC2F-4365-8D58-A50CCF792451}"/>
              </a:ext>
            </a:extLst>
          </p:cNvPr>
          <p:cNvSpPr>
            <a:spLocks noGrp="1"/>
          </p:cNvSpPr>
          <p:nvPr>
            <p:ph idx="1"/>
          </p:nvPr>
        </p:nvSpPr>
        <p:spPr/>
        <p:txBody>
          <a:bodyPr/>
          <a:lstStyle/>
          <a:p>
            <a:r>
              <a:rPr lang="en-AU" dirty="0"/>
              <a:t>Half the countries estimated that at least 75% of their deaths were medically certified, in almost all of these the hospitals provided death lists to the CR system</a:t>
            </a:r>
          </a:p>
          <a:p>
            <a:r>
              <a:rPr lang="en-AU" dirty="0"/>
              <a:t>All but two countries used the ICD-10</a:t>
            </a:r>
          </a:p>
          <a:p>
            <a:r>
              <a:rPr lang="en-AU" dirty="0"/>
              <a:t>But only half of the countries had implemented ICD in all their health facilities</a:t>
            </a:r>
          </a:p>
        </p:txBody>
      </p:sp>
    </p:spTree>
    <p:extLst>
      <p:ext uri="{BB962C8B-B14F-4D97-AF65-F5344CB8AC3E}">
        <p14:creationId xmlns:p14="http://schemas.microsoft.com/office/powerpoint/2010/main" val="62568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48E6-ADB9-4955-AA7E-C671F9374672}"/>
              </a:ext>
            </a:extLst>
          </p:cNvPr>
          <p:cNvSpPr>
            <a:spLocks noGrp="1"/>
          </p:cNvSpPr>
          <p:nvPr>
            <p:ph type="title"/>
          </p:nvPr>
        </p:nvSpPr>
        <p:spPr>
          <a:xfrm>
            <a:off x="457200" y="274638"/>
            <a:ext cx="8229600" cy="706090"/>
          </a:xfrm>
        </p:spPr>
        <p:txBody>
          <a:bodyPr/>
          <a:lstStyle/>
          <a:p>
            <a:r>
              <a:rPr lang="en-AU" dirty="0"/>
              <a:t>Statistical output of their VS system</a:t>
            </a:r>
          </a:p>
        </p:txBody>
      </p:sp>
      <p:pic>
        <p:nvPicPr>
          <p:cNvPr id="4" name="Content Placeholder 3">
            <a:extLst>
              <a:ext uri="{FF2B5EF4-FFF2-40B4-BE49-F238E27FC236}">
                <a16:creationId xmlns:a16="http://schemas.microsoft.com/office/drawing/2014/main" id="{D7EE4866-8337-4F61-A52D-F9A6ACCF167C}"/>
              </a:ext>
            </a:extLst>
          </p:cNvPr>
          <p:cNvPicPr>
            <a:picLocks noGrp="1" noChangeAspect="1"/>
          </p:cNvPicPr>
          <p:nvPr>
            <p:ph idx="1"/>
          </p:nvPr>
        </p:nvPicPr>
        <p:blipFill>
          <a:blip r:embed="rId2"/>
          <a:stretch>
            <a:fillRect/>
          </a:stretch>
        </p:blipFill>
        <p:spPr>
          <a:xfrm>
            <a:off x="395536" y="980728"/>
            <a:ext cx="8291264" cy="5760640"/>
          </a:xfrm>
          <a:prstGeom prst="rect">
            <a:avLst/>
          </a:prstGeom>
        </p:spPr>
      </p:pic>
    </p:spTree>
    <p:extLst>
      <p:ext uri="{BB962C8B-B14F-4D97-AF65-F5344CB8AC3E}">
        <p14:creationId xmlns:p14="http://schemas.microsoft.com/office/powerpoint/2010/main" val="3705023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0F5B-D95F-437E-BFFF-7A77A0226D9F}"/>
              </a:ext>
            </a:extLst>
          </p:cNvPr>
          <p:cNvSpPr>
            <a:spLocks noGrp="1"/>
          </p:cNvSpPr>
          <p:nvPr>
            <p:ph type="title"/>
          </p:nvPr>
        </p:nvSpPr>
        <p:spPr/>
        <p:txBody>
          <a:bodyPr/>
          <a:lstStyle/>
          <a:p>
            <a:r>
              <a:rPr lang="en-AU" dirty="0"/>
              <a:t>What did the survey show about the availability of COD statistics?</a:t>
            </a:r>
          </a:p>
        </p:txBody>
      </p:sp>
      <p:sp>
        <p:nvSpPr>
          <p:cNvPr id="3" name="Content Placeholder 2">
            <a:extLst>
              <a:ext uri="{FF2B5EF4-FFF2-40B4-BE49-F238E27FC236}">
                <a16:creationId xmlns:a16="http://schemas.microsoft.com/office/drawing/2014/main" id="{04494868-609E-45AD-8B51-4BC52B9C619D}"/>
              </a:ext>
            </a:extLst>
          </p:cNvPr>
          <p:cNvSpPr>
            <a:spLocks noGrp="1"/>
          </p:cNvSpPr>
          <p:nvPr>
            <p:ph idx="1"/>
          </p:nvPr>
        </p:nvSpPr>
        <p:spPr/>
        <p:txBody>
          <a:bodyPr>
            <a:normAutofit fontScale="85000" lnSpcReduction="10000"/>
          </a:bodyPr>
          <a:lstStyle/>
          <a:p>
            <a:r>
              <a:rPr lang="en-AU" dirty="0"/>
              <a:t>All but 3 countries had some database on COD, mostly located in the </a:t>
            </a:r>
            <a:r>
              <a:rPr lang="en-AU" dirty="0" err="1"/>
              <a:t>MoH</a:t>
            </a:r>
            <a:r>
              <a:rPr lang="en-AU" dirty="0"/>
              <a:t> or in the Central Statistical Office</a:t>
            </a:r>
          </a:p>
          <a:p>
            <a:r>
              <a:rPr lang="en-AU" dirty="0"/>
              <a:t>Most common way of disseminating the data was through annual reports, but one third also use the web</a:t>
            </a:r>
          </a:p>
          <a:p>
            <a:r>
              <a:rPr lang="en-AU" dirty="0"/>
              <a:t>The COD data are usually broken down by age and sex, except 4 countries that have no sex and 3 no age</a:t>
            </a:r>
          </a:p>
          <a:p>
            <a:r>
              <a:rPr lang="en-AU" dirty="0"/>
              <a:t>The ICD breakdown is provided in some shortlist in 11 countries while in the rest a more detailed ICD list is used</a:t>
            </a:r>
          </a:p>
        </p:txBody>
      </p:sp>
    </p:spTree>
    <p:extLst>
      <p:ext uri="{BB962C8B-B14F-4D97-AF65-F5344CB8AC3E}">
        <p14:creationId xmlns:p14="http://schemas.microsoft.com/office/powerpoint/2010/main" val="3372250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51A2-2AF0-477F-8C19-D55CE0FFE434}"/>
              </a:ext>
            </a:extLst>
          </p:cNvPr>
          <p:cNvSpPr>
            <a:spLocks noGrp="1"/>
          </p:cNvSpPr>
          <p:nvPr>
            <p:ph type="title"/>
          </p:nvPr>
        </p:nvSpPr>
        <p:spPr/>
        <p:txBody>
          <a:bodyPr/>
          <a:lstStyle/>
          <a:p>
            <a:r>
              <a:rPr lang="en-AU" dirty="0"/>
              <a:t>What did the survey show about the availability of COD statistics? (cont.)</a:t>
            </a:r>
          </a:p>
        </p:txBody>
      </p:sp>
      <p:sp>
        <p:nvSpPr>
          <p:cNvPr id="3" name="Content Placeholder 2">
            <a:extLst>
              <a:ext uri="{FF2B5EF4-FFF2-40B4-BE49-F238E27FC236}">
                <a16:creationId xmlns:a16="http://schemas.microsoft.com/office/drawing/2014/main" id="{6D7B3C3F-0F5B-450B-A1DC-EF0664859764}"/>
              </a:ext>
            </a:extLst>
          </p:cNvPr>
          <p:cNvSpPr>
            <a:spLocks noGrp="1"/>
          </p:cNvSpPr>
          <p:nvPr>
            <p:ph idx="1"/>
          </p:nvPr>
        </p:nvSpPr>
        <p:spPr/>
        <p:txBody>
          <a:bodyPr>
            <a:normAutofit/>
          </a:bodyPr>
          <a:lstStyle/>
          <a:p>
            <a:r>
              <a:rPr lang="en-AU" dirty="0"/>
              <a:t>16 countries said that they compile the COD data by some regional/administrative breakdowns</a:t>
            </a:r>
          </a:p>
          <a:p>
            <a:endParaRPr lang="en-AU" dirty="0"/>
          </a:p>
          <a:p>
            <a:r>
              <a:rPr lang="en-AU" dirty="0"/>
              <a:t> </a:t>
            </a:r>
          </a:p>
        </p:txBody>
      </p:sp>
      <p:sp>
        <p:nvSpPr>
          <p:cNvPr id="5" name="Thought Bubble: Cloud 4">
            <a:extLst>
              <a:ext uri="{FF2B5EF4-FFF2-40B4-BE49-F238E27FC236}">
                <a16:creationId xmlns:a16="http://schemas.microsoft.com/office/drawing/2014/main" id="{ABE9D541-22DB-488A-9D18-DAA57968DB3E}"/>
              </a:ext>
            </a:extLst>
          </p:cNvPr>
          <p:cNvSpPr/>
          <p:nvPr/>
        </p:nvSpPr>
        <p:spPr>
          <a:xfrm>
            <a:off x="1115616" y="3140968"/>
            <a:ext cx="6768752" cy="30963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solidFill>
                  <a:srgbClr val="FFFF00"/>
                </a:solidFill>
              </a:rPr>
              <a:t>Warning! </a:t>
            </a:r>
            <a:r>
              <a:rPr lang="en-AU" sz="2000" dirty="0">
                <a:solidFill>
                  <a:schemeClr val="bg1"/>
                </a:solidFill>
              </a:rPr>
              <a:t>availability of data does not guarantee sufficient quality for policy use</a:t>
            </a:r>
          </a:p>
          <a:p>
            <a:r>
              <a:rPr lang="en-AU" sz="2000" dirty="0">
                <a:solidFill>
                  <a:schemeClr val="bg1"/>
                </a:solidFill>
              </a:rPr>
              <a:t>Monitoring the SDG will mean an additional effort is necessary even for those countries which have the data</a:t>
            </a:r>
          </a:p>
          <a:p>
            <a:r>
              <a:rPr lang="en-AU" dirty="0">
                <a:solidFill>
                  <a:schemeClr val="bg1"/>
                </a:solidFill>
              </a:rPr>
              <a:t> </a:t>
            </a:r>
          </a:p>
        </p:txBody>
      </p:sp>
    </p:spTree>
    <p:extLst>
      <p:ext uri="{BB962C8B-B14F-4D97-AF65-F5344CB8AC3E}">
        <p14:creationId xmlns:p14="http://schemas.microsoft.com/office/powerpoint/2010/main" val="163266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13A4-818F-4F2F-AC88-E19C35C0B9EF}"/>
              </a:ext>
            </a:extLst>
          </p:cNvPr>
          <p:cNvSpPr>
            <a:spLocks noGrp="1"/>
          </p:cNvSpPr>
          <p:nvPr>
            <p:ph type="title"/>
          </p:nvPr>
        </p:nvSpPr>
        <p:spPr/>
        <p:txBody>
          <a:bodyPr>
            <a:normAutofit/>
          </a:bodyPr>
          <a:lstStyle/>
          <a:p>
            <a:r>
              <a:rPr lang="en-AU" sz="2400" dirty="0"/>
              <a:t>Conclusions</a:t>
            </a:r>
          </a:p>
        </p:txBody>
      </p:sp>
      <p:sp>
        <p:nvSpPr>
          <p:cNvPr id="3" name="Content Placeholder 2">
            <a:extLst>
              <a:ext uri="{FF2B5EF4-FFF2-40B4-BE49-F238E27FC236}">
                <a16:creationId xmlns:a16="http://schemas.microsoft.com/office/drawing/2014/main" id="{CDA2806F-1EC3-420B-9FB4-F772AB606874}"/>
              </a:ext>
            </a:extLst>
          </p:cNvPr>
          <p:cNvSpPr>
            <a:spLocks noGrp="1"/>
          </p:cNvSpPr>
          <p:nvPr>
            <p:ph idx="1"/>
          </p:nvPr>
        </p:nvSpPr>
        <p:spPr/>
        <p:txBody>
          <a:bodyPr/>
          <a:lstStyle/>
          <a:p>
            <a:r>
              <a:rPr lang="en-AU" dirty="0"/>
              <a:t>Much work will still be needed in countries to reach their goals by the end of the CRVS decade</a:t>
            </a:r>
          </a:p>
          <a:p>
            <a:r>
              <a:rPr lang="en-AU" dirty="0"/>
              <a:t>Fortunately big progress has happened in knowledge of what needs to be done in the different areas needing improvement</a:t>
            </a:r>
          </a:p>
          <a:p>
            <a:r>
              <a:rPr lang="en-AU" dirty="0"/>
              <a:t>The report we will repair will lists the key tools available to countries to close  their CRVS gaps in the mortality area</a:t>
            </a:r>
          </a:p>
          <a:p>
            <a:r>
              <a:rPr lang="en-AU" dirty="0"/>
              <a:t>Direct support to countries are also available in form of big progress in technical expertise in the region, located outside the international organisations, e.g.  In countries, D4H, universities, NGOs, etc.</a:t>
            </a:r>
          </a:p>
          <a:p>
            <a:r>
              <a:rPr lang="en-AU" dirty="0"/>
              <a:t>The full support from all the partners, including members of the Regional Steering Group, will be vital to ensure that goals are reached in the Asia-Pacific region </a:t>
            </a:r>
          </a:p>
          <a:p>
            <a:r>
              <a:rPr lang="en-AU" dirty="0"/>
              <a:t>ESCAP’s role as secretariat, CRVS forum, coordinator of expertise will continue to be crucial</a:t>
            </a:r>
          </a:p>
          <a:p>
            <a:endParaRPr lang="en-AU" dirty="0"/>
          </a:p>
        </p:txBody>
      </p:sp>
    </p:spTree>
    <p:extLst>
      <p:ext uri="{BB962C8B-B14F-4D97-AF65-F5344CB8AC3E}">
        <p14:creationId xmlns:p14="http://schemas.microsoft.com/office/powerpoint/2010/main" val="4176557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176" t="59051" r="28236" b="4330"/>
          <a:stretch/>
        </p:blipFill>
        <p:spPr>
          <a:xfrm>
            <a:off x="2040957" y="837666"/>
            <a:ext cx="8939604" cy="3499844"/>
          </a:xfrm>
          <a:prstGeom prst="rect">
            <a:avLst/>
          </a:prstGeom>
        </p:spPr>
      </p:pic>
      <p:sp>
        <p:nvSpPr>
          <p:cNvPr id="5" name="Title 1">
            <a:extLst>
              <a:ext uri="{FF2B5EF4-FFF2-40B4-BE49-F238E27FC236}">
                <a16:creationId xmlns:a16="http://schemas.microsoft.com/office/drawing/2014/main" id="{FEE005D2-15EE-9A47-BAF8-0B9033057AE6}"/>
              </a:ext>
            </a:extLst>
          </p:cNvPr>
          <p:cNvSpPr txBox="1">
            <a:spLocks/>
          </p:cNvSpPr>
          <p:nvPr/>
        </p:nvSpPr>
        <p:spPr>
          <a:xfrm>
            <a:off x="-1718841" y="-89705"/>
            <a:ext cx="8229600" cy="114300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500" b="0" i="0" kern="1200">
                <a:solidFill>
                  <a:srgbClr val="376091"/>
                </a:solidFill>
                <a:latin typeface="LTUnivers 630 BasicBold"/>
                <a:ea typeface="+mj-ea"/>
                <a:cs typeface="LTUnivers 630 Basic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376091"/>
                </a:solidFill>
                <a:effectLst/>
                <a:uLnTx/>
                <a:uFillTx/>
                <a:latin typeface="LTUnivers 630 BasicBold"/>
                <a:ea typeface="+mj-ea"/>
              </a:rPr>
              <a:t>     Learning Centre</a:t>
            </a:r>
            <a:endParaRPr kumimoji="0" lang="en-AU" sz="4500" b="1" i="0" u="none" strike="noStrike" kern="1200" cap="none" spc="0" normalizeH="0" baseline="0" noProof="0" dirty="0">
              <a:ln>
                <a:noFill/>
              </a:ln>
              <a:solidFill>
                <a:srgbClr val="376091"/>
              </a:solidFill>
              <a:effectLst/>
              <a:uLnTx/>
              <a:uFillTx/>
              <a:latin typeface="LTUnivers 630 BasicBold"/>
              <a:ea typeface="+mj-ea"/>
            </a:endParaRPr>
          </a:p>
        </p:txBody>
      </p:sp>
      <p:pic>
        <p:nvPicPr>
          <p:cNvPr id="6" name="Picture 5">
            <a:extLst>
              <a:ext uri="{FF2B5EF4-FFF2-40B4-BE49-F238E27FC236}">
                <a16:creationId xmlns:a16="http://schemas.microsoft.com/office/drawing/2014/main" id="{82D870FC-06C0-7C42-96D7-FF5A071B65E6}"/>
              </a:ext>
            </a:extLst>
          </p:cNvPr>
          <p:cNvPicPr>
            <a:picLocks noChangeAspect="1"/>
          </p:cNvPicPr>
          <p:nvPr/>
        </p:nvPicPr>
        <p:blipFill>
          <a:blip r:embed="rId4"/>
          <a:stretch>
            <a:fillRect/>
          </a:stretch>
        </p:blipFill>
        <p:spPr>
          <a:xfrm>
            <a:off x="-43030" y="5821638"/>
            <a:ext cx="9219304" cy="1036362"/>
          </a:xfrm>
          <a:prstGeom prst="rect">
            <a:avLst/>
          </a:prstGeom>
        </p:spPr>
      </p:pic>
      <p:pic>
        <p:nvPicPr>
          <p:cNvPr id="8" name="Picture 7">
            <a:extLst>
              <a:ext uri="{FF2B5EF4-FFF2-40B4-BE49-F238E27FC236}">
                <a16:creationId xmlns:a16="http://schemas.microsoft.com/office/drawing/2014/main" id="{F84DE0BB-6D47-AB45-9BCC-CC7E9A02BD48}"/>
              </a:ext>
            </a:extLst>
          </p:cNvPr>
          <p:cNvPicPr>
            <a:picLocks noChangeAspect="1"/>
          </p:cNvPicPr>
          <p:nvPr/>
        </p:nvPicPr>
        <p:blipFill>
          <a:blip r:embed="rId5"/>
          <a:stretch>
            <a:fillRect/>
          </a:stretch>
        </p:blipFill>
        <p:spPr>
          <a:xfrm rot="21094141">
            <a:off x="465295" y="3447396"/>
            <a:ext cx="3861327" cy="2415383"/>
          </a:xfrm>
          <a:prstGeom prst="rect">
            <a:avLst/>
          </a:prstGeom>
        </p:spPr>
      </p:pic>
    </p:spTree>
    <p:extLst>
      <p:ext uri="{BB962C8B-B14F-4D97-AF65-F5344CB8AC3E}">
        <p14:creationId xmlns:p14="http://schemas.microsoft.com/office/powerpoint/2010/main" val="1338015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5059" t="16362" r="50471" b="33626"/>
          <a:stretch/>
        </p:blipFill>
        <p:spPr>
          <a:xfrm>
            <a:off x="604262" y="1159927"/>
            <a:ext cx="4138137" cy="4754881"/>
          </a:xfrm>
          <a:prstGeom prst="rect">
            <a:avLst/>
          </a:prstGeom>
        </p:spPr>
      </p:pic>
      <p:sp>
        <p:nvSpPr>
          <p:cNvPr id="5" name="Title 1">
            <a:extLst>
              <a:ext uri="{FF2B5EF4-FFF2-40B4-BE49-F238E27FC236}">
                <a16:creationId xmlns:a16="http://schemas.microsoft.com/office/drawing/2014/main" id="{CDC26151-4FF4-0347-8F8B-4AA0F57BF5DC}"/>
              </a:ext>
            </a:extLst>
          </p:cNvPr>
          <p:cNvSpPr txBox="1">
            <a:spLocks/>
          </p:cNvSpPr>
          <p:nvPr/>
        </p:nvSpPr>
        <p:spPr>
          <a:xfrm>
            <a:off x="-2263435" y="-22615"/>
            <a:ext cx="8229600" cy="114300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500" b="0" i="0" kern="1200">
                <a:solidFill>
                  <a:srgbClr val="376091"/>
                </a:solidFill>
                <a:latin typeface="LTUnivers 630 BasicBold"/>
                <a:ea typeface="+mj-ea"/>
                <a:cs typeface="LTUnivers 630 Basic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376091"/>
                </a:solidFill>
                <a:effectLst/>
                <a:uLnTx/>
                <a:uFillTx/>
                <a:latin typeface="LTUnivers 630 BasicBold"/>
                <a:ea typeface="+mj-ea"/>
              </a:rPr>
              <a:t>Library</a:t>
            </a:r>
            <a:endParaRPr kumimoji="0" lang="en-AU" sz="4500" b="1" i="0" u="none" strike="noStrike" kern="1200" cap="none" spc="0" normalizeH="0" baseline="0" noProof="0" dirty="0">
              <a:ln>
                <a:noFill/>
              </a:ln>
              <a:solidFill>
                <a:srgbClr val="376091"/>
              </a:solidFill>
              <a:effectLst/>
              <a:uLnTx/>
              <a:uFillTx/>
              <a:latin typeface="LTUnivers 630 BasicBold"/>
              <a:ea typeface="+mj-ea"/>
            </a:endParaRPr>
          </a:p>
        </p:txBody>
      </p:sp>
      <p:pic>
        <p:nvPicPr>
          <p:cNvPr id="9" name="Picture 8">
            <a:extLst>
              <a:ext uri="{FF2B5EF4-FFF2-40B4-BE49-F238E27FC236}">
                <a16:creationId xmlns:a16="http://schemas.microsoft.com/office/drawing/2014/main" id="{C133DEE0-448A-3A4A-87D9-AF97472AC7CF}"/>
              </a:ext>
            </a:extLst>
          </p:cNvPr>
          <p:cNvPicPr>
            <a:picLocks noChangeAspect="1"/>
          </p:cNvPicPr>
          <p:nvPr/>
        </p:nvPicPr>
        <p:blipFill>
          <a:blip r:embed="rId4"/>
          <a:stretch>
            <a:fillRect/>
          </a:stretch>
        </p:blipFill>
        <p:spPr>
          <a:xfrm>
            <a:off x="6852541" y="3521107"/>
            <a:ext cx="1774732" cy="2514204"/>
          </a:xfrm>
          <a:prstGeom prst="rect">
            <a:avLst/>
          </a:prstGeom>
        </p:spPr>
      </p:pic>
      <p:pic>
        <p:nvPicPr>
          <p:cNvPr id="11" name="Picture 10">
            <a:extLst>
              <a:ext uri="{FF2B5EF4-FFF2-40B4-BE49-F238E27FC236}">
                <a16:creationId xmlns:a16="http://schemas.microsoft.com/office/drawing/2014/main" id="{1EF5E34F-77D3-8345-81EC-672021CDDB9D}"/>
              </a:ext>
            </a:extLst>
          </p:cNvPr>
          <p:cNvPicPr>
            <a:picLocks noChangeAspect="1"/>
          </p:cNvPicPr>
          <p:nvPr/>
        </p:nvPicPr>
        <p:blipFill>
          <a:blip r:embed="rId5"/>
          <a:stretch>
            <a:fillRect/>
          </a:stretch>
        </p:blipFill>
        <p:spPr>
          <a:xfrm>
            <a:off x="6725944" y="277952"/>
            <a:ext cx="1774732" cy="2523235"/>
          </a:xfrm>
          <a:prstGeom prst="rect">
            <a:avLst/>
          </a:prstGeom>
        </p:spPr>
      </p:pic>
      <p:pic>
        <p:nvPicPr>
          <p:cNvPr id="13" name="Picture 12">
            <a:extLst>
              <a:ext uri="{FF2B5EF4-FFF2-40B4-BE49-F238E27FC236}">
                <a16:creationId xmlns:a16="http://schemas.microsoft.com/office/drawing/2014/main" id="{401A11D2-8C84-0D41-8080-B67F2BDE7ED3}"/>
              </a:ext>
            </a:extLst>
          </p:cNvPr>
          <p:cNvPicPr>
            <a:picLocks noChangeAspect="1"/>
          </p:cNvPicPr>
          <p:nvPr/>
        </p:nvPicPr>
        <p:blipFill>
          <a:blip r:embed="rId6"/>
          <a:stretch>
            <a:fillRect/>
          </a:stretch>
        </p:blipFill>
        <p:spPr>
          <a:xfrm>
            <a:off x="4770555" y="277952"/>
            <a:ext cx="1768970" cy="2523235"/>
          </a:xfrm>
          <a:prstGeom prst="rect">
            <a:avLst/>
          </a:prstGeom>
        </p:spPr>
      </p:pic>
      <p:pic>
        <p:nvPicPr>
          <p:cNvPr id="15" name="Picture 14">
            <a:extLst>
              <a:ext uri="{FF2B5EF4-FFF2-40B4-BE49-F238E27FC236}">
                <a16:creationId xmlns:a16="http://schemas.microsoft.com/office/drawing/2014/main" id="{B3D08D70-B796-4C4C-B09B-53AFC464BF62}"/>
              </a:ext>
            </a:extLst>
          </p:cNvPr>
          <p:cNvPicPr>
            <a:picLocks noChangeAspect="1"/>
          </p:cNvPicPr>
          <p:nvPr/>
        </p:nvPicPr>
        <p:blipFill>
          <a:blip r:embed="rId7"/>
          <a:stretch>
            <a:fillRect/>
          </a:stretch>
        </p:blipFill>
        <p:spPr>
          <a:xfrm>
            <a:off x="4799930" y="3451240"/>
            <a:ext cx="1773742" cy="2514204"/>
          </a:xfrm>
          <a:prstGeom prst="rect">
            <a:avLst/>
          </a:prstGeom>
        </p:spPr>
      </p:pic>
      <p:pic>
        <p:nvPicPr>
          <p:cNvPr id="7" name="Picture 6">
            <a:extLst>
              <a:ext uri="{FF2B5EF4-FFF2-40B4-BE49-F238E27FC236}">
                <a16:creationId xmlns:a16="http://schemas.microsoft.com/office/drawing/2014/main" id="{2AA0A583-E073-A94A-B4D7-AF1F51E46062}"/>
              </a:ext>
            </a:extLst>
          </p:cNvPr>
          <p:cNvPicPr>
            <a:picLocks noChangeAspect="1"/>
          </p:cNvPicPr>
          <p:nvPr/>
        </p:nvPicPr>
        <p:blipFill>
          <a:blip r:embed="rId8"/>
          <a:stretch>
            <a:fillRect/>
          </a:stretch>
        </p:blipFill>
        <p:spPr>
          <a:xfrm>
            <a:off x="5966165" y="1703348"/>
            <a:ext cx="1647145" cy="2334240"/>
          </a:xfrm>
          <a:prstGeom prst="rect">
            <a:avLst/>
          </a:prstGeom>
        </p:spPr>
      </p:pic>
      <p:sp>
        <p:nvSpPr>
          <p:cNvPr id="16" name="Rectangle 15">
            <a:extLst>
              <a:ext uri="{FF2B5EF4-FFF2-40B4-BE49-F238E27FC236}">
                <a16:creationId xmlns:a16="http://schemas.microsoft.com/office/drawing/2014/main" id="{0F8CC3C2-2B39-1740-86EF-A635AB4B39EE}"/>
              </a:ext>
            </a:extLst>
          </p:cNvPr>
          <p:cNvSpPr/>
          <p:nvPr/>
        </p:nvSpPr>
        <p:spPr>
          <a:xfrm>
            <a:off x="1567168" y="6100589"/>
            <a:ext cx="604614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Azo Sans" panose="02000000000000000000" pitchFamily="2" charset="77"/>
                <a:ea typeface="+mn-ea"/>
                <a:cs typeface="+mn-cs"/>
              </a:rPr>
              <a:t>www.crvsgateway.info/library</a:t>
            </a:r>
          </a:p>
        </p:txBody>
      </p:sp>
    </p:spTree>
    <p:extLst>
      <p:ext uri="{BB962C8B-B14F-4D97-AF65-F5344CB8AC3E}">
        <p14:creationId xmlns:p14="http://schemas.microsoft.com/office/powerpoint/2010/main" val="136561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B182-5B3E-4850-9BCD-B0E0C9C341FF}"/>
              </a:ext>
            </a:extLst>
          </p:cNvPr>
          <p:cNvSpPr>
            <a:spLocks noGrp="1"/>
          </p:cNvSpPr>
          <p:nvPr>
            <p:ph type="title"/>
          </p:nvPr>
        </p:nvSpPr>
        <p:spPr/>
        <p:txBody>
          <a:bodyPr>
            <a:normAutofit/>
          </a:bodyPr>
          <a:lstStyle/>
          <a:p>
            <a:r>
              <a:rPr lang="en-AU" sz="2800" dirty="0"/>
              <a:t>Outline of presentation</a:t>
            </a:r>
          </a:p>
        </p:txBody>
      </p:sp>
      <p:sp>
        <p:nvSpPr>
          <p:cNvPr id="3" name="Content Placeholder 2">
            <a:extLst>
              <a:ext uri="{FF2B5EF4-FFF2-40B4-BE49-F238E27FC236}">
                <a16:creationId xmlns:a16="http://schemas.microsoft.com/office/drawing/2014/main" id="{ECDCDC97-EF54-448D-AA11-D17191951908}"/>
              </a:ext>
            </a:extLst>
          </p:cNvPr>
          <p:cNvSpPr>
            <a:spLocks noGrp="1"/>
          </p:cNvSpPr>
          <p:nvPr>
            <p:ph idx="1"/>
          </p:nvPr>
        </p:nvSpPr>
        <p:spPr/>
        <p:txBody>
          <a:bodyPr/>
          <a:lstStyle/>
          <a:p>
            <a:pPr marL="457200" indent="-457200">
              <a:buFont typeface="+mj-lt"/>
              <a:buAutoNum type="arabicPeriod"/>
            </a:pPr>
            <a:endParaRPr lang="en-AU" sz="3200" dirty="0"/>
          </a:p>
          <a:p>
            <a:pPr marL="457200" indent="-457200">
              <a:buFont typeface="+mj-lt"/>
              <a:buAutoNum type="arabicPeriod"/>
            </a:pPr>
            <a:r>
              <a:rPr lang="en-AU" sz="3200" dirty="0"/>
              <a:t>Why a Taskforce on mortality and causes of death (COD)?</a:t>
            </a:r>
          </a:p>
          <a:p>
            <a:pPr marL="457200" indent="-457200">
              <a:buFont typeface="+mj-lt"/>
              <a:buAutoNum type="arabicPeriod"/>
            </a:pPr>
            <a:r>
              <a:rPr lang="en-AU" sz="3200" dirty="0"/>
              <a:t>Task Force activities</a:t>
            </a:r>
          </a:p>
          <a:p>
            <a:pPr marL="457200" indent="-457200">
              <a:buFont typeface="+mj-lt"/>
              <a:buAutoNum type="arabicPeriod"/>
            </a:pPr>
            <a:r>
              <a:rPr lang="en-AU" sz="3200" dirty="0"/>
              <a:t>Survey results</a:t>
            </a:r>
          </a:p>
          <a:p>
            <a:pPr marL="457200" indent="-457200">
              <a:buFont typeface="+mj-lt"/>
              <a:buAutoNum type="arabicPeriod"/>
            </a:pPr>
            <a:r>
              <a:rPr lang="en-AU" sz="3200" dirty="0"/>
              <a:t>Conclusions</a:t>
            </a:r>
          </a:p>
        </p:txBody>
      </p:sp>
    </p:spTree>
    <p:extLst>
      <p:ext uri="{BB962C8B-B14F-4D97-AF65-F5344CB8AC3E}">
        <p14:creationId xmlns:p14="http://schemas.microsoft.com/office/powerpoint/2010/main" val="3743548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00" t="15277" r="1"/>
          <a:stretch/>
        </p:blipFill>
        <p:spPr>
          <a:xfrm>
            <a:off x="0" y="1307938"/>
            <a:ext cx="9153079" cy="4355599"/>
          </a:xfrm>
          <a:prstGeom prst="rect">
            <a:avLst/>
          </a:prstGeom>
        </p:spPr>
      </p:pic>
      <p:sp>
        <p:nvSpPr>
          <p:cNvPr id="7" name="Title 1">
            <a:extLst>
              <a:ext uri="{FF2B5EF4-FFF2-40B4-BE49-F238E27FC236}">
                <a16:creationId xmlns:a16="http://schemas.microsoft.com/office/drawing/2014/main" id="{F7399F83-4A39-CE46-BD98-51725D74D669}"/>
              </a:ext>
            </a:extLst>
          </p:cNvPr>
          <p:cNvSpPr txBox="1">
            <a:spLocks/>
          </p:cNvSpPr>
          <p:nvPr/>
        </p:nvSpPr>
        <p:spPr>
          <a:xfrm>
            <a:off x="-1718841" y="-89705"/>
            <a:ext cx="8229600" cy="114300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500" b="0" i="0" kern="1200">
                <a:solidFill>
                  <a:srgbClr val="376091"/>
                </a:solidFill>
                <a:latin typeface="LTUnivers 630 BasicBold"/>
                <a:ea typeface="+mj-ea"/>
                <a:cs typeface="LTUnivers 630 Basic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376091"/>
                </a:solidFill>
                <a:effectLst/>
                <a:uLnTx/>
                <a:uFillTx/>
                <a:latin typeface="LTUnivers 630 BasicBold"/>
                <a:ea typeface="+mj-ea"/>
              </a:rPr>
              <a:t>Our website</a:t>
            </a:r>
            <a:endParaRPr kumimoji="0" lang="en-AU" sz="4500" b="1" i="0" u="none" strike="noStrike" kern="1200" cap="none" spc="0" normalizeH="0" baseline="0" noProof="0" dirty="0">
              <a:ln>
                <a:noFill/>
              </a:ln>
              <a:solidFill>
                <a:srgbClr val="376091"/>
              </a:solidFill>
              <a:effectLst/>
              <a:uLnTx/>
              <a:uFillTx/>
              <a:latin typeface="LTUnivers 630 BasicBold"/>
              <a:ea typeface="+mj-ea"/>
            </a:endParaRPr>
          </a:p>
        </p:txBody>
      </p:sp>
      <p:sp>
        <p:nvSpPr>
          <p:cNvPr id="9" name="TextBox 8">
            <a:extLst>
              <a:ext uri="{FF2B5EF4-FFF2-40B4-BE49-F238E27FC236}">
                <a16:creationId xmlns:a16="http://schemas.microsoft.com/office/drawing/2014/main" id="{9361886C-70A1-3A4C-B749-FB3DC4C609CF}"/>
              </a:ext>
            </a:extLst>
          </p:cNvPr>
          <p:cNvSpPr txBox="1"/>
          <p:nvPr/>
        </p:nvSpPr>
        <p:spPr>
          <a:xfrm>
            <a:off x="1851567" y="6013525"/>
            <a:ext cx="5980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zo Sans" panose="02000000000000000000" pitchFamily="2" charset="77"/>
                <a:ea typeface="+mn-ea"/>
                <a:cs typeface="+mn-cs"/>
              </a:rPr>
              <a:t>www.crvsgateway.info</a:t>
            </a:r>
          </a:p>
        </p:txBody>
      </p:sp>
    </p:spTree>
    <p:extLst>
      <p:ext uri="{BB962C8B-B14F-4D97-AF65-F5344CB8AC3E}">
        <p14:creationId xmlns:p14="http://schemas.microsoft.com/office/powerpoint/2010/main" val="10747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AD75-3268-422C-9BEF-216CE7877BC0}"/>
              </a:ext>
            </a:extLst>
          </p:cNvPr>
          <p:cNvSpPr>
            <a:spLocks noGrp="1"/>
          </p:cNvSpPr>
          <p:nvPr>
            <p:ph type="title"/>
          </p:nvPr>
        </p:nvSpPr>
        <p:spPr/>
        <p:txBody>
          <a:bodyPr>
            <a:normAutofit/>
          </a:bodyPr>
          <a:lstStyle/>
          <a:p>
            <a:r>
              <a:rPr lang="en-AU" sz="2400" dirty="0"/>
              <a:t>Main challenges with mortality data</a:t>
            </a:r>
          </a:p>
        </p:txBody>
      </p:sp>
      <p:sp>
        <p:nvSpPr>
          <p:cNvPr id="3" name="Content Placeholder 2">
            <a:extLst>
              <a:ext uri="{FF2B5EF4-FFF2-40B4-BE49-F238E27FC236}">
                <a16:creationId xmlns:a16="http://schemas.microsoft.com/office/drawing/2014/main" id="{70C9DC4F-A899-4DFA-8B99-FEFDD5DD1EB4}"/>
              </a:ext>
            </a:extLst>
          </p:cNvPr>
          <p:cNvSpPr>
            <a:spLocks noGrp="1"/>
          </p:cNvSpPr>
          <p:nvPr>
            <p:ph idx="1"/>
          </p:nvPr>
        </p:nvSpPr>
        <p:spPr/>
        <p:txBody>
          <a:bodyPr/>
          <a:lstStyle/>
          <a:p>
            <a:pPr lvl="0" eaLnBrk="0" fontAlgn="base" hangingPunct="0">
              <a:spcAft>
                <a:spcPct val="0"/>
              </a:spcAft>
              <a:buFont typeface="Arial" charset="0"/>
              <a:buChar char="•"/>
            </a:pPr>
            <a:r>
              <a:rPr lang="en-AU" sz="2800" b="1" i="1" kern="0" dirty="0">
                <a:solidFill>
                  <a:srgbClr val="000000"/>
                </a:solidFill>
                <a:latin typeface="Arial"/>
                <a:ea typeface="ＭＳ Ｐゴシック"/>
              </a:rPr>
              <a:t>Incomplete</a:t>
            </a:r>
            <a:r>
              <a:rPr lang="en-AU" sz="2800" kern="0" dirty="0">
                <a:solidFill>
                  <a:srgbClr val="000000"/>
                </a:solidFill>
                <a:latin typeface="Arial"/>
                <a:ea typeface="ＭＳ Ｐゴシック"/>
              </a:rPr>
              <a:t> registration of deaths (less so for births)</a:t>
            </a:r>
          </a:p>
          <a:p>
            <a:pPr lvl="0" eaLnBrk="0" fontAlgn="base" hangingPunct="0">
              <a:spcAft>
                <a:spcPct val="0"/>
              </a:spcAft>
              <a:buFont typeface="Arial" charset="0"/>
              <a:buChar char="•"/>
            </a:pPr>
            <a:r>
              <a:rPr lang="en-AU" sz="2800" kern="0" dirty="0">
                <a:solidFill>
                  <a:srgbClr val="000000"/>
                </a:solidFill>
                <a:latin typeface="Arial"/>
                <a:ea typeface="ＭＳ Ｐゴシック"/>
              </a:rPr>
              <a:t>Poor </a:t>
            </a:r>
            <a:r>
              <a:rPr lang="en-AU" sz="2800" b="1" i="1" kern="0" dirty="0">
                <a:solidFill>
                  <a:srgbClr val="000000"/>
                </a:solidFill>
                <a:latin typeface="Arial"/>
                <a:ea typeface="ＭＳ Ｐゴシック"/>
              </a:rPr>
              <a:t>certification </a:t>
            </a:r>
            <a:r>
              <a:rPr lang="en-AU" sz="2800" kern="0" dirty="0">
                <a:solidFill>
                  <a:srgbClr val="000000"/>
                </a:solidFill>
                <a:latin typeface="Arial"/>
                <a:ea typeface="ＭＳ Ｐゴシック"/>
              </a:rPr>
              <a:t>of the cause of death</a:t>
            </a:r>
          </a:p>
          <a:p>
            <a:pPr lvl="0" eaLnBrk="0" fontAlgn="base" hangingPunct="0">
              <a:spcAft>
                <a:spcPct val="0"/>
              </a:spcAft>
              <a:buFont typeface="Arial" charset="0"/>
              <a:buChar char="•"/>
            </a:pPr>
            <a:r>
              <a:rPr lang="en-AU" sz="2800" kern="0" dirty="0">
                <a:solidFill>
                  <a:srgbClr val="000000"/>
                </a:solidFill>
                <a:latin typeface="Arial"/>
                <a:ea typeface="ＭＳ Ｐゴシック"/>
              </a:rPr>
              <a:t>Poor </a:t>
            </a:r>
            <a:r>
              <a:rPr lang="en-AU" sz="2800" b="1" i="1" kern="0" dirty="0">
                <a:solidFill>
                  <a:srgbClr val="000000"/>
                </a:solidFill>
                <a:latin typeface="Arial"/>
                <a:ea typeface="ＭＳ Ｐゴシック"/>
              </a:rPr>
              <a:t>availability/timeliness</a:t>
            </a:r>
            <a:r>
              <a:rPr lang="en-AU" sz="2800" kern="0" dirty="0">
                <a:solidFill>
                  <a:srgbClr val="000000"/>
                </a:solidFill>
                <a:latin typeface="Arial"/>
                <a:ea typeface="ＭＳ Ｐゴシック"/>
              </a:rPr>
              <a:t> of data</a:t>
            </a:r>
          </a:p>
          <a:p>
            <a:pPr lvl="0" eaLnBrk="0" fontAlgn="base" hangingPunct="0">
              <a:spcAft>
                <a:spcPct val="0"/>
              </a:spcAft>
              <a:buFont typeface="Arial" charset="0"/>
              <a:buChar char="•"/>
            </a:pPr>
            <a:r>
              <a:rPr lang="en-AU" sz="2800" kern="0" dirty="0">
                <a:solidFill>
                  <a:srgbClr val="000000"/>
                </a:solidFill>
                <a:latin typeface="Arial"/>
                <a:ea typeface="ＭＳ Ｐゴシック"/>
              </a:rPr>
              <a:t>Poor </a:t>
            </a:r>
            <a:r>
              <a:rPr lang="en-AU" sz="2800" b="1" i="1" kern="0" dirty="0">
                <a:solidFill>
                  <a:srgbClr val="000000"/>
                </a:solidFill>
                <a:latin typeface="Arial"/>
                <a:ea typeface="ＭＳ Ｐゴシック"/>
              </a:rPr>
              <a:t>quality</a:t>
            </a:r>
            <a:r>
              <a:rPr lang="en-AU" sz="2800" kern="0" dirty="0">
                <a:solidFill>
                  <a:srgbClr val="000000"/>
                </a:solidFill>
                <a:latin typeface="Arial"/>
                <a:ea typeface="ＭＳ Ｐゴシック"/>
              </a:rPr>
              <a:t> of existing data</a:t>
            </a:r>
          </a:p>
          <a:p>
            <a:pPr lvl="0" eaLnBrk="0" fontAlgn="base" hangingPunct="0">
              <a:spcAft>
                <a:spcPct val="0"/>
              </a:spcAft>
              <a:buFont typeface="Arial" charset="0"/>
              <a:buChar char="•"/>
            </a:pPr>
            <a:r>
              <a:rPr lang="en-AU" sz="2800" kern="0" dirty="0">
                <a:solidFill>
                  <a:srgbClr val="000000"/>
                </a:solidFill>
                <a:latin typeface="Arial"/>
                <a:ea typeface="ＭＳ Ｐゴシック"/>
              </a:rPr>
              <a:t>Poor </a:t>
            </a:r>
            <a:r>
              <a:rPr lang="en-AU" sz="2800" b="1" i="1" kern="0" dirty="0">
                <a:solidFill>
                  <a:srgbClr val="000000"/>
                </a:solidFill>
                <a:latin typeface="Arial"/>
                <a:ea typeface="ＭＳ Ｐゴシック"/>
              </a:rPr>
              <a:t>understanding</a:t>
            </a:r>
            <a:r>
              <a:rPr lang="en-AU" sz="2800" kern="0" dirty="0">
                <a:solidFill>
                  <a:srgbClr val="000000"/>
                </a:solidFill>
                <a:latin typeface="Arial"/>
                <a:ea typeface="ＭＳ Ｐゴシック"/>
              </a:rPr>
              <a:t> of the true value of reliable   </a:t>
            </a:r>
            <a:r>
              <a:rPr lang="en-AU" sz="2800" kern="0" dirty="0" err="1">
                <a:solidFill>
                  <a:srgbClr val="000000"/>
                </a:solidFill>
                <a:latin typeface="Arial"/>
                <a:ea typeface="ＭＳ Ｐゴシック"/>
              </a:rPr>
              <a:t>CoD</a:t>
            </a:r>
            <a:r>
              <a:rPr lang="en-AU" sz="2800" kern="0" dirty="0">
                <a:solidFill>
                  <a:srgbClr val="000000"/>
                </a:solidFill>
                <a:latin typeface="Arial"/>
                <a:ea typeface="ＭＳ Ｐゴシック"/>
              </a:rPr>
              <a:t> data</a:t>
            </a:r>
            <a:endParaRPr lang="en-AU" dirty="0"/>
          </a:p>
        </p:txBody>
      </p:sp>
      <p:sp>
        <p:nvSpPr>
          <p:cNvPr id="4" name="Right Arrow 3">
            <a:extLst>
              <a:ext uri="{FF2B5EF4-FFF2-40B4-BE49-F238E27FC236}">
                <a16:creationId xmlns:a16="http://schemas.microsoft.com/office/drawing/2014/main" id="{A214277A-7ACC-4A76-8FDF-BACC9F713F25}"/>
              </a:ext>
            </a:extLst>
          </p:cNvPr>
          <p:cNvSpPr/>
          <p:nvPr/>
        </p:nvSpPr>
        <p:spPr bwMode="auto">
          <a:xfrm>
            <a:off x="755576" y="4254609"/>
            <a:ext cx="978408" cy="484632"/>
          </a:xfrm>
          <a:prstGeom prst="rightArrow">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377"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itchFamily="-107" charset="0"/>
              <a:ea typeface="ＭＳ Ｐゴシック" pitchFamily="-107" charset="-128"/>
              <a:cs typeface="ＭＳ Ｐゴシック" pitchFamily="-107" charset="-128"/>
            </a:endParaRPr>
          </a:p>
        </p:txBody>
      </p:sp>
      <p:sp>
        <p:nvSpPr>
          <p:cNvPr id="5" name="TextBox 4">
            <a:extLst>
              <a:ext uri="{FF2B5EF4-FFF2-40B4-BE49-F238E27FC236}">
                <a16:creationId xmlns:a16="http://schemas.microsoft.com/office/drawing/2014/main" id="{5B0E4674-561F-4DA3-B155-618940364D5D}"/>
              </a:ext>
            </a:extLst>
          </p:cNvPr>
          <p:cNvSpPr txBox="1"/>
          <p:nvPr/>
        </p:nvSpPr>
        <p:spPr>
          <a:xfrm flipH="1">
            <a:off x="2123728" y="4149080"/>
            <a:ext cx="6002952" cy="1200329"/>
          </a:xfrm>
          <a:prstGeom prst="rect">
            <a:avLst/>
          </a:prstGeom>
          <a:noFill/>
        </p:spPr>
        <p:txBody>
          <a:bodyPr wrap="square" rtlCol="0">
            <a:spAutoFit/>
          </a:bodyPr>
          <a:lstStyle/>
          <a:p>
            <a:pPr lvl="0" defTabSz="914400" eaLnBrk="0" fontAlgn="base" hangingPunct="0">
              <a:spcBef>
                <a:spcPct val="0"/>
              </a:spcBef>
              <a:spcAft>
                <a:spcPct val="0"/>
              </a:spcAft>
              <a:defRPr/>
            </a:pPr>
            <a:r>
              <a:rPr lang="en-AU" sz="2400" b="1" i="1" dirty="0">
                <a:solidFill>
                  <a:srgbClr val="000000"/>
                </a:solidFill>
                <a:latin typeface="Arial" charset="0"/>
                <a:ea typeface="ＭＳ Ｐゴシック"/>
              </a:rPr>
              <a:t>Vast and unacceptable uncertainty in rankings of leading causes of death and how they are changing</a:t>
            </a:r>
          </a:p>
        </p:txBody>
      </p:sp>
    </p:spTree>
    <p:extLst>
      <p:ext uri="{BB962C8B-B14F-4D97-AF65-F5344CB8AC3E}">
        <p14:creationId xmlns:p14="http://schemas.microsoft.com/office/powerpoint/2010/main" val="215291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AU" sz="2800" dirty="0"/>
              <a:t>Why is it important that countries improve their death reporting systems?</a:t>
            </a:r>
          </a:p>
        </p:txBody>
      </p:sp>
      <p:sp>
        <p:nvSpPr>
          <p:cNvPr id="6" name="Content Placeholder 5"/>
          <p:cNvSpPr>
            <a:spLocks noGrp="1"/>
          </p:cNvSpPr>
          <p:nvPr>
            <p:ph idx="1"/>
          </p:nvPr>
        </p:nvSpPr>
        <p:spPr/>
        <p:txBody>
          <a:bodyPr/>
          <a:lstStyle/>
          <a:p>
            <a:pPr>
              <a:lnSpc>
                <a:spcPct val="100000"/>
              </a:lnSpc>
            </a:pPr>
            <a:r>
              <a:rPr lang="en-AU" sz="2400" dirty="0"/>
              <a:t>Policies should always be informed by </a:t>
            </a:r>
            <a:r>
              <a:rPr lang="en-AU" sz="2400" b="1" dirty="0"/>
              <a:t>accurate and timely </a:t>
            </a:r>
            <a:r>
              <a:rPr lang="en-AU" sz="2400" dirty="0"/>
              <a:t>data to ensure correct allocation of resources</a:t>
            </a:r>
          </a:p>
          <a:p>
            <a:pPr>
              <a:lnSpc>
                <a:spcPct val="100000"/>
              </a:lnSpc>
            </a:pPr>
            <a:r>
              <a:rPr lang="en-AU" sz="2400" dirty="0"/>
              <a:t>Availability of data does not guarantee quality</a:t>
            </a:r>
          </a:p>
          <a:p>
            <a:pPr>
              <a:lnSpc>
                <a:spcPct val="100000"/>
              </a:lnSpc>
            </a:pPr>
            <a:r>
              <a:rPr lang="en-AU" sz="2400" dirty="0"/>
              <a:t>Public health policy nationally and </a:t>
            </a:r>
            <a:r>
              <a:rPr lang="en-AU" sz="2400" dirty="0" err="1"/>
              <a:t>subnationally</a:t>
            </a:r>
            <a:r>
              <a:rPr lang="en-AU" sz="2400" dirty="0"/>
              <a:t> should be guided by evidence</a:t>
            </a:r>
          </a:p>
          <a:p>
            <a:pPr>
              <a:lnSpc>
                <a:spcPct val="100000"/>
              </a:lnSpc>
            </a:pPr>
            <a:r>
              <a:rPr lang="en-AU" sz="2400" dirty="0"/>
              <a:t>You cannot monitor interventions in the health systems with poor data</a:t>
            </a:r>
          </a:p>
          <a:p>
            <a:pPr>
              <a:lnSpc>
                <a:spcPct val="100000"/>
              </a:lnSpc>
            </a:pPr>
            <a:r>
              <a:rPr lang="en-AU" sz="2400" dirty="0"/>
              <a:t>Disease and injury patterns are not static, funding of disease groups should correspond to their current relevance</a:t>
            </a:r>
          </a:p>
          <a:p>
            <a:pPr>
              <a:lnSpc>
                <a:spcPct val="100000"/>
              </a:lnSpc>
            </a:pPr>
            <a:r>
              <a:rPr lang="en-AU" sz="2400" dirty="0"/>
              <a:t>14 SDG indicators require cause-specific mortality data for monitoring</a:t>
            </a:r>
          </a:p>
          <a:p>
            <a:pPr>
              <a:lnSpc>
                <a:spcPct val="100000"/>
              </a:lnSpc>
            </a:pPr>
            <a:endParaRPr lang="en-AU" dirty="0"/>
          </a:p>
        </p:txBody>
      </p:sp>
    </p:spTree>
    <p:extLst>
      <p:ext uri="{BB962C8B-B14F-4D97-AF65-F5344CB8AC3E}">
        <p14:creationId xmlns:p14="http://schemas.microsoft.com/office/powerpoint/2010/main" val="218602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latin typeface="Calibri" pitchFamily="34" charset="0"/>
              </a:rPr>
              <a:t>Why is COD data difficult to collect?</a:t>
            </a:r>
            <a:endParaRPr lang="en-US" sz="2800" dirty="0"/>
          </a:p>
        </p:txBody>
      </p:sp>
      <p:sp>
        <p:nvSpPr>
          <p:cNvPr id="3" name="Content Placeholder 2"/>
          <p:cNvSpPr>
            <a:spLocks noGrp="1"/>
          </p:cNvSpPr>
          <p:nvPr>
            <p:ph idx="1"/>
          </p:nvPr>
        </p:nvSpPr>
        <p:spPr/>
        <p:txBody>
          <a:bodyPr/>
          <a:lstStyle/>
          <a:p>
            <a:r>
              <a:rPr lang="en-AU" sz="2800" dirty="0"/>
              <a:t>In countries where most people die outside hospitals the COD, if collected, is not medically certified </a:t>
            </a:r>
          </a:p>
          <a:p>
            <a:r>
              <a:rPr lang="en-AU" sz="2800" dirty="0"/>
              <a:t>COD data are complex. Potential for errors, biases, omissions etc. exist at many levels of a CRVS system</a:t>
            </a:r>
          </a:p>
          <a:p>
            <a:r>
              <a:rPr lang="en-AU" sz="2800" dirty="0"/>
              <a:t>ICD coding of COD has to be done by properly trained coders</a:t>
            </a:r>
          </a:p>
          <a:p>
            <a:r>
              <a:rPr lang="en-AU" sz="2800" dirty="0"/>
              <a:t>Hence many countries globally struggle with collecting COD data of sufficient use for policy</a:t>
            </a:r>
          </a:p>
          <a:p>
            <a:endParaRPr lang="en-AU" sz="2800" dirty="0"/>
          </a:p>
          <a:p>
            <a:pPr>
              <a:buFont typeface="Arial" pitchFamily="34" charset="0"/>
              <a:buChar char="•"/>
            </a:pPr>
            <a:endParaRPr lang="en-AU" sz="2800" dirty="0"/>
          </a:p>
          <a:p>
            <a:endParaRPr lang="en-US" dirty="0"/>
          </a:p>
        </p:txBody>
      </p:sp>
    </p:spTree>
    <p:extLst>
      <p:ext uri="{BB962C8B-B14F-4D97-AF65-F5344CB8AC3E}">
        <p14:creationId xmlns:p14="http://schemas.microsoft.com/office/powerpoint/2010/main" val="174278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5707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9682-1D4F-4E29-B0AF-08DC20B6A6AD}"/>
              </a:ext>
            </a:extLst>
          </p:cNvPr>
          <p:cNvSpPr>
            <a:spLocks noGrp="1"/>
          </p:cNvSpPr>
          <p:nvPr>
            <p:ph type="title"/>
          </p:nvPr>
        </p:nvSpPr>
        <p:spPr>
          <a:xfrm>
            <a:off x="457200" y="274638"/>
            <a:ext cx="8229600" cy="706090"/>
          </a:xfrm>
        </p:spPr>
        <p:txBody>
          <a:bodyPr>
            <a:normAutofit fontScale="90000"/>
          </a:bodyPr>
          <a:lstStyle/>
          <a:p>
            <a:r>
              <a:rPr lang="en-AU" dirty="0"/>
              <a:t>Classification of global VS systems based on VSPI</a:t>
            </a:r>
          </a:p>
        </p:txBody>
      </p:sp>
      <p:pic>
        <p:nvPicPr>
          <p:cNvPr id="5" name="Content Placeholder 4">
            <a:extLst>
              <a:ext uri="{FF2B5EF4-FFF2-40B4-BE49-F238E27FC236}">
                <a16:creationId xmlns:a16="http://schemas.microsoft.com/office/drawing/2014/main" id="{EB779BDB-5BC3-45D4-BEA5-1FC2C7BE25E4}"/>
              </a:ext>
            </a:extLst>
          </p:cNvPr>
          <p:cNvPicPr>
            <a:picLocks noGrp="1" noChangeAspect="1"/>
          </p:cNvPicPr>
          <p:nvPr>
            <p:ph idx="1"/>
          </p:nvPr>
        </p:nvPicPr>
        <p:blipFill>
          <a:blip r:embed="rId2"/>
          <a:stretch>
            <a:fillRect/>
          </a:stretch>
        </p:blipFill>
        <p:spPr>
          <a:xfrm>
            <a:off x="242566" y="1600200"/>
            <a:ext cx="8577906" cy="5141168"/>
          </a:xfrm>
          <a:prstGeom prst="rect">
            <a:avLst/>
          </a:prstGeom>
        </p:spPr>
      </p:pic>
    </p:spTree>
    <p:extLst>
      <p:ext uri="{BB962C8B-B14F-4D97-AF65-F5344CB8AC3E}">
        <p14:creationId xmlns:p14="http://schemas.microsoft.com/office/powerpoint/2010/main" val="203143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a:t>What is the VSPI made up of? </a:t>
            </a:r>
          </a:p>
        </p:txBody>
      </p:sp>
      <p:pic>
        <p:nvPicPr>
          <p:cNvPr id="5"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50504"/>
          <a:stretch/>
        </p:blipFill>
        <p:spPr bwMode="auto">
          <a:xfrm>
            <a:off x="933790" y="1600200"/>
            <a:ext cx="308542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9715"/>
          <a:stretch/>
        </p:blipFill>
        <p:spPr bwMode="auto">
          <a:xfrm>
            <a:off x="5100198" y="1600200"/>
            <a:ext cx="313460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40083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409_BD4H_PPT Template PARTNER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17563</TotalTime>
  <Words>1743</Words>
  <Application>Microsoft Office PowerPoint</Application>
  <PresentationFormat>On-screen Show (4:3)</PresentationFormat>
  <Paragraphs>867</Paragraphs>
  <Slides>30</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30</vt:i4>
      </vt:variant>
    </vt:vector>
  </HeadingPairs>
  <TitlesOfParts>
    <vt:vector size="46" baseType="lpstr">
      <vt:lpstr>ＭＳ Ｐゴシック</vt:lpstr>
      <vt:lpstr>Arial</vt:lpstr>
      <vt:lpstr>Azo Sans</vt:lpstr>
      <vt:lpstr>Calibri</vt:lpstr>
      <vt:lpstr>Calibri Light</vt:lpstr>
      <vt:lpstr>Iskoola Pota</vt:lpstr>
      <vt:lpstr>Linotype Univers 330 Light</vt:lpstr>
      <vt:lpstr>Linotype Univers 430 Regular</vt:lpstr>
      <vt:lpstr>Linotype Univers 630 Bold</vt:lpstr>
      <vt:lpstr>LTUnivers 630 BasicBold</vt:lpstr>
      <vt:lpstr>Times New Roman</vt:lpstr>
      <vt:lpstr>1_Custom Design</vt:lpstr>
      <vt:lpstr>Office Theme</vt:lpstr>
      <vt:lpstr>1_Office Theme</vt:lpstr>
      <vt:lpstr>16409_BD4H_PPT Template PARTNER_V2</vt:lpstr>
      <vt:lpstr>2_Office Theme</vt:lpstr>
      <vt:lpstr>Report of the Task Force on Mortality: Identifying gaps in death registration systems in the ESCAP Region Dr.Lene Mikkelsen University of Melbourne </vt:lpstr>
      <vt:lpstr>Improving national capacity, skills and knowledge of the importance of mortality data</vt:lpstr>
      <vt:lpstr>Outline of presentation</vt:lpstr>
      <vt:lpstr>Main challenges with mortality data</vt:lpstr>
      <vt:lpstr>Why is it important that countries improve their death reporting systems?</vt:lpstr>
      <vt:lpstr>Why is COD data difficult to collect?</vt:lpstr>
      <vt:lpstr>PowerPoint Presentation</vt:lpstr>
      <vt:lpstr>Classification of global VS systems based on VSPI</vt:lpstr>
      <vt:lpstr>What is the VSPI made up of? </vt:lpstr>
      <vt:lpstr>Example of progress in VS</vt:lpstr>
      <vt:lpstr>Welcome to the ANACONDA Tool</vt:lpstr>
      <vt:lpstr>Death distributions on 3 broad cause groups, Iran 2015</vt:lpstr>
      <vt:lpstr>Leading causes of death, Males 2014</vt:lpstr>
      <vt:lpstr>Leading causes of death in Philippines 1990 and 2016</vt:lpstr>
      <vt:lpstr>Task Force and mandate</vt:lpstr>
      <vt:lpstr>Description of survey</vt:lpstr>
      <vt:lpstr>What did we learn from the survey? </vt:lpstr>
      <vt:lpstr>Country grouping based on replies to survey</vt:lpstr>
      <vt:lpstr>PowerPoint Presentation</vt:lpstr>
      <vt:lpstr>What did the survey reveal about death registration practices?</vt:lpstr>
      <vt:lpstr>International standards</vt:lpstr>
      <vt:lpstr>How well were the international standards followed?</vt:lpstr>
      <vt:lpstr>How well were the international standards followed? (cont.)</vt:lpstr>
      <vt:lpstr>Statistical output of their VS system</vt:lpstr>
      <vt:lpstr>What did the survey show about the availability of COD statistics?</vt:lpstr>
      <vt:lpstr>What did the survey show about the availability of COD statistics? (cont.)</vt:lpstr>
      <vt:lpstr>Conclusions</vt:lpstr>
      <vt:lpstr>PowerPoint Presentation</vt:lpstr>
      <vt:lpstr>PowerPoint Presentation</vt:lpstr>
      <vt:lpstr>PowerPoint Presentation</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Stichbury</dc:creator>
  <cp:lastModifiedBy>Lene Mikkelsen</cp:lastModifiedBy>
  <cp:revision>668</cp:revision>
  <cp:lastPrinted>2017-07-21T23:20:54Z</cp:lastPrinted>
  <dcterms:created xsi:type="dcterms:W3CDTF">2016-04-14T21:38:17Z</dcterms:created>
  <dcterms:modified xsi:type="dcterms:W3CDTF">2018-11-14T01:55:07Z</dcterms:modified>
</cp:coreProperties>
</file>