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76" r:id="rId3"/>
    <p:sldId id="282" r:id="rId4"/>
    <p:sldId id="283" r:id="rId5"/>
    <p:sldId id="285" r:id="rId6"/>
    <p:sldId id="281" r:id="rId7"/>
    <p:sldId id="286" r:id="rId8"/>
    <p:sldId id="26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77917" autoAdjust="0"/>
  </p:normalViewPr>
  <p:slideViewPr>
    <p:cSldViewPr snapToGrid="0" snapToObjects="1">
      <p:cViewPr varScale="1">
        <p:scale>
          <a:sx n="55" d="100"/>
          <a:sy n="55" d="100"/>
        </p:scale>
        <p:origin x="15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6F4FB3-441E-4590-8097-5D058CE0775B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695C83-EAD4-457A-9BC6-232326E8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3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A457-ACF2-4A25-B5DD-BF244A8B642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8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5C83-EAD4-457A-9BC6-232326E8E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6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5C83-EAD4-457A-9BC6-232326E8E2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5C83-EAD4-457A-9BC6-232326E8E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BFBE0-71F6-4249-A584-E6EEFCE866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7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5C83-EAD4-457A-9BC6-232326E8E2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D9024-F488-4051-A13B-FC0E3E44EC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s.png"/>
          <p:cNvPicPr>
            <a:picLocks noChangeAspect="1"/>
          </p:cNvPicPr>
          <p:nvPr userDrawn="1"/>
        </p:nvPicPr>
        <p:blipFill rotWithShape="1">
          <a:blip r:embed="rId2"/>
          <a:srcRect r="83109"/>
          <a:stretch/>
        </p:blipFill>
        <p:spPr bwMode="auto">
          <a:xfrm>
            <a:off x="174625" y="6151563"/>
            <a:ext cx="1485499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ntitled-2-01.png"/>
          <p:cNvPicPr>
            <a:picLocks noChangeAspect="1"/>
          </p:cNvPicPr>
          <p:nvPr userDrawn="1"/>
        </p:nvPicPr>
        <p:blipFill>
          <a:blip r:embed="rId3"/>
          <a:srcRect t="10310" r="26859"/>
          <a:stretch>
            <a:fillRect/>
          </a:stretch>
        </p:blipFill>
        <p:spPr bwMode="auto">
          <a:xfrm>
            <a:off x="5397500" y="0"/>
            <a:ext cx="37465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arge-logo-01-01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5913" y="327025"/>
            <a:ext cx="56530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98" y="2502958"/>
            <a:ext cx="6598946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98" y="4168422"/>
            <a:ext cx="659894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s.png"/>
          <p:cNvPicPr>
            <a:picLocks noChangeAspect="1"/>
          </p:cNvPicPr>
          <p:nvPr userDrawn="1"/>
        </p:nvPicPr>
        <p:blipFill rotWithShape="1">
          <a:blip r:embed="rId2"/>
          <a:srcRect r="84421"/>
          <a:stretch/>
        </p:blipFill>
        <p:spPr bwMode="auto">
          <a:xfrm>
            <a:off x="174625" y="6151563"/>
            <a:ext cx="137009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Untitled-2-01.png"/>
          <p:cNvPicPr>
            <a:picLocks noChangeAspect="1"/>
          </p:cNvPicPr>
          <p:nvPr userDrawn="1"/>
        </p:nvPicPr>
        <p:blipFill>
          <a:blip r:embed="rId3"/>
          <a:srcRect t="10310" r="26859"/>
          <a:stretch>
            <a:fillRect/>
          </a:stretch>
        </p:blipFill>
        <p:spPr bwMode="auto">
          <a:xfrm>
            <a:off x="5397500" y="0"/>
            <a:ext cx="37465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large-logo-01-01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5913" y="438150"/>
            <a:ext cx="56530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eeting-name-01.png"/>
          <p:cNvPicPr>
            <a:picLocks noChangeAspect="1"/>
          </p:cNvPicPr>
          <p:nvPr userDrawn="1"/>
        </p:nvPicPr>
        <p:blipFill rotWithShape="1">
          <a:blip r:embed="rId5"/>
          <a:srcRect t="21457" b="23318"/>
          <a:stretch/>
        </p:blipFill>
        <p:spPr bwMode="auto">
          <a:xfrm>
            <a:off x="315913" y="3240350"/>
            <a:ext cx="7097712" cy="98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s.png"/>
          <p:cNvPicPr>
            <a:picLocks noChangeAspect="1"/>
          </p:cNvPicPr>
          <p:nvPr userDrawn="1"/>
        </p:nvPicPr>
        <p:blipFill rotWithShape="1">
          <a:blip r:embed="rId2"/>
          <a:srcRect r="85330"/>
          <a:stretch/>
        </p:blipFill>
        <p:spPr bwMode="auto">
          <a:xfrm>
            <a:off x="174625" y="6151563"/>
            <a:ext cx="129019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meeting-name-01.png"/>
          <p:cNvPicPr>
            <a:picLocks noChangeAspect="1"/>
          </p:cNvPicPr>
          <p:nvPr userDrawn="1"/>
        </p:nvPicPr>
        <p:blipFill rotWithShape="1">
          <a:blip r:embed="rId3"/>
          <a:srcRect t="21107" b="24003"/>
          <a:stretch/>
        </p:blipFill>
        <p:spPr bwMode="auto">
          <a:xfrm>
            <a:off x="809625" y="2752078"/>
            <a:ext cx="7524750" cy="10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bg-2-01-01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42863" y="423863"/>
            <a:ext cx="91868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91444" y="4619977"/>
            <a:ext cx="7761112" cy="7986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-bg-01.png"/>
          <p:cNvPicPr>
            <a:picLocks noChangeAspect="1"/>
          </p:cNvPicPr>
          <p:nvPr userDrawn="1"/>
        </p:nvPicPr>
        <p:blipFill>
          <a:blip r:embed="rId2"/>
          <a:srcRect t="28761" r="22134"/>
          <a:stretch>
            <a:fillRect/>
          </a:stretch>
        </p:blipFill>
        <p:spPr bwMode="auto">
          <a:xfrm>
            <a:off x="7408863" y="0"/>
            <a:ext cx="17351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SzPct val="100000"/>
              <a:buFontTx/>
              <a:buBlip>
                <a:blip r:embed="rId3"/>
              </a:buBlip>
              <a:defRPr/>
            </a:lvl1pPr>
            <a:lvl2pPr marL="903288" indent="-446088">
              <a:buSzPct val="100000"/>
              <a:buFontTx/>
              <a:buBlip>
                <a:blip r:embed="rId4"/>
              </a:buBlip>
              <a:defRPr/>
            </a:lvl2pPr>
            <a:lvl3pPr marL="1339850" indent="-425450">
              <a:buSzPct val="100000"/>
              <a:buFontTx/>
              <a:buBlip>
                <a:blip r:embed="rId5"/>
              </a:buBlip>
              <a:defRPr/>
            </a:lvl3pPr>
            <a:lvl4pPr marL="1792288" indent="-420688">
              <a:buSzPct val="100000"/>
              <a:buFontTx/>
              <a:buBlip>
                <a:blip r:embed="rId6"/>
              </a:buBlip>
              <a:defRPr/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-bg-01.png"/>
          <p:cNvPicPr>
            <a:picLocks noChangeAspect="1"/>
          </p:cNvPicPr>
          <p:nvPr userDrawn="1"/>
        </p:nvPicPr>
        <p:blipFill>
          <a:blip r:embed="rId2"/>
          <a:srcRect t="28761" r="22134"/>
          <a:stretch>
            <a:fillRect/>
          </a:stretch>
        </p:blipFill>
        <p:spPr bwMode="auto">
          <a:xfrm>
            <a:off x="7408863" y="0"/>
            <a:ext cx="17351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30000"/>
              <a:buFontTx/>
              <a:buBlip>
                <a:blip r:embed="rId3"/>
              </a:buBlip>
              <a:defRPr/>
            </a:lvl1pPr>
            <a:lvl2pPr marL="903288" indent="-446088">
              <a:buSzPct val="130000"/>
              <a:buFont typeface="Lucida Grande"/>
              <a:buChar char="‒"/>
              <a:defRPr/>
            </a:lvl2pPr>
            <a:lvl3pPr marL="1143000" indent="-228600">
              <a:buSzPct val="100000"/>
              <a:buFont typeface="Lucida Grande"/>
              <a:buChar char="‒"/>
              <a:defRPr/>
            </a:lvl3pPr>
            <a:lvl4pPr marL="1600200" indent="-228600">
              <a:buSzPct val="100000"/>
              <a:buFont typeface="Lucida Grande"/>
              <a:buChar char="‒"/>
              <a:defRPr/>
            </a:lvl4pPr>
            <a:lvl5pPr marL="2057400" indent="-228600">
              <a:buFont typeface="Lucida Grande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tent-bg-01.png"/>
          <p:cNvPicPr>
            <a:picLocks noChangeAspect="1"/>
          </p:cNvPicPr>
          <p:nvPr userDrawn="1"/>
        </p:nvPicPr>
        <p:blipFill>
          <a:blip r:embed="rId2"/>
          <a:srcRect t="28761" r="22134"/>
          <a:stretch>
            <a:fillRect/>
          </a:stretch>
        </p:blipFill>
        <p:spPr bwMode="auto">
          <a:xfrm>
            <a:off x="7408863" y="0"/>
            <a:ext cx="17351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5414963" y="1997075"/>
            <a:ext cx="3729037" cy="441483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large-logo-01-0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68963" y="2224088"/>
            <a:ext cx="325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ontent-bg-01.png"/>
          <p:cNvPicPr>
            <a:picLocks noChangeAspect="1"/>
          </p:cNvPicPr>
          <p:nvPr userDrawn="1"/>
        </p:nvPicPr>
        <p:blipFill>
          <a:blip r:embed="rId4"/>
          <a:srcRect t="28761" r="22134"/>
          <a:stretch>
            <a:fillRect/>
          </a:stretch>
        </p:blipFill>
        <p:spPr bwMode="auto">
          <a:xfrm>
            <a:off x="7408863" y="0"/>
            <a:ext cx="17351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8C319A-577B-B147-9225-5436B6262FC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7BB06B-1B39-7F49-95B9-9108D6DF7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8" r:id="rId7"/>
    <p:sldLayoutId id="2147483665" r:id="rId8"/>
    <p:sldLayoutId id="2147483666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0850" indent="-450850" algn="l" defTabSz="457200" rtl="0" fontAlgn="base">
        <a:spcBef>
          <a:spcPct val="20000"/>
        </a:spcBef>
        <a:spcAft>
          <a:spcPct val="0"/>
        </a:spcAft>
        <a:buBlip>
          <a:blip r:embed="rId11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03288" indent="-446088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2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339850" indent="-4254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792288" indent="-420688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4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5" y="4094880"/>
            <a:ext cx="7473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Initiatives – South Asia Civil Registration Group (CR8)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of the Regional Steering Group</a:t>
            </a:r>
          </a:p>
          <a:p>
            <a:r>
              <a:rPr lang="en-US" sz="2000" dirty="0"/>
              <a:t>Kendra J. Gregson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November 2018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C04B9-1FEB-42B6-AD88-8C6AEB05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Background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D4E91-AA76-47FC-98B4-0B01DD6AA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Pataya</a:t>
            </a:r>
            <a:r>
              <a:rPr lang="en-US" sz="2800" dirty="0" smtClean="0"/>
              <a:t> 2014 – recommendation to form sub-regional civil registration groups to share information and to provide </a:t>
            </a:r>
            <a:r>
              <a:rPr lang="en-US" sz="2800" dirty="0"/>
              <a:t>peer-to-peer technical </a:t>
            </a:r>
            <a:r>
              <a:rPr lang="en-US" sz="2800" dirty="0" smtClean="0"/>
              <a:t>support, as a contribution to achieving </a:t>
            </a:r>
            <a:r>
              <a:rPr lang="en-US" sz="2800" dirty="0"/>
              <a:t>goals as indicated in the </a:t>
            </a:r>
            <a:r>
              <a:rPr lang="en-US" sz="2800" dirty="0" smtClean="0"/>
              <a:t>RAF</a:t>
            </a:r>
          </a:p>
          <a:p>
            <a:r>
              <a:rPr lang="en-US" sz="2800" dirty="0" smtClean="0"/>
              <a:t>Kathmandu 2018 – meeting co-hosted by UNICEF ROSA and ESCAP to </a:t>
            </a:r>
            <a:r>
              <a:rPr lang="en-GB" sz="2800" dirty="0"/>
              <a:t>discuss </a:t>
            </a:r>
            <a:r>
              <a:rPr lang="en-GB" sz="2800" dirty="0" smtClean="0"/>
              <a:t>(</a:t>
            </a:r>
            <a:r>
              <a:rPr lang="en-GB" sz="2800" dirty="0" err="1" smtClean="0"/>
              <a:t>i</a:t>
            </a:r>
            <a:r>
              <a:rPr lang="en-GB" sz="2800" dirty="0" smtClean="0"/>
              <a:t>) common areas of concern in the region; </a:t>
            </a:r>
            <a:r>
              <a:rPr lang="en-GB" sz="2800" dirty="0"/>
              <a:t>(ii) where there is mutual benefit to collaborate across borders; and (iii) as a forum to share innovative practices.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68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Criticality of Cooperation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46" y="1417638"/>
            <a:ext cx="8785184" cy="5295678"/>
          </a:xfrm>
        </p:spPr>
        <p:txBody>
          <a:bodyPr/>
          <a:lstStyle/>
          <a:p>
            <a:r>
              <a:rPr lang="en-US" dirty="0" smtClean="0"/>
              <a:t>Migration</a:t>
            </a:r>
          </a:p>
          <a:p>
            <a:pPr lvl="1"/>
            <a:r>
              <a:rPr lang="en-US" sz="2400" dirty="0"/>
              <a:t>10.8 million immigrants in South Asia, 9 million </a:t>
            </a:r>
            <a:r>
              <a:rPr lang="en-US" sz="2400" dirty="0" smtClean="0"/>
              <a:t>from </a:t>
            </a:r>
            <a:r>
              <a:rPr lang="en-US" sz="2400" dirty="0"/>
              <a:t>other countries in the region </a:t>
            </a:r>
          </a:p>
          <a:p>
            <a:pPr lvl="1"/>
            <a:r>
              <a:rPr lang="en-US" sz="2400" dirty="0"/>
              <a:t>2.5 million refugees for Afghanistan, 1.4 million refugees are hosted in Pakistan</a:t>
            </a:r>
          </a:p>
          <a:p>
            <a:pPr marL="0" indent="0">
              <a:buNone/>
            </a:pPr>
            <a:r>
              <a:rPr lang="en-US" dirty="0"/>
              <a:t>THEREFORE high demand for identity verification and document authentication</a:t>
            </a:r>
          </a:p>
          <a:p>
            <a:r>
              <a:rPr lang="en-US" dirty="0"/>
              <a:t>Common reforms</a:t>
            </a:r>
          </a:p>
          <a:p>
            <a:pPr lvl="1"/>
            <a:r>
              <a:rPr lang="en-US" sz="2400" dirty="0"/>
              <a:t>National coordination mechanisms</a:t>
            </a:r>
          </a:p>
          <a:p>
            <a:pPr lvl="1"/>
            <a:r>
              <a:rPr lang="en-US" sz="2400" dirty="0"/>
              <a:t>Introduction of civil identification</a:t>
            </a:r>
          </a:p>
          <a:p>
            <a:pPr marL="4762" indent="0">
              <a:buNone/>
            </a:pPr>
            <a:r>
              <a:rPr lang="en-US" dirty="0"/>
              <a:t>THEREFORE high demand for good practices</a:t>
            </a:r>
          </a:p>
          <a:p>
            <a:pPr marL="476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4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Conclusion Highlights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53552"/>
          </a:xfrm>
        </p:spPr>
        <p:txBody>
          <a:bodyPr/>
          <a:lstStyle/>
          <a:p>
            <a:r>
              <a:rPr lang="en-US" sz="2800" dirty="0" smtClean="0"/>
              <a:t>National Coordination</a:t>
            </a:r>
          </a:p>
          <a:p>
            <a:pPr lvl="1"/>
            <a:r>
              <a:rPr lang="en-US" dirty="0" smtClean="0"/>
              <a:t>Not an afterthought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cknowledges </a:t>
            </a:r>
            <a:r>
              <a:rPr lang="en-GB" dirty="0"/>
              <a:t>the </a:t>
            </a:r>
            <a:r>
              <a:rPr lang="en-GB" dirty="0" smtClean="0"/>
              <a:t>inter-dependent </a:t>
            </a:r>
            <a:r>
              <a:rPr lang="en-GB" dirty="0"/>
              <a:t>nature of CR functions</a:t>
            </a:r>
            <a:endParaRPr lang="en-US" dirty="0" smtClean="0"/>
          </a:p>
          <a:p>
            <a:r>
              <a:rPr lang="en-US" sz="2800" dirty="0" smtClean="0"/>
              <a:t>Cross border collaboration</a:t>
            </a:r>
          </a:p>
          <a:p>
            <a:pPr lvl="1"/>
            <a:r>
              <a:rPr lang="en-US" dirty="0" smtClean="0"/>
              <a:t>Difference between data sharing, authentication and verification</a:t>
            </a:r>
          </a:p>
          <a:p>
            <a:r>
              <a:rPr lang="en-US" sz="2800" dirty="0" smtClean="0"/>
              <a:t>Civil Registration and Civil Identification</a:t>
            </a:r>
          </a:p>
          <a:p>
            <a:pPr lvl="1"/>
            <a:r>
              <a:rPr lang="en-US" dirty="0" smtClean="0"/>
              <a:t>CR is the basis for CI</a:t>
            </a:r>
          </a:p>
          <a:p>
            <a:pPr lvl="1"/>
            <a:r>
              <a:rPr lang="en-US" dirty="0" smtClean="0"/>
              <a:t>link between the two within the structure of identity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5457248" y="5024792"/>
            <a:ext cx="3474720" cy="1644286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6243" y="1548438"/>
            <a:ext cx="2011680" cy="5120640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100" b="1" dirty="0">
                <a:solidFill>
                  <a:srgbClr val="0000CC"/>
                </a:solidFill>
              </a:rPr>
              <a:t>Primary (foundational) Registers </a:t>
            </a:r>
            <a:r>
              <a:rPr lang="en-US" sz="1200" b="1" baseline="30000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08805" y="599864"/>
            <a:ext cx="8713755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CC"/>
                </a:solidFill>
                <a:latin typeface="+mn-lt"/>
              </a:rPr>
              <a:t>Civil Registration &amp; Identification + e-Services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+mn-lt"/>
              </a:rPr>
            </a:br>
            <a:endParaRPr lang="en-US" sz="2400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11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en-US" sz="2400" b="1" dirty="0">
                  <a:solidFill>
                    <a:schemeClr val="bg1"/>
                  </a:solidFill>
                  <a:latin typeface="+mj-lt"/>
                  <a:cs typeface="Helvetica" panose="020B0604020202020204" pitchFamily="34" charset="0"/>
                </a:rPr>
                <a:t>Identity Management Systems 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8" name="TextBox 107"/>
          <p:cNvSpPr txBox="1"/>
          <p:nvPr/>
        </p:nvSpPr>
        <p:spPr>
          <a:xfrm>
            <a:off x="210244" y="1666675"/>
            <a:ext cx="5788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Live birth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10244" y="1937846"/>
            <a:ext cx="3752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0244" y="2217500"/>
            <a:ext cx="6989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Fetal death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0244" y="2945832"/>
            <a:ext cx="5677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Marriage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10244" y="3591384"/>
            <a:ext cx="472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Divorce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10244" y="3855654"/>
            <a:ext cx="7568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Annulments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10244" y="4038219"/>
            <a:ext cx="6622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Judicial separation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10244" y="4460252"/>
            <a:ext cx="5795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Adoption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10244" y="4742056"/>
            <a:ext cx="7792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Legitimation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10244" y="5020602"/>
            <a:ext cx="7398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cs typeface="Arial" panose="020B0604020202020204" pitchFamily="34" charset="0"/>
              </a:rPr>
              <a:t>Recognition</a:t>
            </a:r>
          </a:p>
        </p:txBody>
      </p:sp>
      <p:sp>
        <p:nvSpPr>
          <p:cNvPr id="136" name="Oval 135"/>
          <p:cNvSpPr/>
          <p:nvPr/>
        </p:nvSpPr>
        <p:spPr>
          <a:xfrm>
            <a:off x="1014400" y="1704144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1132304" y="1755292"/>
            <a:ext cx="18288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1014400" y="1975315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1132304" y="2029612"/>
            <a:ext cx="36576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1014400" y="2254969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132304" y="2303932"/>
            <a:ext cx="18288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1315184" y="1755292"/>
            <a:ext cx="0" cy="54864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1014400" y="3627745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1117064" y="3678144"/>
            <a:ext cx="18288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1014400" y="3902648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127697" y="3957512"/>
            <a:ext cx="36576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1014400" y="4177546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1117064" y="4222885"/>
            <a:ext cx="18288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1299944" y="3678144"/>
            <a:ext cx="0" cy="54864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1014400" y="4507246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>
            <a:off x="1117064" y="4571635"/>
            <a:ext cx="18288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1014400" y="4789050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1127697" y="4843914"/>
            <a:ext cx="36576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1014400" y="5067596"/>
            <a:ext cx="109728" cy="109728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1117064" y="5112935"/>
            <a:ext cx="18288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299944" y="4569914"/>
            <a:ext cx="0" cy="54864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1014400" y="2983301"/>
            <a:ext cx="109728" cy="10972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1127697" y="3038165"/>
            <a:ext cx="365760" cy="0"/>
          </a:xfrm>
          <a:prstGeom prst="line">
            <a:avLst/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1498064" y="1663852"/>
            <a:ext cx="1097280" cy="731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Health service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Parent(s)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Certifier of vital events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498064" y="2809565"/>
            <a:ext cx="109728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Authorized institutions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498064" y="3685509"/>
            <a:ext cx="1097280" cy="1463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Courts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Judicial institutions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685703" y="1318683"/>
            <a:ext cx="7575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167" name="Right Arrow 166"/>
          <p:cNvSpPr/>
          <p:nvPr/>
        </p:nvSpPr>
        <p:spPr>
          <a:xfrm>
            <a:off x="1515820" y="1137504"/>
            <a:ext cx="1097280" cy="182880"/>
          </a:xfrm>
          <a:prstGeom prst="rightArrow">
            <a:avLst/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3066815" y="1136611"/>
            <a:ext cx="18720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Registration &amp;  Certification</a:t>
            </a:r>
          </a:p>
        </p:txBody>
      </p:sp>
      <p:sp>
        <p:nvSpPr>
          <p:cNvPr id="169" name="Right Arrow 168"/>
          <p:cNvSpPr/>
          <p:nvPr/>
        </p:nvSpPr>
        <p:spPr>
          <a:xfrm rot="5400000" flipH="1">
            <a:off x="3845542" y="1319243"/>
            <a:ext cx="274320" cy="274320"/>
          </a:xfrm>
          <a:prstGeom prst="rightArrow">
            <a:avLst/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>
            <a:off x="3068302" y="1632504"/>
            <a:ext cx="1828800" cy="1828800"/>
          </a:xfrm>
          <a:prstGeom prst="roundRect">
            <a:avLst/>
          </a:prstGeom>
          <a:solidFill>
            <a:srgbClr val="FFFF6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Civil Registration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 defTabSz="1371600">
              <a:spcAft>
                <a:spcPts val="600"/>
              </a:spcAft>
            </a:pPr>
            <a:r>
              <a:rPr lang="en-US" sz="1200" b="1" dirty="0">
                <a:solidFill>
                  <a:srgbClr val="0000CC"/>
                </a:solidFill>
              </a:rPr>
              <a:t>CR Agency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Compulsory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Universal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Continuous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Confidential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Permanent</a:t>
            </a:r>
          </a:p>
          <a:p>
            <a:pPr algn="ctr"/>
            <a:r>
              <a:rPr lang="en-US" sz="600" dirty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Population Register </a:t>
            </a:r>
            <a:r>
              <a:rPr lang="en-US" sz="1200" baseline="30000" dirty="0">
                <a:solidFill>
                  <a:srgbClr val="00B0F0"/>
                </a:solidFill>
              </a:rPr>
              <a:t>1</a:t>
            </a:r>
            <a:endParaRPr lang="en-US" sz="1400" baseline="30000" dirty="0">
              <a:solidFill>
                <a:srgbClr val="00B0F0"/>
              </a:solidFill>
            </a:endParaRPr>
          </a:p>
        </p:txBody>
      </p:sp>
      <p:sp>
        <p:nvSpPr>
          <p:cNvPr id="172" name="Right Arrow 171"/>
          <p:cNvSpPr/>
          <p:nvPr/>
        </p:nvSpPr>
        <p:spPr>
          <a:xfrm>
            <a:off x="2656039" y="1892452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Arrow 172"/>
          <p:cNvSpPr/>
          <p:nvPr/>
        </p:nvSpPr>
        <p:spPr>
          <a:xfrm>
            <a:off x="2656039" y="2901005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2656039" y="4279869"/>
            <a:ext cx="27432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>
            <a:off x="5486011" y="1519615"/>
            <a:ext cx="1463040" cy="128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Vital Statistics</a:t>
            </a:r>
          </a:p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000CC"/>
                </a:solidFill>
              </a:rPr>
              <a:t>Statistics Agency</a:t>
            </a:r>
          </a:p>
          <a:p>
            <a:pPr marL="230188" indent="-1682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Compilation</a:t>
            </a:r>
          </a:p>
          <a:p>
            <a:pPr marL="230188" indent="-1682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Processing</a:t>
            </a:r>
          </a:p>
          <a:p>
            <a:pPr marL="230188" indent="-1682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Validation</a:t>
            </a:r>
          </a:p>
          <a:p>
            <a:pPr marL="230188" indent="-1682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486010" y="2859852"/>
            <a:ext cx="1494285" cy="915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000CC"/>
                </a:solidFill>
              </a:rPr>
              <a:t>Additional VS Sources</a:t>
            </a:r>
            <a:endParaRPr lang="en-US" sz="1200" dirty="0">
              <a:solidFill>
                <a:srgbClr val="0000CC"/>
              </a:solidFill>
            </a:endParaRPr>
          </a:p>
          <a:p>
            <a:pPr marL="168275" indent="-1158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Population census</a:t>
            </a:r>
          </a:p>
          <a:p>
            <a:pPr marL="168275" indent="-1158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Health info systems</a:t>
            </a:r>
          </a:p>
          <a:p>
            <a:pPr marL="168275" indent="-1158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Police &amp; Coroner</a:t>
            </a:r>
          </a:p>
          <a:p>
            <a:pPr marL="168275" indent="-11588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MICS and DHS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3083398" y="4683218"/>
            <a:ext cx="1828800" cy="17267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Civil Identification</a:t>
            </a:r>
          </a:p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0000CC"/>
                </a:solidFill>
              </a:rPr>
              <a:t>CI Agency</a:t>
            </a:r>
          </a:p>
          <a:p>
            <a:pPr algn="ctr"/>
            <a:r>
              <a:rPr lang="en-US" sz="1200" dirty="0">
                <a:solidFill>
                  <a:srgbClr val="0000CC"/>
                </a:solidFill>
              </a:rPr>
              <a:t>NID / e-ID / Biometric ID</a:t>
            </a:r>
          </a:p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 (children &amp; adults)</a:t>
            </a:r>
          </a:p>
          <a:p>
            <a:pPr marL="119063" indent="-1190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Capture (enrollment)</a:t>
            </a:r>
          </a:p>
          <a:p>
            <a:pPr marL="119063" indent="-1190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Identification (de-duplication)</a:t>
            </a:r>
          </a:p>
          <a:p>
            <a:pPr marL="119063" indent="-1190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Authentication (verification)</a:t>
            </a:r>
          </a:p>
        </p:txBody>
      </p:sp>
      <p:sp>
        <p:nvSpPr>
          <p:cNvPr id="184" name="Flowchart: Magnetic Disk 183"/>
          <p:cNvSpPr/>
          <p:nvPr/>
        </p:nvSpPr>
        <p:spPr>
          <a:xfrm>
            <a:off x="3449158" y="4101588"/>
            <a:ext cx="1097280" cy="365760"/>
          </a:xfrm>
          <a:prstGeom prst="flowChartMagneticDisk">
            <a:avLst/>
          </a:prstGeom>
          <a:solidFill>
            <a:srgbClr val="FFFFCC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CI  DB</a:t>
            </a:r>
          </a:p>
        </p:txBody>
      </p:sp>
      <p:sp>
        <p:nvSpPr>
          <p:cNvPr id="188" name="Left-Right Arrow 187"/>
          <p:cNvSpPr/>
          <p:nvPr/>
        </p:nvSpPr>
        <p:spPr>
          <a:xfrm>
            <a:off x="5014958" y="5194415"/>
            <a:ext cx="411480" cy="274320"/>
          </a:xfrm>
          <a:prstGeom prst="left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88"/>
          <p:cNvSpPr/>
          <p:nvPr/>
        </p:nvSpPr>
        <p:spPr>
          <a:xfrm>
            <a:off x="5549468" y="5616222"/>
            <a:ext cx="3291840" cy="8937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Functional Registries / Databases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Healthcare + Education + Social Assistance + Pensioners + Voters + Taxpayers + Civil Service + Business Register + Licenses + Transport + Mobile phones + Passports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5530652" y="5102975"/>
            <a:ext cx="32918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e-Services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Online Verification + API + Mobile Apps</a:t>
            </a:r>
          </a:p>
        </p:txBody>
      </p:sp>
      <p:sp>
        <p:nvSpPr>
          <p:cNvPr id="93" name="Left-Right Arrow 92"/>
          <p:cNvSpPr/>
          <p:nvPr/>
        </p:nvSpPr>
        <p:spPr>
          <a:xfrm>
            <a:off x="5014958" y="5880860"/>
            <a:ext cx="411480" cy="274320"/>
          </a:xfrm>
          <a:prstGeom prst="left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Magnetic Disk 93"/>
          <p:cNvSpPr/>
          <p:nvPr/>
        </p:nvSpPr>
        <p:spPr>
          <a:xfrm>
            <a:off x="3449158" y="3693616"/>
            <a:ext cx="1097280" cy="365760"/>
          </a:xfrm>
          <a:prstGeom prst="flowChartMagneticDisk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CR  DB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0340" y="5600509"/>
            <a:ext cx="270821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(1) Several Northern European countries have population registers, which in addition to the biographic information recorded by a civil register also records demographic statistics. </a:t>
            </a:r>
          </a:p>
          <a:p>
            <a:r>
              <a:rPr lang="en-US" sz="900" dirty="0">
                <a:cs typeface="Arial" panose="020B0604020202020204" pitchFamily="34" charset="0"/>
              </a:rPr>
              <a:t>(2) There are exceptions like </a:t>
            </a:r>
            <a:r>
              <a:rPr lang="en-US" sz="900" dirty="0" err="1">
                <a:cs typeface="Arial" panose="020B0604020202020204" pitchFamily="34" charset="0"/>
              </a:rPr>
              <a:t>Aadhaar</a:t>
            </a:r>
            <a:r>
              <a:rPr lang="en-US" sz="900" dirty="0">
                <a:cs typeface="Arial" panose="020B0604020202020204" pitchFamily="34" charset="0"/>
              </a:rPr>
              <a:t>, as a transitional register to facilitate verification identity for access to services.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43089" y="3290609"/>
            <a:ext cx="1416658" cy="18466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Institutions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70012" y="5174838"/>
            <a:ext cx="1768214" cy="18466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Institutions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8806" y="1318345"/>
            <a:ext cx="1097280" cy="18466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Vital Events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339429" y="2423933"/>
            <a:ext cx="1416658" cy="18466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Authorized agents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22161" y="4349736"/>
            <a:ext cx="2926080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rgbClr val="00B0F0"/>
                </a:solidFill>
                <a:cs typeface="Arial" panose="020B0604020202020204" pitchFamily="34" charset="0"/>
              </a:rPr>
              <a:t>Note: </a:t>
            </a:r>
            <a:r>
              <a:rPr lang="en-US" sz="900">
                <a:solidFill>
                  <a:srgbClr val="00B0F0"/>
                </a:solidFill>
                <a:cs typeface="Arial" panose="020B0604020202020204" pitchFamily="34" charset="0"/>
              </a:rPr>
              <a:t>This IDM </a:t>
            </a:r>
            <a:r>
              <a:rPr lang="en-US" sz="900" dirty="0">
                <a:solidFill>
                  <a:srgbClr val="00B0F0"/>
                </a:solidFill>
                <a:cs typeface="Arial" panose="020B0604020202020204" pitchFamily="34" charset="0"/>
              </a:rPr>
              <a:t>integration schema (template) can be customized to map country specific implementation arrangements and system components in order to visualize current practices and possible improvements clearly.</a:t>
            </a:r>
          </a:p>
        </p:txBody>
      </p:sp>
      <p:sp>
        <p:nvSpPr>
          <p:cNvPr id="96" name="Flowchart: Magnetic Disk 95"/>
          <p:cNvSpPr/>
          <p:nvPr/>
        </p:nvSpPr>
        <p:spPr>
          <a:xfrm>
            <a:off x="3178380" y="3536241"/>
            <a:ext cx="1645920" cy="1097280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76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76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76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76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76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76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76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2911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453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306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453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123 w 10000"/>
              <a:gd name="connsiteY1" fmla="*/ 3060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62 w 10000"/>
              <a:gd name="connsiteY1" fmla="*/ 602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577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884" y="3060"/>
                  <a:pt x="5123" y="3060"/>
                </a:cubicBezTo>
                <a:cubicBezTo>
                  <a:pt x="2362" y="3060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4110" y="616"/>
                  <a:pt x="5062" y="602"/>
                </a:cubicBezTo>
                <a:cubicBezTo>
                  <a:pt x="6134" y="586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9577"/>
                  <a:pt x="5000" y="9577"/>
                </a:cubicBezTo>
                <a:cubicBezTo>
                  <a:pt x="2239" y="9577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noFill/>
          <a:ln w="127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17" name="Flowchart: Magnetic Disk 116"/>
          <p:cNvSpPr/>
          <p:nvPr/>
        </p:nvSpPr>
        <p:spPr>
          <a:xfrm>
            <a:off x="5697113" y="3928681"/>
            <a:ext cx="1097280" cy="365760"/>
          </a:xfrm>
          <a:prstGeom prst="flowChartMagneticDisk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CC"/>
                </a:solidFill>
              </a:rPr>
              <a:t>Vital Stats DB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0065" y="1670616"/>
            <a:ext cx="1711693" cy="1842149"/>
            <a:chOff x="7168774" y="1479023"/>
            <a:chExt cx="1711693" cy="1842149"/>
          </a:xfrm>
        </p:grpSpPr>
        <p:sp>
          <p:nvSpPr>
            <p:cNvPr id="3" name="Isosceles Triangle 2"/>
            <p:cNvSpPr/>
            <p:nvPr/>
          </p:nvSpPr>
          <p:spPr>
            <a:xfrm>
              <a:off x="7618823" y="1651779"/>
              <a:ext cx="822960" cy="82296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/>
          </p:nvSpPr>
          <p:spPr>
            <a:xfrm flipV="1">
              <a:off x="7618823" y="2498212"/>
              <a:ext cx="822960" cy="82296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/>
          </p:nvSpPr>
          <p:spPr>
            <a:xfrm flipV="1">
              <a:off x="7168774" y="1651779"/>
              <a:ext cx="822960" cy="82296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 flipV="1">
              <a:off x="8057507" y="1651779"/>
              <a:ext cx="822960" cy="82296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Up-Down Arrow 120"/>
            <p:cNvSpPr/>
            <p:nvPr/>
          </p:nvSpPr>
          <p:spPr>
            <a:xfrm>
              <a:off x="7961723" y="2366151"/>
              <a:ext cx="137160" cy="246888"/>
            </a:xfrm>
            <a:prstGeom prst="upDownArrow">
              <a:avLst/>
            </a:prstGeom>
            <a:solidFill>
              <a:srgbClr val="FFFF00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" name="Left Arrow 121"/>
            <p:cNvSpPr/>
            <p:nvPr/>
          </p:nvSpPr>
          <p:spPr>
            <a:xfrm flipH="1">
              <a:off x="8171543" y="2016909"/>
              <a:ext cx="228600" cy="137160"/>
            </a:xfrm>
            <a:prstGeom prst="leftArrow">
              <a:avLst/>
            </a:prstGeom>
            <a:solidFill>
              <a:srgbClr val="FFFF00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" name="Text Box 11"/>
            <p:cNvSpPr txBox="1"/>
            <p:nvPr/>
          </p:nvSpPr>
          <p:spPr>
            <a:xfrm>
              <a:off x="7710263" y="2612621"/>
              <a:ext cx="640080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Civil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Identification</a:t>
              </a:r>
            </a:p>
          </p:txBody>
        </p:sp>
        <p:sp>
          <p:nvSpPr>
            <p:cNvPr id="127" name="Curved Up Arrow 126"/>
            <p:cNvSpPr/>
            <p:nvPr/>
          </p:nvSpPr>
          <p:spPr>
            <a:xfrm flipV="1">
              <a:off x="7526834" y="1479023"/>
              <a:ext cx="1005840" cy="274320"/>
            </a:xfrm>
            <a:prstGeom prst="curvedUpArrow">
              <a:avLst/>
            </a:prstGeom>
            <a:solidFill>
              <a:srgbClr val="FFFF00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Text Box 12"/>
            <p:cNvSpPr txBox="1"/>
            <p:nvPr/>
          </p:nvSpPr>
          <p:spPr>
            <a:xfrm>
              <a:off x="7701005" y="2118733"/>
              <a:ext cx="640080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Civil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Registration</a:t>
              </a:r>
            </a:p>
          </p:txBody>
        </p:sp>
        <p:sp>
          <p:nvSpPr>
            <p:cNvPr id="129" name="Text Box 14"/>
            <p:cNvSpPr txBox="1"/>
            <p:nvPr/>
          </p:nvSpPr>
          <p:spPr>
            <a:xfrm>
              <a:off x="8240387" y="1758998"/>
              <a:ext cx="457200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CC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Vital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CC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Statistics</a:t>
              </a:r>
              <a:endParaRPr lang="en-US" sz="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Text Box 13"/>
            <p:cNvSpPr txBox="1"/>
            <p:nvPr/>
          </p:nvSpPr>
          <p:spPr>
            <a:xfrm>
              <a:off x="7351654" y="1758998"/>
              <a:ext cx="457200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CC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Health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lang="en-US" sz="800" dirty="0">
                  <a:solidFill>
                    <a:srgbClr val="0000CC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ector</a:t>
              </a:r>
              <a:endParaRPr lang="en-US" sz="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Left Arrow 137"/>
            <p:cNvSpPr/>
            <p:nvPr/>
          </p:nvSpPr>
          <p:spPr>
            <a:xfrm flipH="1">
              <a:off x="7696449" y="2016909"/>
              <a:ext cx="228600" cy="137160"/>
            </a:xfrm>
            <a:prstGeom prst="leftArrow">
              <a:avLst/>
            </a:prstGeom>
            <a:solidFill>
              <a:srgbClr val="FFFF00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7192951" y="3541977"/>
            <a:ext cx="1645920" cy="1692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CC"/>
                </a:solidFill>
                <a:cs typeface="Arial" panose="020B0604020202020204" pitchFamily="34" charset="0"/>
              </a:rPr>
              <a:t>Link between CR &amp; VS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5049881" y="2409744"/>
            <a:ext cx="365760" cy="27432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0563" y="41753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8644" y="6439200"/>
            <a:ext cx="2518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00CC"/>
                </a:solidFill>
              </a:rPr>
              <a:t>Functional and Administrative Registers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616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CR8 – Watch this space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Value of cooperation between CR professionals</a:t>
            </a:r>
          </a:p>
          <a:p>
            <a:r>
              <a:rPr lang="en-US" sz="2800" dirty="0" smtClean="0"/>
              <a:t>Need for inter-regional communication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Discussion forums &amp; products (authentication, links between CR and CI, death reporting)</a:t>
            </a:r>
          </a:p>
          <a:p>
            <a:r>
              <a:rPr lang="en-US" sz="2800" dirty="0" smtClean="0"/>
              <a:t>Newsletters</a:t>
            </a:r>
          </a:p>
          <a:p>
            <a:r>
              <a:rPr lang="en-US" sz="2800" dirty="0" smtClean="0"/>
              <a:t>On line platform</a:t>
            </a:r>
          </a:p>
          <a:p>
            <a:r>
              <a:rPr lang="en-US" sz="2800" dirty="0" smtClean="0"/>
              <a:t>CR8 gatherings and face-to-face discussion groups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230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45044"/>
            <a:ext cx="9007366" cy="531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40" y="86734"/>
            <a:ext cx="2338136" cy="14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288" y="3424238"/>
            <a:ext cx="3608387" cy="29083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Arial" charset="0"/>
                <a:cs typeface="Arial" charset="0"/>
              </a:rPr>
              <a:t>Thank you!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For more information, please visit: www.getinthepicture.org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tEveryoneInThePicture 1">
      <a:dk1>
        <a:sysClr val="windowText" lastClr="000000"/>
      </a:dk1>
      <a:lt1>
        <a:sysClr val="window" lastClr="FFFFFF"/>
      </a:lt1>
      <a:dk2>
        <a:srgbClr val="0073B5"/>
      </a:dk2>
      <a:lt2>
        <a:srgbClr val="EEECE1"/>
      </a:lt2>
      <a:accent1>
        <a:srgbClr val="0073B5"/>
      </a:accent1>
      <a:accent2>
        <a:srgbClr val="73B632"/>
      </a:accent2>
      <a:accent3>
        <a:srgbClr val="E47823"/>
      </a:accent3>
      <a:accent4>
        <a:srgbClr val="EFA531"/>
      </a:accent4>
      <a:accent5>
        <a:srgbClr val="D63E3B"/>
      </a:accent5>
      <a:accent6>
        <a:srgbClr val="5CB2DE"/>
      </a:accent6>
      <a:hlink>
        <a:srgbClr val="A3A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520</Words>
  <Application>Microsoft Office PowerPoint</Application>
  <PresentationFormat>On-screen Show (4:3)</PresentationFormat>
  <Paragraphs>115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Helvetica</vt:lpstr>
      <vt:lpstr>Lucida Grande</vt:lpstr>
      <vt:lpstr>Office Theme</vt:lpstr>
      <vt:lpstr>PowerPoint Presentation</vt:lpstr>
      <vt:lpstr>Background</vt:lpstr>
      <vt:lpstr>Criticality of Cooperation</vt:lpstr>
      <vt:lpstr>Conclusion Highlights</vt:lpstr>
      <vt:lpstr>PowerPoint Presentation</vt:lpstr>
      <vt:lpstr>CR8 – Watch this space</vt:lpstr>
      <vt:lpstr>PowerPoint Presentation</vt:lpstr>
      <vt:lpstr>Thank you!  For more information, please visit: www.getinthepicture.org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Marskell</dc:creator>
  <cp:lastModifiedBy>Kendra Gregson</cp:lastModifiedBy>
  <cp:revision>139</cp:revision>
  <dcterms:created xsi:type="dcterms:W3CDTF">2014-06-11T13:52:29Z</dcterms:created>
  <dcterms:modified xsi:type="dcterms:W3CDTF">2018-11-12T15:15:37Z</dcterms:modified>
</cp:coreProperties>
</file>