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8" r:id="rId2"/>
    <p:sldId id="272" r:id="rId3"/>
    <p:sldId id="271" r:id="rId4"/>
    <p:sldId id="273" r:id="rId5"/>
    <p:sldId id="274" r:id="rId6"/>
    <p:sldId id="269" r:id="rId7"/>
    <p:sldId id="270" r:id="rId8"/>
    <p:sldId id="266" r:id="rId9"/>
    <p:sldId id="267" r:id="rId10"/>
    <p:sldId id="268" r:id="rId11"/>
    <p:sldId id="262" r:id="rId1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3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5" autoAdjust="0"/>
    <p:restoredTop sz="69388" autoAdjust="0"/>
  </p:normalViewPr>
  <p:slideViewPr>
    <p:cSldViewPr snapToGrid="0" snapToObjects="1">
      <p:cViewPr varScale="1">
        <p:scale>
          <a:sx n="50" d="100"/>
          <a:sy n="50" d="100"/>
        </p:scale>
        <p:origin x="1950"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E4775C-0558-46A9-A17F-DADB6394CE8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AU"/>
        </a:p>
      </dgm:t>
    </dgm:pt>
    <dgm:pt modelId="{0F8C3769-A25E-4393-86BB-A18AD46C1058}">
      <dgm:prSet phldrT="[Text]" custT="1"/>
      <dgm:spPr/>
      <dgm:t>
        <a:bodyPr/>
        <a:lstStyle/>
        <a:p>
          <a:r>
            <a:rPr lang="en-AU" sz="1400" dirty="0"/>
            <a:t>Political commitment</a:t>
          </a:r>
        </a:p>
      </dgm:t>
    </dgm:pt>
    <dgm:pt modelId="{6EA05180-FC98-4155-9F95-88AC58EF5D70}" type="parTrans" cxnId="{12EA345D-C4E9-43A6-A0A1-139CBC9FF3DA}">
      <dgm:prSet/>
      <dgm:spPr/>
      <dgm:t>
        <a:bodyPr/>
        <a:lstStyle/>
        <a:p>
          <a:endParaRPr lang="en-AU" sz="2400"/>
        </a:p>
      </dgm:t>
    </dgm:pt>
    <dgm:pt modelId="{D6FC6C6A-2FEB-4B2F-9D76-411549D468E5}" type="sibTrans" cxnId="{12EA345D-C4E9-43A6-A0A1-139CBC9FF3DA}">
      <dgm:prSet/>
      <dgm:spPr/>
      <dgm:t>
        <a:bodyPr/>
        <a:lstStyle/>
        <a:p>
          <a:endParaRPr lang="en-AU" sz="2400"/>
        </a:p>
      </dgm:t>
    </dgm:pt>
    <dgm:pt modelId="{FD08ABAC-39D7-416F-BDA2-68BC0E2F077C}">
      <dgm:prSet phldrT="[Text]" custT="1"/>
      <dgm:spPr/>
      <dgm:t>
        <a:bodyPr/>
        <a:lstStyle/>
        <a:p>
          <a:r>
            <a:rPr lang="en-AU" sz="1400" dirty="0"/>
            <a:t>Public engagement, participation and generating demand</a:t>
          </a:r>
        </a:p>
      </dgm:t>
    </dgm:pt>
    <dgm:pt modelId="{6A5B664F-2BB8-442B-A0CC-E03A52D43A63}" type="parTrans" cxnId="{724E000C-AC90-412F-8842-02063D33C4AF}">
      <dgm:prSet/>
      <dgm:spPr/>
      <dgm:t>
        <a:bodyPr/>
        <a:lstStyle/>
        <a:p>
          <a:endParaRPr lang="en-AU" sz="2400"/>
        </a:p>
      </dgm:t>
    </dgm:pt>
    <dgm:pt modelId="{3AA02B01-E2A9-4161-BD75-0427C62C318E}" type="sibTrans" cxnId="{724E000C-AC90-412F-8842-02063D33C4AF}">
      <dgm:prSet/>
      <dgm:spPr/>
      <dgm:t>
        <a:bodyPr/>
        <a:lstStyle/>
        <a:p>
          <a:endParaRPr lang="en-AU" sz="2400"/>
        </a:p>
      </dgm:t>
    </dgm:pt>
    <dgm:pt modelId="{7BA6084F-716E-4D41-B2B1-6CA03FB71E1C}">
      <dgm:prSet phldrT="[Text]" custT="1"/>
      <dgm:spPr/>
      <dgm:t>
        <a:bodyPr/>
        <a:lstStyle/>
        <a:p>
          <a:r>
            <a:rPr lang="en-AU" sz="1400" dirty="0"/>
            <a:t>Coordination</a:t>
          </a:r>
        </a:p>
      </dgm:t>
    </dgm:pt>
    <dgm:pt modelId="{79A70A2D-4E30-4311-9CF6-673F66E608D6}" type="parTrans" cxnId="{BD0D7F39-5C17-473F-AD7D-E98DDADD7592}">
      <dgm:prSet/>
      <dgm:spPr/>
      <dgm:t>
        <a:bodyPr/>
        <a:lstStyle/>
        <a:p>
          <a:endParaRPr lang="en-AU" sz="2400"/>
        </a:p>
      </dgm:t>
    </dgm:pt>
    <dgm:pt modelId="{CAE3C9D2-5679-4F7A-A508-E61DA93011FC}" type="sibTrans" cxnId="{BD0D7F39-5C17-473F-AD7D-E98DDADD7592}">
      <dgm:prSet/>
      <dgm:spPr/>
      <dgm:t>
        <a:bodyPr/>
        <a:lstStyle/>
        <a:p>
          <a:endParaRPr lang="en-AU" sz="2400"/>
        </a:p>
      </dgm:t>
    </dgm:pt>
    <dgm:pt modelId="{67CB2BC7-2BEB-441D-B891-7E74BDCD71A2}">
      <dgm:prSet phldrT="[Text]" custT="1"/>
      <dgm:spPr/>
      <dgm:t>
        <a:bodyPr/>
        <a:lstStyle/>
        <a:p>
          <a:r>
            <a:rPr lang="en-AU" sz="900" dirty="0"/>
            <a:t>Sustained political commitment is crucial for the development and continuous functioning of CRVS systems. Political commitment can galvanize all stakeholders and levels of society around efforts to improve CRVS systems, and enable CRVS improvement to be embedded into national development plans. Furthermore, political commitment is critical for ensuring that CRVS systems are adequately resourced and are designed to be inclusive and responsive. </a:t>
          </a:r>
        </a:p>
      </dgm:t>
    </dgm:pt>
    <dgm:pt modelId="{0B1332F6-4508-4666-812F-F0B8D5DBC452}" type="parTrans" cxnId="{07601CFA-B0B8-435D-8949-306BD4B1F786}">
      <dgm:prSet/>
      <dgm:spPr/>
      <dgm:t>
        <a:bodyPr/>
        <a:lstStyle/>
        <a:p>
          <a:endParaRPr lang="en-AU" sz="2400"/>
        </a:p>
      </dgm:t>
    </dgm:pt>
    <dgm:pt modelId="{1D863BB4-E0B6-4E6C-83FC-3CF32F55B2F8}" type="sibTrans" cxnId="{07601CFA-B0B8-435D-8949-306BD4B1F786}">
      <dgm:prSet/>
      <dgm:spPr/>
      <dgm:t>
        <a:bodyPr/>
        <a:lstStyle/>
        <a:p>
          <a:endParaRPr lang="en-AU" sz="2400"/>
        </a:p>
      </dgm:t>
    </dgm:pt>
    <dgm:pt modelId="{379CB1E6-21F1-4846-BF79-3E706C758325}">
      <dgm:prSet phldrT="[Text]" custT="1"/>
      <dgm:spPr/>
      <dgm:t>
        <a:bodyPr/>
        <a:lstStyle/>
        <a:p>
          <a:r>
            <a:rPr lang="en-AU" sz="900" dirty="0"/>
            <a:t>Improving the coverage of civil registration requires individuals and families to know the value of declaring vital events to relevant authorities and to be willing to do so. Public engagement, participation and demand generation involves enhancing public awareness of the importance of declaring vital events and the value of vital statistics, and efforts to remove barriers to registration at all levels. </a:t>
          </a:r>
        </a:p>
      </dgm:t>
    </dgm:pt>
    <dgm:pt modelId="{CCC09ECC-7ECE-4C28-86B6-F7DE4BDA364F}" type="parTrans" cxnId="{140E8BF2-7916-4ACA-98F7-F060BA2C1691}">
      <dgm:prSet/>
      <dgm:spPr/>
      <dgm:t>
        <a:bodyPr/>
        <a:lstStyle/>
        <a:p>
          <a:endParaRPr lang="en-AU" sz="2400"/>
        </a:p>
      </dgm:t>
    </dgm:pt>
    <dgm:pt modelId="{AA596839-B768-4D1A-A348-05B2B18E523A}" type="sibTrans" cxnId="{140E8BF2-7916-4ACA-98F7-F060BA2C1691}">
      <dgm:prSet/>
      <dgm:spPr/>
      <dgm:t>
        <a:bodyPr/>
        <a:lstStyle/>
        <a:p>
          <a:endParaRPr lang="en-AU" sz="2400"/>
        </a:p>
      </dgm:t>
    </dgm:pt>
    <dgm:pt modelId="{FF254D1C-5B7B-4BE0-AA16-48F84512611E}">
      <dgm:prSet phldrT="[Text]" custT="1"/>
      <dgm:spPr/>
      <dgm:t>
        <a:bodyPr/>
        <a:lstStyle/>
        <a:p>
          <a:r>
            <a:rPr lang="en-AU" sz="900" dirty="0"/>
            <a:t>Since there are so many institutions involved in and benefiting from CRVS, effective coordination is a prerequisite for universal and responsive CRVS systems. Coordination must take place among all relevant responsible stakeholders in countries at all levels of government, among development partners and between Governments and development partners. </a:t>
          </a:r>
        </a:p>
      </dgm:t>
    </dgm:pt>
    <dgm:pt modelId="{81E8A792-7669-4A6A-B213-8F05018E290E}" type="parTrans" cxnId="{098D62A3-6E3F-4FC4-9C3B-79068FF7D5F9}">
      <dgm:prSet/>
      <dgm:spPr/>
      <dgm:t>
        <a:bodyPr/>
        <a:lstStyle/>
        <a:p>
          <a:endParaRPr lang="en-AU" sz="2400"/>
        </a:p>
      </dgm:t>
    </dgm:pt>
    <dgm:pt modelId="{C2FF1E1A-2791-46C7-A03F-A1CAF9C2A46C}" type="sibTrans" cxnId="{098D62A3-6E3F-4FC4-9C3B-79068FF7D5F9}">
      <dgm:prSet/>
      <dgm:spPr/>
      <dgm:t>
        <a:bodyPr/>
        <a:lstStyle/>
        <a:p>
          <a:endParaRPr lang="en-AU" sz="2400"/>
        </a:p>
      </dgm:t>
    </dgm:pt>
    <dgm:pt modelId="{FB21ED26-7D53-4B11-B975-3595329D1F83}">
      <dgm:prSet phldrT="[Text]" custT="1"/>
      <dgm:spPr/>
      <dgm:t>
        <a:bodyPr/>
        <a:lstStyle/>
        <a:p>
          <a:r>
            <a:rPr lang="en-AU" sz="1400" dirty="0"/>
            <a:t>Production, dissemination and use of vital statistics</a:t>
          </a:r>
        </a:p>
      </dgm:t>
    </dgm:pt>
    <dgm:pt modelId="{5D0B5F0D-A5BA-41E3-A2DF-2703C79BB347}" type="parTrans" cxnId="{8980BA8A-70E4-4643-A65F-27B5559F7BBF}">
      <dgm:prSet/>
      <dgm:spPr/>
      <dgm:t>
        <a:bodyPr/>
        <a:lstStyle/>
        <a:p>
          <a:endParaRPr lang="en-AU" sz="2400"/>
        </a:p>
      </dgm:t>
    </dgm:pt>
    <dgm:pt modelId="{605F20AA-D589-47D8-8E83-D302A49AEDE9}" type="sibTrans" cxnId="{8980BA8A-70E4-4643-A65F-27B5559F7BBF}">
      <dgm:prSet/>
      <dgm:spPr/>
      <dgm:t>
        <a:bodyPr/>
        <a:lstStyle/>
        <a:p>
          <a:endParaRPr lang="en-AU" sz="2400"/>
        </a:p>
      </dgm:t>
    </dgm:pt>
    <dgm:pt modelId="{4B95D981-7DCD-4121-9330-D889BBCA1F5F}">
      <dgm:prSet phldrT="[Text]" custT="1"/>
      <dgm:spPr/>
      <dgm:t>
        <a:bodyPr/>
        <a:lstStyle/>
        <a:p>
          <a:r>
            <a:rPr lang="en-AU" sz="1400" dirty="0"/>
            <a:t>Policies, legislation and implementation of regulations</a:t>
          </a:r>
        </a:p>
      </dgm:t>
    </dgm:pt>
    <dgm:pt modelId="{39191042-BE37-4B03-A324-7688D32CCDB0}" type="parTrans" cxnId="{A44AC88A-221A-49BB-A538-CFBD3844F47D}">
      <dgm:prSet/>
      <dgm:spPr/>
      <dgm:t>
        <a:bodyPr/>
        <a:lstStyle/>
        <a:p>
          <a:endParaRPr lang="en-AU" sz="2400"/>
        </a:p>
      </dgm:t>
    </dgm:pt>
    <dgm:pt modelId="{BC951C2F-3790-4066-8183-59FEC7DA437A}" type="sibTrans" cxnId="{A44AC88A-221A-49BB-A538-CFBD3844F47D}">
      <dgm:prSet/>
      <dgm:spPr/>
      <dgm:t>
        <a:bodyPr/>
        <a:lstStyle/>
        <a:p>
          <a:endParaRPr lang="en-AU" sz="2400"/>
        </a:p>
      </dgm:t>
    </dgm:pt>
    <dgm:pt modelId="{D5C77072-5306-4BC0-BBD8-B78E7333E5AE}">
      <dgm:prSet phldrT="[Text]" custT="1"/>
      <dgm:spPr/>
      <dgm:t>
        <a:bodyPr/>
        <a:lstStyle/>
        <a:p>
          <a:r>
            <a:rPr lang="en-AU" sz="1400" dirty="0"/>
            <a:t>Infrastructure and resources</a:t>
          </a:r>
        </a:p>
      </dgm:t>
    </dgm:pt>
    <dgm:pt modelId="{59EA9074-E1DD-45DD-BDDB-E419F855161C}" type="parTrans" cxnId="{27FE290A-9B8E-43D5-8D4F-04213C55A37A}">
      <dgm:prSet/>
      <dgm:spPr/>
      <dgm:t>
        <a:bodyPr/>
        <a:lstStyle/>
        <a:p>
          <a:endParaRPr lang="en-AU" sz="2400"/>
        </a:p>
      </dgm:t>
    </dgm:pt>
    <dgm:pt modelId="{8C7BA475-4B95-462B-87EC-9767BE904788}" type="sibTrans" cxnId="{27FE290A-9B8E-43D5-8D4F-04213C55A37A}">
      <dgm:prSet/>
      <dgm:spPr/>
      <dgm:t>
        <a:bodyPr/>
        <a:lstStyle/>
        <a:p>
          <a:endParaRPr lang="en-AU" sz="2400"/>
        </a:p>
      </dgm:t>
    </dgm:pt>
    <dgm:pt modelId="{852C6523-43EE-409E-BCDD-8D03F81308E7}">
      <dgm:prSet phldrT="[Text]" custT="1"/>
      <dgm:spPr/>
      <dgm:t>
        <a:bodyPr/>
        <a:lstStyle/>
        <a:p>
          <a:r>
            <a:rPr lang="en-AU" sz="1400" dirty="0"/>
            <a:t>Operational procedures, practices and innovations </a:t>
          </a:r>
        </a:p>
      </dgm:t>
    </dgm:pt>
    <dgm:pt modelId="{F040A6B7-41AA-4658-A4C1-370DE376095F}" type="parTrans" cxnId="{736BE1C8-5366-42EA-A3E6-C03707C43053}">
      <dgm:prSet/>
      <dgm:spPr/>
      <dgm:t>
        <a:bodyPr/>
        <a:lstStyle/>
        <a:p>
          <a:endParaRPr lang="en-AU" sz="2400"/>
        </a:p>
      </dgm:t>
    </dgm:pt>
    <dgm:pt modelId="{BE3F753C-9DB4-4E49-8EBC-F6C9A837444C}" type="sibTrans" cxnId="{736BE1C8-5366-42EA-A3E6-C03707C43053}">
      <dgm:prSet/>
      <dgm:spPr/>
      <dgm:t>
        <a:bodyPr/>
        <a:lstStyle/>
        <a:p>
          <a:endParaRPr lang="en-AU" sz="2400"/>
        </a:p>
      </dgm:t>
    </dgm:pt>
    <dgm:pt modelId="{AE2975FA-F628-4F04-A5B6-A9B2F055750E}">
      <dgm:prSet phldrT="[Text]" custT="1"/>
      <dgm:spPr/>
      <dgm:t>
        <a:bodyPr/>
        <a:lstStyle/>
        <a:p>
          <a:r>
            <a:rPr lang="en-AU" sz="900"/>
            <a:t>A sound legal framework provides the basis for a universal and responsive CRVS system. Reviewing and updating of relevant legislation, regulations and policies is often a first step and common priority in a comprehensive multisectoral national CRVS strategy. It is especially important that the legal framework for CRVS does not create discriminatory barriers to civil registration. </a:t>
          </a:r>
        </a:p>
      </dgm:t>
    </dgm:pt>
    <dgm:pt modelId="{0EE26771-3B1F-4B3B-B538-4BB540C64D88}" type="parTrans" cxnId="{3CD33DA8-1545-4869-A018-193E8FC0D431}">
      <dgm:prSet/>
      <dgm:spPr/>
      <dgm:t>
        <a:bodyPr/>
        <a:lstStyle/>
        <a:p>
          <a:endParaRPr lang="en-AU" sz="2400"/>
        </a:p>
      </dgm:t>
    </dgm:pt>
    <dgm:pt modelId="{95C7C594-CA32-4ADB-8FE4-E010D768A285}" type="sibTrans" cxnId="{3CD33DA8-1545-4869-A018-193E8FC0D431}">
      <dgm:prSet/>
      <dgm:spPr/>
      <dgm:t>
        <a:bodyPr/>
        <a:lstStyle/>
        <a:p>
          <a:endParaRPr lang="en-AU" sz="2400"/>
        </a:p>
      </dgm:t>
    </dgm:pt>
    <dgm:pt modelId="{DB66C852-E601-4A5D-A451-48912F6A7C13}">
      <dgm:prSet phldrT="[Text]" custT="1"/>
      <dgm:spPr/>
      <dgm:t>
        <a:bodyPr/>
        <a:lstStyle/>
        <a:p>
          <a:r>
            <a:rPr lang="en-AU" sz="900"/>
            <a:t>Registration points should be within a reasonable distance for the whole population, or measures, such as mobile registration options, need to be undertaken to facilitate civil registration in remote areas on a routine basis, including for hard-to-reach and marginalized populations. In terms of human resources, CRVS systems depend on a sufficient number of qualified staff. Governments need to consider mechanisms for career development and appreciation, as well as ongoing training to enhance the skills of and retain staff. Sufficient and sustainable investments are essential to enable incremental improvements.</a:t>
          </a:r>
        </a:p>
      </dgm:t>
    </dgm:pt>
    <dgm:pt modelId="{E50BA617-880C-4960-A0ED-6A31EF395B3E}" type="parTrans" cxnId="{F3DD73CC-D596-4AEF-939C-D7104C012AF5}">
      <dgm:prSet/>
      <dgm:spPr/>
      <dgm:t>
        <a:bodyPr/>
        <a:lstStyle/>
        <a:p>
          <a:endParaRPr lang="en-AU" sz="2400"/>
        </a:p>
      </dgm:t>
    </dgm:pt>
    <dgm:pt modelId="{970CC69A-488D-467D-B7F3-3257F75A2666}" type="sibTrans" cxnId="{F3DD73CC-D596-4AEF-939C-D7104C012AF5}">
      <dgm:prSet/>
      <dgm:spPr/>
      <dgm:t>
        <a:bodyPr/>
        <a:lstStyle/>
        <a:p>
          <a:endParaRPr lang="en-AU" sz="2400"/>
        </a:p>
      </dgm:t>
    </dgm:pt>
    <dgm:pt modelId="{AD56DB47-A3DA-4880-A0B7-55397C8C4028}">
      <dgm:prSet phldrT="[Text]" custT="1"/>
      <dgm:spPr/>
      <dgm:t>
        <a:bodyPr/>
        <a:lstStyle/>
        <a:p>
          <a:r>
            <a:rPr lang="en-AU" sz="900"/>
            <a:t>Attention must also be paid to ensure that legal and institutional frameworks are effectively and consistently applied through the design and implementation of operational procedures and practices. </a:t>
          </a:r>
        </a:p>
      </dgm:t>
    </dgm:pt>
    <dgm:pt modelId="{97B281FD-0C68-4904-9367-607F92CEDCCF}" type="parTrans" cxnId="{831827EA-2351-4090-8D70-B83297FD123D}">
      <dgm:prSet/>
      <dgm:spPr/>
      <dgm:t>
        <a:bodyPr/>
        <a:lstStyle/>
        <a:p>
          <a:endParaRPr lang="en-AU" sz="2400"/>
        </a:p>
      </dgm:t>
    </dgm:pt>
    <dgm:pt modelId="{25DBF321-D91C-407B-AA9D-9835F472E8D4}" type="sibTrans" cxnId="{831827EA-2351-4090-8D70-B83297FD123D}">
      <dgm:prSet/>
      <dgm:spPr/>
      <dgm:t>
        <a:bodyPr/>
        <a:lstStyle/>
        <a:p>
          <a:endParaRPr lang="en-AU" sz="2400"/>
        </a:p>
      </dgm:t>
    </dgm:pt>
    <dgm:pt modelId="{336A40B1-A619-4311-8660-413980518528}">
      <dgm:prSet phldrT="[Text]" custT="1"/>
      <dgm:spPr/>
      <dgm:t>
        <a:bodyPr/>
        <a:lstStyle/>
        <a:p>
          <a:r>
            <a:rPr lang="en-AU" sz="900"/>
            <a:t>The administrative data from civil registration, when universal, is the preferred source of vital statistics in terms of accuracy, completeness and timeliness. Governments may need to adopt a phased approach to using civil registration records as a source of vital statistics by ensuring that information on currently registered vital events is compiled in a way to allow the production of vital statistics. </a:t>
          </a:r>
        </a:p>
      </dgm:t>
    </dgm:pt>
    <dgm:pt modelId="{6873331A-2308-4AC4-BEC3-110AA55994E7}" type="parTrans" cxnId="{4B16FD20-D04E-4CF2-A4DA-C3D63FDCC585}">
      <dgm:prSet/>
      <dgm:spPr/>
      <dgm:t>
        <a:bodyPr/>
        <a:lstStyle/>
        <a:p>
          <a:endParaRPr lang="en-AU" sz="2400"/>
        </a:p>
      </dgm:t>
    </dgm:pt>
    <dgm:pt modelId="{606BEBD3-7747-4C69-9961-E55BB9AE06F0}" type="sibTrans" cxnId="{4B16FD20-D04E-4CF2-A4DA-C3D63FDCC585}">
      <dgm:prSet/>
      <dgm:spPr/>
      <dgm:t>
        <a:bodyPr/>
        <a:lstStyle/>
        <a:p>
          <a:endParaRPr lang="en-AU" sz="2400"/>
        </a:p>
      </dgm:t>
    </dgm:pt>
    <dgm:pt modelId="{82F67B55-DEBB-414B-96E4-691922270195}" type="pres">
      <dgm:prSet presAssocID="{B0E4775C-0558-46A9-A17F-DADB6394CE84}" presName="linear" presStyleCnt="0">
        <dgm:presLayoutVars>
          <dgm:animLvl val="lvl"/>
          <dgm:resizeHandles val="exact"/>
        </dgm:presLayoutVars>
      </dgm:prSet>
      <dgm:spPr/>
    </dgm:pt>
    <dgm:pt modelId="{B42806BB-46A3-4E96-98AE-60D5B38A914E}" type="pres">
      <dgm:prSet presAssocID="{0F8C3769-A25E-4393-86BB-A18AD46C1058}" presName="parentText" presStyleLbl="node1" presStyleIdx="0" presStyleCnt="7">
        <dgm:presLayoutVars>
          <dgm:chMax val="0"/>
          <dgm:bulletEnabled val="1"/>
        </dgm:presLayoutVars>
      </dgm:prSet>
      <dgm:spPr/>
    </dgm:pt>
    <dgm:pt modelId="{98C1CB84-12C0-44CF-88A2-E55B6A964E5C}" type="pres">
      <dgm:prSet presAssocID="{0F8C3769-A25E-4393-86BB-A18AD46C1058}" presName="childText" presStyleLbl="revTx" presStyleIdx="0" presStyleCnt="7">
        <dgm:presLayoutVars>
          <dgm:bulletEnabled val="1"/>
        </dgm:presLayoutVars>
      </dgm:prSet>
      <dgm:spPr/>
    </dgm:pt>
    <dgm:pt modelId="{9D989399-DA75-4512-8426-ABE8F4CB3AFC}" type="pres">
      <dgm:prSet presAssocID="{FD08ABAC-39D7-416F-BDA2-68BC0E2F077C}" presName="parentText" presStyleLbl="node1" presStyleIdx="1" presStyleCnt="7">
        <dgm:presLayoutVars>
          <dgm:chMax val="0"/>
          <dgm:bulletEnabled val="1"/>
        </dgm:presLayoutVars>
      </dgm:prSet>
      <dgm:spPr/>
    </dgm:pt>
    <dgm:pt modelId="{DC9832E2-9B24-4680-8379-D5F55194920A}" type="pres">
      <dgm:prSet presAssocID="{FD08ABAC-39D7-416F-BDA2-68BC0E2F077C}" presName="childText" presStyleLbl="revTx" presStyleIdx="1" presStyleCnt="7">
        <dgm:presLayoutVars>
          <dgm:bulletEnabled val="1"/>
        </dgm:presLayoutVars>
      </dgm:prSet>
      <dgm:spPr/>
    </dgm:pt>
    <dgm:pt modelId="{408DF2C9-1766-49DE-9DD0-46FE3590DBD1}" type="pres">
      <dgm:prSet presAssocID="{7BA6084F-716E-4D41-B2B1-6CA03FB71E1C}" presName="parentText" presStyleLbl="node1" presStyleIdx="2" presStyleCnt="7">
        <dgm:presLayoutVars>
          <dgm:chMax val="0"/>
          <dgm:bulletEnabled val="1"/>
        </dgm:presLayoutVars>
      </dgm:prSet>
      <dgm:spPr/>
    </dgm:pt>
    <dgm:pt modelId="{45928797-568E-4F10-8E3F-D2F67DCC7F15}" type="pres">
      <dgm:prSet presAssocID="{7BA6084F-716E-4D41-B2B1-6CA03FB71E1C}" presName="childText" presStyleLbl="revTx" presStyleIdx="2" presStyleCnt="7">
        <dgm:presLayoutVars>
          <dgm:bulletEnabled val="1"/>
        </dgm:presLayoutVars>
      </dgm:prSet>
      <dgm:spPr/>
    </dgm:pt>
    <dgm:pt modelId="{7017E19D-5634-46BA-8543-0889DE97E793}" type="pres">
      <dgm:prSet presAssocID="{4B95D981-7DCD-4121-9330-D889BBCA1F5F}" presName="parentText" presStyleLbl="node1" presStyleIdx="3" presStyleCnt="7">
        <dgm:presLayoutVars>
          <dgm:chMax val="0"/>
          <dgm:bulletEnabled val="1"/>
        </dgm:presLayoutVars>
      </dgm:prSet>
      <dgm:spPr/>
    </dgm:pt>
    <dgm:pt modelId="{6A38227A-93C9-43FD-8F7D-F2E35DCEA121}" type="pres">
      <dgm:prSet presAssocID="{4B95D981-7DCD-4121-9330-D889BBCA1F5F}" presName="childText" presStyleLbl="revTx" presStyleIdx="3" presStyleCnt="7">
        <dgm:presLayoutVars>
          <dgm:bulletEnabled val="1"/>
        </dgm:presLayoutVars>
      </dgm:prSet>
      <dgm:spPr/>
    </dgm:pt>
    <dgm:pt modelId="{F554142B-38F8-4AA0-965B-660942D70971}" type="pres">
      <dgm:prSet presAssocID="{D5C77072-5306-4BC0-BBD8-B78E7333E5AE}" presName="parentText" presStyleLbl="node1" presStyleIdx="4" presStyleCnt="7">
        <dgm:presLayoutVars>
          <dgm:chMax val="0"/>
          <dgm:bulletEnabled val="1"/>
        </dgm:presLayoutVars>
      </dgm:prSet>
      <dgm:spPr/>
    </dgm:pt>
    <dgm:pt modelId="{426AE71D-B55B-4F51-A3CC-9AD334D2F050}" type="pres">
      <dgm:prSet presAssocID="{D5C77072-5306-4BC0-BBD8-B78E7333E5AE}" presName="childText" presStyleLbl="revTx" presStyleIdx="4" presStyleCnt="7">
        <dgm:presLayoutVars>
          <dgm:bulletEnabled val="1"/>
        </dgm:presLayoutVars>
      </dgm:prSet>
      <dgm:spPr/>
    </dgm:pt>
    <dgm:pt modelId="{7A4D76E6-1D60-4B59-A134-F44645A8DD96}" type="pres">
      <dgm:prSet presAssocID="{852C6523-43EE-409E-BCDD-8D03F81308E7}" presName="parentText" presStyleLbl="node1" presStyleIdx="5" presStyleCnt="7">
        <dgm:presLayoutVars>
          <dgm:chMax val="0"/>
          <dgm:bulletEnabled val="1"/>
        </dgm:presLayoutVars>
      </dgm:prSet>
      <dgm:spPr/>
    </dgm:pt>
    <dgm:pt modelId="{6B1DE41E-E07E-4C5C-BF3C-EED9415D3036}" type="pres">
      <dgm:prSet presAssocID="{852C6523-43EE-409E-BCDD-8D03F81308E7}" presName="childText" presStyleLbl="revTx" presStyleIdx="5" presStyleCnt="7">
        <dgm:presLayoutVars>
          <dgm:bulletEnabled val="1"/>
        </dgm:presLayoutVars>
      </dgm:prSet>
      <dgm:spPr/>
    </dgm:pt>
    <dgm:pt modelId="{1281111C-9B90-41B0-A2A3-D74DD909CAEC}" type="pres">
      <dgm:prSet presAssocID="{FB21ED26-7D53-4B11-B975-3595329D1F83}" presName="parentText" presStyleLbl="node1" presStyleIdx="6" presStyleCnt="7">
        <dgm:presLayoutVars>
          <dgm:chMax val="0"/>
          <dgm:bulletEnabled val="1"/>
        </dgm:presLayoutVars>
      </dgm:prSet>
      <dgm:spPr/>
    </dgm:pt>
    <dgm:pt modelId="{887289FA-DB14-4273-8412-32235DB9137C}" type="pres">
      <dgm:prSet presAssocID="{FB21ED26-7D53-4B11-B975-3595329D1F83}" presName="childText" presStyleLbl="revTx" presStyleIdx="6" presStyleCnt="7">
        <dgm:presLayoutVars>
          <dgm:bulletEnabled val="1"/>
        </dgm:presLayoutVars>
      </dgm:prSet>
      <dgm:spPr/>
    </dgm:pt>
  </dgm:ptLst>
  <dgm:cxnLst>
    <dgm:cxn modelId="{27FE290A-9B8E-43D5-8D4F-04213C55A37A}" srcId="{B0E4775C-0558-46A9-A17F-DADB6394CE84}" destId="{D5C77072-5306-4BC0-BBD8-B78E7333E5AE}" srcOrd="4" destOrd="0" parTransId="{59EA9074-E1DD-45DD-BDDB-E419F855161C}" sibTransId="{8C7BA475-4B95-462B-87EC-9767BE904788}"/>
    <dgm:cxn modelId="{724E000C-AC90-412F-8842-02063D33C4AF}" srcId="{B0E4775C-0558-46A9-A17F-DADB6394CE84}" destId="{FD08ABAC-39D7-416F-BDA2-68BC0E2F077C}" srcOrd="1" destOrd="0" parTransId="{6A5B664F-2BB8-442B-A0CC-E03A52D43A63}" sibTransId="{3AA02B01-E2A9-4161-BD75-0427C62C318E}"/>
    <dgm:cxn modelId="{8BEA3012-82F1-47AD-AC19-52061D18F43B}" type="presOf" srcId="{67CB2BC7-2BEB-441D-B891-7E74BDCD71A2}" destId="{98C1CB84-12C0-44CF-88A2-E55B6A964E5C}" srcOrd="0" destOrd="0" presId="urn:microsoft.com/office/officeart/2005/8/layout/vList2"/>
    <dgm:cxn modelId="{4B16FD20-D04E-4CF2-A4DA-C3D63FDCC585}" srcId="{FB21ED26-7D53-4B11-B975-3595329D1F83}" destId="{336A40B1-A619-4311-8660-413980518528}" srcOrd="0" destOrd="0" parTransId="{6873331A-2308-4AC4-BEC3-110AA55994E7}" sibTransId="{606BEBD3-7747-4C69-9961-E55BB9AE06F0}"/>
    <dgm:cxn modelId="{1CEDEE2A-50A8-4811-A292-3ECA5C7F027D}" type="presOf" srcId="{0F8C3769-A25E-4393-86BB-A18AD46C1058}" destId="{B42806BB-46A3-4E96-98AE-60D5B38A914E}" srcOrd="0" destOrd="0" presId="urn:microsoft.com/office/officeart/2005/8/layout/vList2"/>
    <dgm:cxn modelId="{ACFF3235-8113-4E47-9291-B1FB79862AF3}" type="presOf" srcId="{AD56DB47-A3DA-4880-A0B7-55397C8C4028}" destId="{6B1DE41E-E07E-4C5C-BF3C-EED9415D3036}" srcOrd="0" destOrd="0" presId="urn:microsoft.com/office/officeart/2005/8/layout/vList2"/>
    <dgm:cxn modelId="{BD0D7F39-5C17-473F-AD7D-E98DDADD7592}" srcId="{B0E4775C-0558-46A9-A17F-DADB6394CE84}" destId="{7BA6084F-716E-4D41-B2B1-6CA03FB71E1C}" srcOrd="2" destOrd="0" parTransId="{79A70A2D-4E30-4311-9CF6-673F66E608D6}" sibTransId="{CAE3C9D2-5679-4F7A-A508-E61DA93011FC}"/>
    <dgm:cxn modelId="{12EA345D-C4E9-43A6-A0A1-139CBC9FF3DA}" srcId="{B0E4775C-0558-46A9-A17F-DADB6394CE84}" destId="{0F8C3769-A25E-4393-86BB-A18AD46C1058}" srcOrd="0" destOrd="0" parTransId="{6EA05180-FC98-4155-9F95-88AC58EF5D70}" sibTransId="{D6FC6C6A-2FEB-4B2F-9D76-411549D468E5}"/>
    <dgm:cxn modelId="{F7DB9F61-BB9C-4674-8B86-C7419E7591AF}" type="presOf" srcId="{7BA6084F-716E-4D41-B2B1-6CA03FB71E1C}" destId="{408DF2C9-1766-49DE-9DD0-46FE3590DBD1}" srcOrd="0" destOrd="0" presId="urn:microsoft.com/office/officeart/2005/8/layout/vList2"/>
    <dgm:cxn modelId="{2AAEF547-D6F1-4CD9-890A-126C990EE3BD}" type="presOf" srcId="{4B95D981-7DCD-4121-9330-D889BBCA1F5F}" destId="{7017E19D-5634-46BA-8543-0889DE97E793}" srcOrd="0" destOrd="0" presId="urn:microsoft.com/office/officeart/2005/8/layout/vList2"/>
    <dgm:cxn modelId="{7EBF3B4E-2CBF-4D09-A0B5-4A7D5000F40D}" type="presOf" srcId="{FF254D1C-5B7B-4BE0-AA16-48F84512611E}" destId="{45928797-568E-4F10-8E3F-D2F67DCC7F15}" srcOrd="0" destOrd="0" presId="urn:microsoft.com/office/officeart/2005/8/layout/vList2"/>
    <dgm:cxn modelId="{9DA1C04E-8AF5-4330-8BB1-FEAB5336FD72}" type="presOf" srcId="{D5C77072-5306-4BC0-BBD8-B78E7333E5AE}" destId="{F554142B-38F8-4AA0-965B-660942D70971}" srcOrd="0" destOrd="0" presId="urn:microsoft.com/office/officeart/2005/8/layout/vList2"/>
    <dgm:cxn modelId="{9B7E8D73-3F70-422E-802F-BB873B6E19F8}" type="presOf" srcId="{336A40B1-A619-4311-8660-413980518528}" destId="{887289FA-DB14-4273-8412-32235DB9137C}" srcOrd="0" destOrd="0" presId="urn:microsoft.com/office/officeart/2005/8/layout/vList2"/>
    <dgm:cxn modelId="{8006EE7D-2168-4694-805C-AC35ADECD66C}" type="presOf" srcId="{379CB1E6-21F1-4846-BF79-3E706C758325}" destId="{DC9832E2-9B24-4680-8379-D5F55194920A}" srcOrd="0" destOrd="0" presId="urn:microsoft.com/office/officeart/2005/8/layout/vList2"/>
    <dgm:cxn modelId="{8980BA8A-70E4-4643-A65F-27B5559F7BBF}" srcId="{B0E4775C-0558-46A9-A17F-DADB6394CE84}" destId="{FB21ED26-7D53-4B11-B975-3595329D1F83}" srcOrd="6" destOrd="0" parTransId="{5D0B5F0D-A5BA-41E3-A2DF-2703C79BB347}" sibTransId="{605F20AA-D589-47D8-8E83-D302A49AEDE9}"/>
    <dgm:cxn modelId="{A44AC88A-221A-49BB-A538-CFBD3844F47D}" srcId="{B0E4775C-0558-46A9-A17F-DADB6394CE84}" destId="{4B95D981-7DCD-4121-9330-D889BBCA1F5F}" srcOrd="3" destOrd="0" parTransId="{39191042-BE37-4B03-A324-7688D32CCDB0}" sibTransId="{BC951C2F-3790-4066-8183-59FEC7DA437A}"/>
    <dgm:cxn modelId="{FEF00FA1-3761-4242-8F87-808E44DC9BF3}" type="presOf" srcId="{FB21ED26-7D53-4B11-B975-3595329D1F83}" destId="{1281111C-9B90-41B0-A2A3-D74DD909CAEC}" srcOrd="0" destOrd="0" presId="urn:microsoft.com/office/officeart/2005/8/layout/vList2"/>
    <dgm:cxn modelId="{ECC121A2-B60F-41CD-B12B-ABA3F3C0CC8B}" type="presOf" srcId="{B0E4775C-0558-46A9-A17F-DADB6394CE84}" destId="{82F67B55-DEBB-414B-96E4-691922270195}" srcOrd="0" destOrd="0" presId="urn:microsoft.com/office/officeart/2005/8/layout/vList2"/>
    <dgm:cxn modelId="{098D62A3-6E3F-4FC4-9C3B-79068FF7D5F9}" srcId="{7BA6084F-716E-4D41-B2B1-6CA03FB71E1C}" destId="{FF254D1C-5B7B-4BE0-AA16-48F84512611E}" srcOrd="0" destOrd="0" parTransId="{81E8A792-7669-4A6A-B213-8F05018E290E}" sibTransId="{C2FF1E1A-2791-46C7-A03F-A1CAF9C2A46C}"/>
    <dgm:cxn modelId="{3CD33DA8-1545-4869-A018-193E8FC0D431}" srcId="{4B95D981-7DCD-4121-9330-D889BBCA1F5F}" destId="{AE2975FA-F628-4F04-A5B6-A9B2F055750E}" srcOrd="0" destOrd="0" parTransId="{0EE26771-3B1F-4B3B-B538-4BB540C64D88}" sibTransId="{95C7C594-CA32-4ADB-8FE4-E010D768A285}"/>
    <dgm:cxn modelId="{5D5509AE-FDE7-44EF-8977-C3D023AF103F}" type="presOf" srcId="{FD08ABAC-39D7-416F-BDA2-68BC0E2F077C}" destId="{9D989399-DA75-4512-8426-ABE8F4CB3AFC}" srcOrd="0" destOrd="0" presId="urn:microsoft.com/office/officeart/2005/8/layout/vList2"/>
    <dgm:cxn modelId="{40C1A1B9-E7AE-4CA1-B95A-22BC9AECC73C}" type="presOf" srcId="{AE2975FA-F628-4F04-A5B6-A9B2F055750E}" destId="{6A38227A-93C9-43FD-8F7D-F2E35DCEA121}" srcOrd="0" destOrd="0" presId="urn:microsoft.com/office/officeart/2005/8/layout/vList2"/>
    <dgm:cxn modelId="{0A108FBC-0712-400F-9331-AC8608D474A4}" type="presOf" srcId="{DB66C852-E601-4A5D-A451-48912F6A7C13}" destId="{426AE71D-B55B-4F51-A3CC-9AD334D2F050}" srcOrd="0" destOrd="0" presId="urn:microsoft.com/office/officeart/2005/8/layout/vList2"/>
    <dgm:cxn modelId="{736BE1C8-5366-42EA-A3E6-C03707C43053}" srcId="{B0E4775C-0558-46A9-A17F-DADB6394CE84}" destId="{852C6523-43EE-409E-BCDD-8D03F81308E7}" srcOrd="5" destOrd="0" parTransId="{F040A6B7-41AA-4658-A4C1-370DE376095F}" sibTransId="{BE3F753C-9DB4-4E49-8EBC-F6C9A837444C}"/>
    <dgm:cxn modelId="{F3DD73CC-D596-4AEF-939C-D7104C012AF5}" srcId="{D5C77072-5306-4BC0-BBD8-B78E7333E5AE}" destId="{DB66C852-E601-4A5D-A451-48912F6A7C13}" srcOrd="0" destOrd="0" parTransId="{E50BA617-880C-4960-A0ED-6A31EF395B3E}" sibTransId="{970CC69A-488D-467D-B7F3-3257F75A2666}"/>
    <dgm:cxn modelId="{831827EA-2351-4090-8D70-B83297FD123D}" srcId="{852C6523-43EE-409E-BCDD-8D03F81308E7}" destId="{AD56DB47-A3DA-4880-A0B7-55397C8C4028}" srcOrd="0" destOrd="0" parTransId="{97B281FD-0C68-4904-9367-607F92CEDCCF}" sibTransId="{25DBF321-D91C-407B-AA9D-9835F472E8D4}"/>
    <dgm:cxn modelId="{4C3EC5EB-D65B-439C-B355-199DBBF87A57}" type="presOf" srcId="{852C6523-43EE-409E-BCDD-8D03F81308E7}" destId="{7A4D76E6-1D60-4B59-A134-F44645A8DD96}" srcOrd="0" destOrd="0" presId="urn:microsoft.com/office/officeart/2005/8/layout/vList2"/>
    <dgm:cxn modelId="{140E8BF2-7916-4ACA-98F7-F060BA2C1691}" srcId="{FD08ABAC-39D7-416F-BDA2-68BC0E2F077C}" destId="{379CB1E6-21F1-4846-BF79-3E706C758325}" srcOrd="0" destOrd="0" parTransId="{CCC09ECC-7ECE-4C28-86B6-F7DE4BDA364F}" sibTransId="{AA596839-B768-4D1A-A348-05B2B18E523A}"/>
    <dgm:cxn modelId="{07601CFA-B0B8-435D-8949-306BD4B1F786}" srcId="{0F8C3769-A25E-4393-86BB-A18AD46C1058}" destId="{67CB2BC7-2BEB-441D-B891-7E74BDCD71A2}" srcOrd="0" destOrd="0" parTransId="{0B1332F6-4508-4666-812F-F0B8D5DBC452}" sibTransId="{1D863BB4-E0B6-4E6C-83FC-3CF32F55B2F8}"/>
    <dgm:cxn modelId="{FAC5F1EB-AA73-4A40-8B54-F358D6F0F0B5}" type="presParOf" srcId="{82F67B55-DEBB-414B-96E4-691922270195}" destId="{B42806BB-46A3-4E96-98AE-60D5B38A914E}" srcOrd="0" destOrd="0" presId="urn:microsoft.com/office/officeart/2005/8/layout/vList2"/>
    <dgm:cxn modelId="{5CC3CEE3-62B7-4D4B-AF1D-481B241E4C6A}" type="presParOf" srcId="{82F67B55-DEBB-414B-96E4-691922270195}" destId="{98C1CB84-12C0-44CF-88A2-E55B6A964E5C}" srcOrd="1" destOrd="0" presId="urn:microsoft.com/office/officeart/2005/8/layout/vList2"/>
    <dgm:cxn modelId="{6FE60FC1-243C-4708-8631-4ED663B27541}" type="presParOf" srcId="{82F67B55-DEBB-414B-96E4-691922270195}" destId="{9D989399-DA75-4512-8426-ABE8F4CB3AFC}" srcOrd="2" destOrd="0" presId="urn:microsoft.com/office/officeart/2005/8/layout/vList2"/>
    <dgm:cxn modelId="{D0550E35-6949-4D7E-AD11-AA4E905E0A4B}" type="presParOf" srcId="{82F67B55-DEBB-414B-96E4-691922270195}" destId="{DC9832E2-9B24-4680-8379-D5F55194920A}" srcOrd="3" destOrd="0" presId="urn:microsoft.com/office/officeart/2005/8/layout/vList2"/>
    <dgm:cxn modelId="{620B3049-09C7-405F-8CAE-2E3A0C255355}" type="presParOf" srcId="{82F67B55-DEBB-414B-96E4-691922270195}" destId="{408DF2C9-1766-49DE-9DD0-46FE3590DBD1}" srcOrd="4" destOrd="0" presId="urn:microsoft.com/office/officeart/2005/8/layout/vList2"/>
    <dgm:cxn modelId="{0176CCC8-78C2-4CA9-8F91-E8B9301FB3DD}" type="presParOf" srcId="{82F67B55-DEBB-414B-96E4-691922270195}" destId="{45928797-568E-4F10-8E3F-D2F67DCC7F15}" srcOrd="5" destOrd="0" presId="urn:microsoft.com/office/officeart/2005/8/layout/vList2"/>
    <dgm:cxn modelId="{1CF31B19-2D2D-4F4E-9F0D-59E803542D9C}" type="presParOf" srcId="{82F67B55-DEBB-414B-96E4-691922270195}" destId="{7017E19D-5634-46BA-8543-0889DE97E793}" srcOrd="6" destOrd="0" presId="urn:microsoft.com/office/officeart/2005/8/layout/vList2"/>
    <dgm:cxn modelId="{7DBC6FF3-FDC0-4446-B6F6-3EC1A91A9712}" type="presParOf" srcId="{82F67B55-DEBB-414B-96E4-691922270195}" destId="{6A38227A-93C9-43FD-8F7D-F2E35DCEA121}" srcOrd="7" destOrd="0" presId="urn:microsoft.com/office/officeart/2005/8/layout/vList2"/>
    <dgm:cxn modelId="{6ADFB73D-1F1E-4719-852A-6A984703E0E3}" type="presParOf" srcId="{82F67B55-DEBB-414B-96E4-691922270195}" destId="{F554142B-38F8-4AA0-965B-660942D70971}" srcOrd="8" destOrd="0" presId="urn:microsoft.com/office/officeart/2005/8/layout/vList2"/>
    <dgm:cxn modelId="{0FA356ED-EC29-4FDB-A3B1-1D758231D6D1}" type="presParOf" srcId="{82F67B55-DEBB-414B-96E4-691922270195}" destId="{426AE71D-B55B-4F51-A3CC-9AD334D2F050}" srcOrd="9" destOrd="0" presId="urn:microsoft.com/office/officeart/2005/8/layout/vList2"/>
    <dgm:cxn modelId="{BB4F4B03-5187-4474-91BE-0D7E97899441}" type="presParOf" srcId="{82F67B55-DEBB-414B-96E4-691922270195}" destId="{7A4D76E6-1D60-4B59-A134-F44645A8DD96}" srcOrd="10" destOrd="0" presId="urn:microsoft.com/office/officeart/2005/8/layout/vList2"/>
    <dgm:cxn modelId="{28C697D8-23F5-4A30-8DD9-2891A25A38E8}" type="presParOf" srcId="{82F67B55-DEBB-414B-96E4-691922270195}" destId="{6B1DE41E-E07E-4C5C-BF3C-EED9415D3036}" srcOrd="11" destOrd="0" presId="urn:microsoft.com/office/officeart/2005/8/layout/vList2"/>
    <dgm:cxn modelId="{71BFAE66-A36B-4BC1-85AE-A8EB43ED6336}" type="presParOf" srcId="{82F67B55-DEBB-414B-96E4-691922270195}" destId="{1281111C-9B90-41B0-A2A3-D74DD909CAEC}" srcOrd="12" destOrd="0" presId="urn:microsoft.com/office/officeart/2005/8/layout/vList2"/>
    <dgm:cxn modelId="{9142717E-3C4C-4448-A8E5-62140E07143A}" type="presParOf" srcId="{82F67B55-DEBB-414B-96E4-691922270195}" destId="{887289FA-DB14-4273-8412-32235DB9137C}" srcOrd="1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2806BB-46A3-4E96-98AE-60D5B38A914E}">
      <dsp:nvSpPr>
        <dsp:cNvPr id="0" name=""/>
        <dsp:cNvSpPr/>
      </dsp:nvSpPr>
      <dsp:spPr>
        <a:xfrm>
          <a:off x="0" y="43603"/>
          <a:ext cx="9144000" cy="41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AU" sz="1400" kern="1200" dirty="0"/>
            <a:t>Political commitment</a:t>
          </a:r>
        </a:p>
      </dsp:txBody>
      <dsp:txXfrm>
        <a:off x="20104" y="63707"/>
        <a:ext cx="9103792" cy="371632"/>
      </dsp:txXfrm>
    </dsp:sp>
    <dsp:sp modelId="{98C1CB84-12C0-44CF-88A2-E55B6A964E5C}">
      <dsp:nvSpPr>
        <dsp:cNvPr id="0" name=""/>
        <dsp:cNvSpPr/>
      </dsp:nvSpPr>
      <dsp:spPr>
        <a:xfrm>
          <a:off x="0" y="455443"/>
          <a:ext cx="9144000" cy="409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1430" rIns="64008" bIns="11430" numCol="1" spcCol="1270" anchor="t" anchorCtr="0">
          <a:noAutofit/>
        </a:bodyPr>
        <a:lstStyle/>
        <a:p>
          <a:pPr marL="57150" lvl="1" indent="-57150" algn="l" defTabSz="400050">
            <a:lnSpc>
              <a:spcPct val="90000"/>
            </a:lnSpc>
            <a:spcBef>
              <a:spcPct val="0"/>
            </a:spcBef>
            <a:spcAft>
              <a:spcPct val="20000"/>
            </a:spcAft>
            <a:buChar char="•"/>
          </a:pPr>
          <a:r>
            <a:rPr lang="en-AU" sz="900" kern="1200" dirty="0"/>
            <a:t>Sustained political commitment is crucial for the development and continuous functioning of CRVS systems. Political commitment can galvanize all stakeholders and levels of society around efforts to improve CRVS systems, and enable CRVS improvement to be embedded into national development plans. Furthermore, political commitment is critical for ensuring that CRVS systems are adequately resourced and are designed to be inclusive and responsive. </a:t>
          </a:r>
        </a:p>
      </dsp:txBody>
      <dsp:txXfrm>
        <a:off x="0" y="455443"/>
        <a:ext cx="9144000" cy="409860"/>
      </dsp:txXfrm>
    </dsp:sp>
    <dsp:sp modelId="{9D989399-DA75-4512-8426-ABE8F4CB3AFC}">
      <dsp:nvSpPr>
        <dsp:cNvPr id="0" name=""/>
        <dsp:cNvSpPr/>
      </dsp:nvSpPr>
      <dsp:spPr>
        <a:xfrm>
          <a:off x="0" y="865303"/>
          <a:ext cx="9144000" cy="41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AU" sz="1400" kern="1200" dirty="0"/>
            <a:t>Public engagement, participation and generating demand</a:t>
          </a:r>
        </a:p>
      </dsp:txBody>
      <dsp:txXfrm>
        <a:off x="20104" y="885407"/>
        <a:ext cx="9103792" cy="371632"/>
      </dsp:txXfrm>
    </dsp:sp>
    <dsp:sp modelId="{DC9832E2-9B24-4680-8379-D5F55194920A}">
      <dsp:nvSpPr>
        <dsp:cNvPr id="0" name=""/>
        <dsp:cNvSpPr/>
      </dsp:nvSpPr>
      <dsp:spPr>
        <a:xfrm>
          <a:off x="0" y="1277143"/>
          <a:ext cx="9144000" cy="409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1430" rIns="64008" bIns="11430" numCol="1" spcCol="1270" anchor="t" anchorCtr="0">
          <a:noAutofit/>
        </a:bodyPr>
        <a:lstStyle/>
        <a:p>
          <a:pPr marL="57150" lvl="1" indent="-57150" algn="l" defTabSz="400050">
            <a:lnSpc>
              <a:spcPct val="90000"/>
            </a:lnSpc>
            <a:spcBef>
              <a:spcPct val="0"/>
            </a:spcBef>
            <a:spcAft>
              <a:spcPct val="20000"/>
            </a:spcAft>
            <a:buChar char="•"/>
          </a:pPr>
          <a:r>
            <a:rPr lang="en-AU" sz="900" kern="1200" dirty="0"/>
            <a:t>Improving the coverage of civil registration requires individuals and families to know the value of declaring vital events to relevant authorities and to be willing to do so. Public engagement, participation and demand generation involves enhancing public awareness of the importance of declaring vital events and the value of vital statistics, and efforts to remove barriers to registration at all levels. </a:t>
          </a:r>
        </a:p>
      </dsp:txBody>
      <dsp:txXfrm>
        <a:off x="0" y="1277143"/>
        <a:ext cx="9144000" cy="409860"/>
      </dsp:txXfrm>
    </dsp:sp>
    <dsp:sp modelId="{408DF2C9-1766-49DE-9DD0-46FE3590DBD1}">
      <dsp:nvSpPr>
        <dsp:cNvPr id="0" name=""/>
        <dsp:cNvSpPr/>
      </dsp:nvSpPr>
      <dsp:spPr>
        <a:xfrm>
          <a:off x="0" y="1687003"/>
          <a:ext cx="9144000" cy="41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AU" sz="1400" kern="1200" dirty="0"/>
            <a:t>Coordination</a:t>
          </a:r>
        </a:p>
      </dsp:txBody>
      <dsp:txXfrm>
        <a:off x="20104" y="1707107"/>
        <a:ext cx="9103792" cy="371632"/>
      </dsp:txXfrm>
    </dsp:sp>
    <dsp:sp modelId="{45928797-568E-4F10-8E3F-D2F67DCC7F15}">
      <dsp:nvSpPr>
        <dsp:cNvPr id="0" name=""/>
        <dsp:cNvSpPr/>
      </dsp:nvSpPr>
      <dsp:spPr>
        <a:xfrm>
          <a:off x="0" y="2098843"/>
          <a:ext cx="91440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1430" rIns="64008" bIns="11430" numCol="1" spcCol="1270" anchor="t" anchorCtr="0">
          <a:noAutofit/>
        </a:bodyPr>
        <a:lstStyle/>
        <a:p>
          <a:pPr marL="57150" lvl="1" indent="-57150" algn="l" defTabSz="400050">
            <a:lnSpc>
              <a:spcPct val="90000"/>
            </a:lnSpc>
            <a:spcBef>
              <a:spcPct val="0"/>
            </a:spcBef>
            <a:spcAft>
              <a:spcPct val="20000"/>
            </a:spcAft>
            <a:buChar char="•"/>
          </a:pPr>
          <a:r>
            <a:rPr lang="en-AU" sz="900" kern="1200" dirty="0"/>
            <a:t>Since there are so many institutions involved in and benefiting from CRVS, effective coordination is a prerequisite for universal and responsive CRVS systems. Coordination must take place among all relevant responsible stakeholders in countries at all levels of government, among development partners and between Governments and development partners. </a:t>
          </a:r>
        </a:p>
      </dsp:txBody>
      <dsp:txXfrm>
        <a:off x="0" y="2098843"/>
        <a:ext cx="9144000" cy="364320"/>
      </dsp:txXfrm>
    </dsp:sp>
    <dsp:sp modelId="{7017E19D-5634-46BA-8543-0889DE97E793}">
      <dsp:nvSpPr>
        <dsp:cNvPr id="0" name=""/>
        <dsp:cNvSpPr/>
      </dsp:nvSpPr>
      <dsp:spPr>
        <a:xfrm>
          <a:off x="0" y="2463163"/>
          <a:ext cx="9144000" cy="41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AU" sz="1400" kern="1200" dirty="0"/>
            <a:t>Policies, legislation and implementation of regulations</a:t>
          </a:r>
        </a:p>
      </dsp:txBody>
      <dsp:txXfrm>
        <a:off x="20104" y="2483267"/>
        <a:ext cx="9103792" cy="371632"/>
      </dsp:txXfrm>
    </dsp:sp>
    <dsp:sp modelId="{6A38227A-93C9-43FD-8F7D-F2E35DCEA121}">
      <dsp:nvSpPr>
        <dsp:cNvPr id="0" name=""/>
        <dsp:cNvSpPr/>
      </dsp:nvSpPr>
      <dsp:spPr>
        <a:xfrm>
          <a:off x="0" y="2875003"/>
          <a:ext cx="9144000" cy="409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1430" rIns="64008" bIns="11430" numCol="1" spcCol="1270" anchor="t" anchorCtr="0">
          <a:noAutofit/>
        </a:bodyPr>
        <a:lstStyle/>
        <a:p>
          <a:pPr marL="57150" lvl="1" indent="-57150" algn="l" defTabSz="400050">
            <a:lnSpc>
              <a:spcPct val="90000"/>
            </a:lnSpc>
            <a:spcBef>
              <a:spcPct val="0"/>
            </a:spcBef>
            <a:spcAft>
              <a:spcPct val="20000"/>
            </a:spcAft>
            <a:buChar char="•"/>
          </a:pPr>
          <a:r>
            <a:rPr lang="en-AU" sz="900" kern="1200"/>
            <a:t>A sound legal framework provides the basis for a universal and responsive CRVS system. Reviewing and updating of relevant legislation, regulations and policies is often a first step and common priority in a comprehensive multisectoral national CRVS strategy. It is especially important that the legal framework for CRVS does not create discriminatory barriers to civil registration. </a:t>
          </a:r>
        </a:p>
      </dsp:txBody>
      <dsp:txXfrm>
        <a:off x="0" y="2875003"/>
        <a:ext cx="9144000" cy="409860"/>
      </dsp:txXfrm>
    </dsp:sp>
    <dsp:sp modelId="{F554142B-38F8-4AA0-965B-660942D70971}">
      <dsp:nvSpPr>
        <dsp:cNvPr id="0" name=""/>
        <dsp:cNvSpPr/>
      </dsp:nvSpPr>
      <dsp:spPr>
        <a:xfrm>
          <a:off x="0" y="3284863"/>
          <a:ext cx="9144000" cy="41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AU" sz="1400" kern="1200" dirty="0"/>
            <a:t>Infrastructure and resources</a:t>
          </a:r>
        </a:p>
      </dsp:txBody>
      <dsp:txXfrm>
        <a:off x="20104" y="3304967"/>
        <a:ext cx="9103792" cy="371632"/>
      </dsp:txXfrm>
    </dsp:sp>
    <dsp:sp modelId="{426AE71D-B55B-4F51-A3CC-9AD334D2F050}">
      <dsp:nvSpPr>
        <dsp:cNvPr id="0" name=""/>
        <dsp:cNvSpPr/>
      </dsp:nvSpPr>
      <dsp:spPr>
        <a:xfrm>
          <a:off x="0" y="3696703"/>
          <a:ext cx="9144000"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1430" rIns="64008" bIns="11430" numCol="1" spcCol="1270" anchor="t" anchorCtr="0">
          <a:noAutofit/>
        </a:bodyPr>
        <a:lstStyle/>
        <a:p>
          <a:pPr marL="57150" lvl="1" indent="-57150" algn="l" defTabSz="400050">
            <a:lnSpc>
              <a:spcPct val="90000"/>
            </a:lnSpc>
            <a:spcBef>
              <a:spcPct val="0"/>
            </a:spcBef>
            <a:spcAft>
              <a:spcPct val="20000"/>
            </a:spcAft>
            <a:buChar char="•"/>
          </a:pPr>
          <a:r>
            <a:rPr lang="en-AU" sz="900" kern="1200"/>
            <a:t>Registration points should be within a reasonable distance for the whole population, or measures, such as mobile registration options, need to be undertaken to facilitate civil registration in remote areas on a routine basis, including for hard-to-reach and marginalized populations. In terms of human resources, CRVS systems depend on a sufficient number of qualified staff. Governments need to consider mechanisms for career development and appreciation, as well as ongoing training to enhance the skills of and retain staff. Sufficient and sustainable investments are essential to enable incremental improvements.</a:t>
          </a:r>
        </a:p>
      </dsp:txBody>
      <dsp:txXfrm>
        <a:off x="0" y="3696703"/>
        <a:ext cx="9144000" cy="535095"/>
      </dsp:txXfrm>
    </dsp:sp>
    <dsp:sp modelId="{7A4D76E6-1D60-4B59-A134-F44645A8DD96}">
      <dsp:nvSpPr>
        <dsp:cNvPr id="0" name=""/>
        <dsp:cNvSpPr/>
      </dsp:nvSpPr>
      <dsp:spPr>
        <a:xfrm>
          <a:off x="0" y="4231798"/>
          <a:ext cx="9144000" cy="41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AU" sz="1400" kern="1200" dirty="0"/>
            <a:t>Operational procedures, practices and innovations </a:t>
          </a:r>
        </a:p>
      </dsp:txBody>
      <dsp:txXfrm>
        <a:off x="20104" y="4251902"/>
        <a:ext cx="9103792" cy="371632"/>
      </dsp:txXfrm>
    </dsp:sp>
    <dsp:sp modelId="{6B1DE41E-E07E-4C5C-BF3C-EED9415D3036}">
      <dsp:nvSpPr>
        <dsp:cNvPr id="0" name=""/>
        <dsp:cNvSpPr/>
      </dsp:nvSpPr>
      <dsp:spPr>
        <a:xfrm>
          <a:off x="0" y="4643638"/>
          <a:ext cx="91440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1430" rIns="64008" bIns="11430" numCol="1" spcCol="1270" anchor="t" anchorCtr="0">
          <a:noAutofit/>
        </a:bodyPr>
        <a:lstStyle/>
        <a:p>
          <a:pPr marL="57150" lvl="1" indent="-57150" algn="l" defTabSz="400050">
            <a:lnSpc>
              <a:spcPct val="90000"/>
            </a:lnSpc>
            <a:spcBef>
              <a:spcPct val="0"/>
            </a:spcBef>
            <a:spcAft>
              <a:spcPct val="20000"/>
            </a:spcAft>
            <a:buChar char="•"/>
          </a:pPr>
          <a:r>
            <a:rPr lang="en-AU" sz="900" kern="1200"/>
            <a:t>Attention must also be paid to ensure that legal and institutional frameworks are effectively and consistently applied through the design and implementation of operational procedures and practices. </a:t>
          </a:r>
        </a:p>
      </dsp:txBody>
      <dsp:txXfrm>
        <a:off x="0" y="4643638"/>
        <a:ext cx="9144000" cy="364320"/>
      </dsp:txXfrm>
    </dsp:sp>
    <dsp:sp modelId="{1281111C-9B90-41B0-A2A3-D74DD909CAEC}">
      <dsp:nvSpPr>
        <dsp:cNvPr id="0" name=""/>
        <dsp:cNvSpPr/>
      </dsp:nvSpPr>
      <dsp:spPr>
        <a:xfrm>
          <a:off x="0" y="5007958"/>
          <a:ext cx="9144000" cy="41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AU" sz="1400" kern="1200" dirty="0"/>
            <a:t>Production, dissemination and use of vital statistics</a:t>
          </a:r>
        </a:p>
      </dsp:txBody>
      <dsp:txXfrm>
        <a:off x="20104" y="5028062"/>
        <a:ext cx="9103792" cy="371632"/>
      </dsp:txXfrm>
    </dsp:sp>
    <dsp:sp modelId="{887289FA-DB14-4273-8412-32235DB9137C}">
      <dsp:nvSpPr>
        <dsp:cNvPr id="0" name=""/>
        <dsp:cNvSpPr/>
      </dsp:nvSpPr>
      <dsp:spPr>
        <a:xfrm>
          <a:off x="0" y="5419798"/>
          <a:ext cx="9144000" cy="409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0322" tIns="11430" rIns="64008" bIns="11430" numCol="1" spcCol="1270" anchor="t" anchorCtr="0">
          <a:noAutofit/>
        </a:bodyPr>
        <a:lstStyle/>
        <a:p>
          <a:pPr marL="57150" lvl="1" indent="-57150" algn="l" defTabSz="400050">
            <a:lnSpc>
              <a:spcPct val="90000"/>
            </a:lnSpc>
            <a:spcBef>
              <a:spcPct val="0"/>
            </a:spcBef>
            <a:spcAft>
              <a:spcPct val="20000"/>
            </a:spcAft>
            <a:buChar char="•"/>
          </a:pPr>
          <a:r>
            <a:rPr lang="en-AU" sz="900" kern="1200"/>
            <a:t>The administrative data from civil registration, when universal, is the preferred source of vital statistics in terms of accuracy, completeness and timeliness. Governments may need to adopt a phased approach to using civil registration records as a source of vital statistics by ensuring that information on currently registered vital events is compiled in a way to allow the production of vital statistics. </a:t>
          </a:r>
        </a:p>
      </dsp:txBody>
      <dsp:txXfrm>
        <a:off x="0" y="5419798"/>
        <a:ext cx="9144000" cy="4098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B6F4FB3-441E-4590-8097-5D058CE0775B}" type="datetimeFigureOut">
              <a:rPr lang="en-US"/>
              <a:pPr>
                <a:defRPr/>
              </a:pPr>
              <a:t>13/11/2018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C695C83-EAD4-457A-9BC6-232326E8E2D4}" type="slidenum">
              <a:rPr lang="en-US"/>
              <a:pPr>
                <a:defRPr/>
              </a:pPr>
              <a:t>‹#›</a:t>
            </a:fld>
            <a:endParaRPr lang="en-US"/>
          </a:p>
        </p:txBody>
      </p:sp>
    </p:spTree>
    <p:extLst>
      <p:ext uri="{BB962C8B-B14F-4D97-AF65-F5344CB8AC3E}">
        <p14:creationId xmlns:p14="http://schemas.microsoft.com/office/powerpoint/2010/main" val="2629431714"/>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43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4A457-ACF2-4A25-B5DD-BF244A8B6422}" type="slidenum">
              <a:rPr lang="en-US">
                <a:cs typeface="Arial" charset="0"/>
              </a:rPr>
              <a:pPr fontAlgn="base">
                <a:spcBef>
                  <a:spcPct val="0"/>
                </a:spcBef>
                <a:spcAft>
                  <a:spcPct val="0"/>
                </a:spcAft>
              </a:pPr>
              <a:t>1</a:t>
            </a:fld>
            <a:endParaRPr lang="en-US">
              <a:cs typeface="Arial" charset="0"/>
            </a:endParaRPr>
          </a:p>
        </p:txBody>
      </p:sp>
    </p:spTree>
    <p:extLst>
      <p:ext uri="{BB962C8B-B14F-4D97-AF65-F5344CB8AC3E}">
        <p14:creationId xmlns:p14="http://schemas.microsoft.com/office/powerpoint/2010/main" val="2865290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baseline report, the questionnaire was in word, however we don’t want to use word for the midterm report, as it’s not good for prefilling the questionnaire and data processing.</a:t>
            </a:r>
          </a:p>
          <a:p>
            <a:endParaRPr lang="en-US" dirty="0"/>
          </a:p>
          <a:p>
            <a:r>
              <a:rPr lang="en-US" dirty="0"/>
              <a:t>For the midterm report, we have two options, either PDF for Excel and we would like your opinion on the best format.</a:t>
            </a:r>
          </a:p>
          <a:p>
            <a:endParaRPr lang="en-US" dirty="0"/>
          </a:p>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b="1" kern="1200" dirty="0">
                <a:solidFill>
                  <a:schemeClr val="tx1"/>
                </a:solidFill>
                <a:effectLst/>
                <a:latin typeface="+mn-lt"/>
                <a:ea typeface="+mn-ea"/>
                <a:cs typeface="+mn-cs"/>
              </a:rPr>
              <a:t>Validation</a:t>
            </a:r>
            <a:r>
              <a:rPr lang="en-US" sz="1200" kern="1200" dirty="0">
                <a:solidFill>
                  <a:schemeClr val="tx1"/>
                </a:solidFill>
                <a:effectLst/>
                <a:latin typeface="+mn-lt"/>
                <a:ea typeface="+mn-ea"/>
                <a:cs typeface="+mn-cs"/>
              </a:rPr>
              <a:t>: The Secretariat will collaborate with the focal points or whoever replied to the Questionnaire to validate the Questionnaire. Will be done through questions/comments sent in a separate Word document attached to the Questionnaire. </a:t>
            </a:r>
          </a:p>
          <a:p>
            <a:endParaRPr lang="en-US" dirty="0"/>
          </a:p>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b="1" kern="1200" dirty="0">
                <a:solidFill>
                  <a:schemeClr val="tx1"/>
                </a:solidFill>
                <a:effectLst/>
                <a:latin typeface="+mn-lt"/>
                <a:ea typeface="+mn-ea"/>
                <a:cs typeface="+mn-cs"/>
              </a:rPr>
              <a:t>Role of the Development Partners</a:t>
            </a:r>
            <a:r>
              <a:rPr lang="en-US" sz="1200" kern="1200" dirty="0">
                <a:solidFill>
                  <a:schemeClr val="tx1"/>
                </a:solidFill>
                <a:effectLst/>
                <a:latin typeface="+mn-lt"/>
                <a:ea typeface="+mn-ea"/>
                <a:cs typeface="+mn-cs"/>
              </a:rPr>
              <a:t>: There are different ways for development partners to contribute to the country report. First, they could facilitate the nomination of focal points by using their country offices or contacts. Then, once the questionnaire is sent, they could offer technical support to the focal point on substantive questions. In addition, they could also help the focal point coordinating with other national agencies. </a:t>
            </a:r>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EC695C83-EAD4-457A-9BC6-232326E8E2D4}" type="slidenum">
              <a:rPr lang="en-US" smtClean="0"/>
              <a:pPr>
                <a:defRPr/>
              </a:pPr>
              <a:t>10</a:t>
            </a:fld>
            <a:endParaRPr lang="en-US"/>
          </a:p>
        </p:txBody>
      </p:sp>
    </p:spTree>
    <p:extLst>
      <p:ext uri="{BB962C8B-B14F-4D97-AF65-F5344CB8AC3E}">
        <p14:creationId xmlns:p14="http://schemas.microsoft.com/office/powerpoint/2010/main" val="1534251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AD9024-F488-4051-A13B-FC0E3E44EC89}" type="slidenum">
              <a:rPr lang="en-US">
                <a:cs typeface="Arial" charset="0"/>
              </a:rPr>
              <a:pPr fontAlgn="base">
                <a:spcBef>
                  <a:spcPct val="0"/>
                </a:spcBef>
                <a:spcAft>
                  <a:spcPct val="0"/>
                </a:spcAft>
              </a:pPr>
              <a:t>11</a:t>
            </a:fld>
            <a:endParaRPr lang="en-US">
              <a:cs typeface="Arial" charset="0"/>
            </a:endParaRPr>
          </a:p>
        </p:txBody>
      </p:sp>
    </p:spTree>
    <p:extLst>
      <p:ext uri="{BB962C8B-B14F-4D97-AF65-F5344CB8AC3E}">
        <p14:creationId xmlns:p14="http://schemas.microsoft.com/office/powerpoint/2010/main" val="3081776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BF116D-E371-43F6-9B56-C063CDF14D81}" type="slidenum">
              <a:rPr lang="en-US">
                <a:cs typeface="Arial" charset="0"/>
              </a:rPr>
              <a:pPr fontAlgn="base">
                <a:spcBef>
                  <a:spcPct val="0"/>
                </a:spcBef>
                <a:spcAft>
                  <a:spcPct val="0"/>
                </a:spcAft>
              </a:pPr>
              <a:t>2</a:t>
            </a:fld>
            <a:endParaRPr lang="en-US">
              <a:cs typeface="Arial" charset="0"/>
            </a:endParaRPr>
          </a:p>
        </p:txBody>
      </p:sp>
    </p:spTree>
    <p:extLst>
      <p:ext uri="{BB962C8B-B14F-4D97-AF65-F5344CB8AC3E}">
        <p14:creationId xmlns:p14="http://schemas.microsoft.com/office/powerpoint/2010/main" val="2298393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BF116D-E371-43F6-9B56-C063CDF14D81}" type="slidenum">
              <a:rPr lang="en-US">
                <a:cs typeface="Arial" charset="0"/>
              </a:rPr>
              <a:pPr fontAlgn="base">
                <a:spcBef>
                  <a:spcPct val="0"/>
                </a:spcBef>
                <a:spcAft>
                  <a:spcPct val="0"/>
                </a:spcAft>
              </a:pPr>
              <a:t>3</a:t>
            </a:fld>
            <a:endParaRPr lang="en-US">
              <a:cs typeface="Arial" charset="0"/>
            </a:endParaRPr>
          </a:p>
        </p:txBody>
      </p:sp>
    </p:spTree>
    <p:extLst>
      <p:ext uri="{BB962C8B-B14F-4D97-AF65-F5344CB8AC3E}">
        <p14:creationId xmlns:p14="http://schemas.microsoft.com/office/powerpoint/2010/main" val="3168359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BF116D-E371-43F6-9B56-C063CDF14D81}" type="slidenum">
              <a:rPr lang="en-US">
                <a:cs typeface="Arial" charset="0"/>
              </a:rPr>
              <a:pPr fontAlgn="base">
                <a:spcBef>
                  <a:spcPct val="0"/>
                </a:spcBef>
                <a:spcAft>
                  <a:spcPct val="0"/>
                </a:spcAft>
              </a:pPr>
              <a:t>4</a:t>
            </a:fld>
            <a:endParaRPr lang="en-US">
              <a:cs typeface="Arial" charset="0"/>
            </a:endParaRPr>
          </a:p>
        </p:txBody>
      </p:sp>
    </p:spTree>
    <p:extLst>
      <p:ext uri="{BB962C8B-B14F-4D97-AF65-F5344CB8AC3E}">
        <p14:creationId xmlns:p14="http://schemas.microsoft.com/office/powerpoint/2010/main" val="3104513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BF116D-E371-43F6-9B56-C063CDF14D81}" type="slidenum">
              <a:rPr lang="en-US">
                <a:cs typeface="Arial" charset="0"/>
              </a:rPr>
              <a:pPr fontAlgn="base">
                <a:spcBef>
                  <a:spcPct val="0"/>
                </a:spcBef>
                <a:spcAft>
                  <a:spcPct val="0"/>
                </a:spcAft>
              </a:pPr>
              <a:t>5</a:t>
            </a:fld>
            <a:endParaRPr lang="en-US">
              <a:cs typeface="Arial" charset="0"/>
            </a:endParaRPr>
          </a:p>
        </p:txBody>
      </p:sp>
    </p:spTree>
    <p:extLst>
      <p:ext uri="{BB962C8B-B14F-4D97-AF65-F5344CB8AC3E}">
        <p14:creationId xmlns:p14="http://schemas.microsoft.com/office/powerpoint/2010/main" val="567415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BF116D-E371-43F6-9B56-C063CDF14D81}" type="slidenum">
              <a:rPr lang="en-US">
                <a:cs typeface="Arial" charset="0"/>
              </a:rPr>
              <a:pPr fontAlgn="base">
                <a:spcBef>
                  <a:spcPct val="0"/>
                </a:spcBef>
                <a:spcAft>
                  <a:spcPct val="0"/>
                </a:spcAft>
              </a:pPr>
              <a:t>6</a:t>
            </a:fld>
            <a:endParaRPr lang="en-US">
              <a:cs typeface="Arial" charset="0"/>
            </a:endParaRPr>
          </a:p>
        </p:txBody>
      </p:sp>
    </p:spTree>
    <p:extLst>
      <p:ext uri="{BB962C8B-B14F-4D97-AF65-F5344CB8AC3E}">
        <p14:creationId xmlns:p14="http://schemas.microsoft.com/office/powerpoint/2010/main" val="1360852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BF116D-E371-43F6-9B56-C063CDF14D81}" type="slidenum">
              <a:rPr lang="en-US">
                <a:cs typeface="Arial" charset="0"/>
              </a:rPr>
              <a:pPr fontAlgn="base">
                <a:spcBef>
                  <a:spcPct val="0"/>
                </a:spcBef>
                <a:spcAft>
                  <a:spcPct val="0"/>
                </a:spcAft>
              </a:pPr>
              <a:t>7</a:t>
            </a:fld>
            <a:endParaRPr lang="en-US">
              <a:cs typeface="Arial" charset="0"/>
            </a:endParaRPr>
          </a:p>
        </p:txBody>
      </p:sp>
    </p:spTree>
    <p:extLst>
      <p:ext uri="{BB962C8B-B14F-4D97-AF65-F5344CB8AC3E}">
        <p14:creationId xmlns:p14="http://schemas.microsoft.com/office/powerpoint/2010/main" val="2815404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EC695C83-EAD4-457A-9BC6-232326E8E2D4}" type="slidenum">
              <a:rPr lang="en-US" smtClean="0"/>
              <a:pPr>
                <a:defRPr/>
              </a:pPr>
              <a:t>8</a:t>
            </a:fld>
            <a:endParaRPr lang="en-US"/>
          </a:p>
        </p:txBody>
      </p:sp>
    </p:spTree>
    <p:extLst>
      <p:ext uri="{BB962C8B-B14F-4D97-AF65-F5344CB8AC3E}">
        <p14:creationId xmlns:p14="http://schemas.microsoft.com/office/powerpoint/2010/main" val="1003320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BF116D-E371-43F6-9B56-C063CDF14D81}" type="slidenum">
              <a:rPr lang="en-US">
                <a:cs typeface="Arial" charset="0"/>
              </a:rPr>
              <a:pPr fontAlgn="base">
                <a:spcBef>
                  <a:spcPct val="0"/>
                </a:spcBef>
                <a:spcAft>
                  <a:spcPct val="0"/>
                </a:spcAft>
              </a:pPr>
              <a:t>9</a:t>
            </a:fld>
            <a:endParaRPr lang="en-US">
              <a:cs typeface="Arial" charset="0"/>
            </a:endParaRPr>
          </a:p>
        </p:txBody>
      </p:sp>
    </p:spTree>
    <p:extLst>
      <p:ext uri="{BB962C8B-B14F-4D97-AF65-F5344CB8AC3E}">
        <p14:creationId xmlns:p14="http://schemas.microsoft.com/office/powerpoint/2010/main" val="41447614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6.jpe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logos.png"/>
          <p:cNvPicPr>
            <a:picLocks noChangeAspect="1"/>
          </p:cNvPicPr>
          <p:nvPr userDrawn="1"/>
        </p:nvPicPr>
        <p:blipFill rotWithShape="1">
          <a:blip r:embed="rId2"/>
          <a:srcRect r="83109"/>
          <a:stretch/>
        </p:blipFill>
        <p:spPr bwMode="auto">
          <a:xfrm>
            <a:off x="174625" y="6151563"/>
            <a:ext cx="1485499" cy="566737"/>
          </a:xfrm>
          <a:prstGeom prst="rect">
            <a:avLst/>
          </a:prstGeom>
          <a:noFill/>
          <a:ln w="9525">
            <a:noFill/>
            <a:miter lim="800000"/>
            <a:headEnd/>
            <a:tailEnd/>
          </a:ln>
        </p:spPr>
      </p:pic>
      <p:pic>
        <p:nvPicPr>
          <p:cNvPr id="5" name="Picture 9" descr="Untitled-2-01.png"/>
          <p:cNvPicPr>
            <a:picLocks noChangeAspect="1"/>
          </p:cNvPicPr>
          <p:nvPr userDrawn="1"/>
        </p:nvPicPr>
        <p:blipFill>
          <a:blip r:embed="rId3"/>
          <a:srcRect t="10310" r="26859"/>
          <a:stretch>
            <a:fillRect/>
          </a:stretch>
        </p:blipFill>
        <p:spPr bwMode="auto">
          <a:xfrm>
            <a:off x="5397500" y="0"/>
            <a:ext cx="3746500" cy="6151563"/>
          </a:xfrm>
          <a:prstGeom prst="rect">
            <a:avLst/>
          </a:prstGeom>
          <a:noFill/>
          <a:ln w="9525">
            <a:noFill/>
            <a:miter lim="800000"/>
            <a:headEnd/>
            <a:tailEnd/>
          </a:ln>
        </p:spPr>
      </p:pic>
      <p:pic>
        <p:nvPicPr>
          <p:cNvPr id="6" name="Picture 12" descr="large-logo-01-01.png"/>
          <p:cNvPicPr>
            <a:picLocks noChangeAspect="1"/>
          </p:cNvPicPr>
          <p:nvPr userDrawn="1"/>
        </p:nvPicPr>
        <p:blipFill>
          <a:blip r:embed="rId4"/>
          <a:srcRect/>
          <a:stretch>
            <a:fillRect/>
          </a:stretch>
        </p:blipFill>
        <p:spPr bwMode="auto">
          <a:xfrm>
            <a:off x="315913" y="327025"/>
            <a:ext cx="5653087" cy="1763713"/>
          </a:xfrm>
          <a:prstGeom prst="rect">
            <a:avLst/>
          </a:prstGeom>
          <a:noFill/>
          <a:ln w="9525">
            <a:noFill/>
            <a:miter lim="800000"/>
            <a:headEnd/>
            <a:tailEnd/>
          </a:ln>
        </p:spPr>
      </p:pic>
      <p:sp>
        <p:nvSpPr>
          <p:cNvPr id="2" name="Title 1"/>
          <p:cNvSpPr>
            <a:spLocks noGrp="1"/>
          </p:cNvSpPr>
          <p:nvPr>
            <p:ph type="ctrTitle"/>
          </p:nvPr>
        </p:nvSpPr>
        <p:spPr>
          <a:xfrm>
            <a:off x="315498" y="2502958"/>
            <a:ext cx="6598946" cy="1470025"/>
          </a:xfrm>
        </p:spPr>
        <p:txBody>
          <a:bodyPr/>
          <a:lstStyle>
            <a:lvl1pPr algn="l">
              <a:defRPr b="1">
                <a:solidFill>
                  <a:schemeClr val="tx1"/>
                </a:solidFill>
              </a:defRPr>
            </a:lvl1pPr>
          </a:lstStyle>
          <a:p>
            <a:r>
              <a:rPr lang="en-AU" dirty="0"/>
              <a:t>Click to edit Master title style</a:t>
            </a:r>
            <a:endParaRPr lang="en-US" dirty="0"/>
          </a:p>
        </p:txBody>
      </p:sp>
      <p:sp>
        <p:nvSpPr>
          <p:cNvPr id="3" name="Subtitle 2"/>
          <p:cNvSpPr>
            <a:spLocks noGrp="1"/>
          </p:cNvSpPr>
          <p:nvPr>
            <p:ph type="subTitle" idx="1"/>
          </p:nvPr>
        </p:nvSpPr>
        <p:spPr>
          <a:xfrm>
            <a:off x="315498" y="4168422"/>
            <a:ext cx="6598946" cy="1752600"/>
          </a:xfrm>
        </p:spPr>
        <p:txBody>
          <a:bodyPr/>
          <a:lstStyle>
            <a:lvl1pPr marL="0" indent="0" algn="l">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2" name="Picture 6" descr="logos.png"/>
          <p:cNvPicPr>
            <a:picLocks noChangeAspect="1"/>
          </p:cNvPicPr>
          <p:nvPr userDrawn="1"/>
        </p:nvPicPr>
        <p:blipFill rotWithShape="1">
          <a:blip r:embed="rId2"/>
          <a:srcRect r="84421"/>
          <a:stretch/>
        </p:blipFill>
        <p:spPr bwMode="auto">
          <a:xfrm>
            <a:off x="174625" y="6151563"/>
            <a:ext cx="1370090" cy="566737"/>
          </a:xfrm>
          <a:prstGeom prst="rect">
            <a:avLst/>
          </a:prstGeom>
          <a:noFill/>
          <a:ln w="9525">
            <a:noFill/>
            <a:miter lim="800000"/>
            <a:headEnd/>
            <a:tailEnd/>
          </a:ln>
        </p:spPr>
      </p:pic>
      <p:pic>
        <p:nvPicPr>
          <p:cNvPr id="3" name="Picture 9" descr="Untitled-2-01.png"/>
          <p:cNvPicPr>
            <a:picLocks noChangeAspect="1"/>
          </p:cNvPicPr>
          <p:nvPr userDrawn="1"/>
        </p:nvPicPr>
        <p:blipFill>
          <a:blip r:embed="rId3"/>
          <a:srcRect t="10310" r="26859"/>
          <a:stretch>
            <a:fillRect/>
          </a:stretch>
        </p:blipFill>
        <p:spPr bwMode="auto">
          <a:xfrm>
            <a:off x="5397500" y="0"/>
            <a:ext cx="3746500" cy="6151563"/>
          </a:xfrm>
          <a:prstGeom prst="rect">
            <a:avLst/>
          </a:prstGeom>
          <a:noFill/>
          <a:ln w="9525">
            <a:noFill/>
            <a:miter lim="800000"/>
            <a:headEnd/>
            <a:tailEnd/>
          </a:ln>
        </p:spPr>
      </p:pic>
      <p:pic>
        <p:nvPicPr>
          <p:cNvPr id="4" name="Picture 12" descr="large-logo-01-01.png"/>
          <p:cNvPicPr>
            <a:picLocks noChangeAspect="1"/>
          </p:cNvPicPr>
          <p:nvPr userDrawn="1"/>
        </p:nvPicPr>
        <p:blipFill>
          <a:blip r:embed="rId4"/>
          <a:srcRect/>
          <a:stretch>
            <a:fillRect/>
          </a:stretch>
        </p:blipFill>
        <p:spPr bwMode="auto">
          <a:xfrm>
            <a:off x="315913" y="438150"/>
            <a:ext cx="5653087" cy="1763713"/>
          </a:xfrm>
          <a:prstGeom prst="rect">
            <a:avLst/>
          </a:prstGeom>
          <a:noFill/>
          <a:ln w="9525">
            <a:noFill/>
            <a:miter lim="800000"/>
            <a:headEnd/>
            <a:tailEnd/>
          </a:ln>
        </p:spPr>
      </p:pic>
      <p:pic>
        <p:nvPicPr>
          <p:cNvPr id="5" name="Picture 7" descr="meeting-name-01.png"/>
          <p:cNvPicPr>
            <a:picLocks noChangeAspect="1"/>
          </p:cNvPicPr>
          <p:nvPr userDrawn="1"/>
        </p:nvPicPr>
        <p:blipFill rotWithShape="1">
          <a:blip r:embed="rId5"/>
          <a:srcRect t="21457" b="23318"/>
          <a:stretch/>
        </p:blipFill>
        <p:spPr bwMode="auto">
          <a:xfrm>
            <a:off x="315913" y="3240350"/>
            <a:ext cx="7097712" cy="985421"/>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3" name="Picture 6" descr="logos.png"/>
          <p:cNvPicPr>
            <a:picLocks noChangeAspect="1"/>
          </p:cNvPicPr>
          <p:nvPr userDrawn="1"/>
        </p:nvPicPr>
        <p:blipFill rotWithShape="1">
          <a:blip r:embed="rId2"/>
          <a:srcRect r="85330"/>
          <a:stretch/>
        </p:blipFill>
        <p:spPr bwMode="auto">
          <a:xfrm>
            <a:off x="174625" y="6151563"/>
            <a:ext cx="1290191" cy="566737"/>
          </a:xfrm>
          <a:prstGeom prst="rect">
            <a:avLst/>
          </a:prstGeom>
          <a:noFill/>
          <a:ln w="9525">
            <a:noFill/>
            <a:miter lim="800000"/>
            <a:headEnd/>
            <a:tailEnd/>
          </a:ln>
        </p:spPr>
      </p:pic>
      <p:pic>
        <p:nvPicPr>
          <p:cNvPr id="4" name="Picture 13" descr="meeting-name-01.png"/>
          <p:cNvPicPr>
            <a:picLocks noChangeAspect="1"/>
          </p:cNvPicPr>
          <p:nvPr userDrawn="1"/>
        </p:nvPicPr>
        <p:blipFill rotWithShape="1">
          <a:blip r:embed="rId3"/>
          <a:srcRect t="21107" b="24003"/>
          <a:stretch/>
        </p:blipFill>
        <p:spPr bwMode="auto">
          <a:xfrm>
            <a:off x="809625" y="2752078"/>
            <a:ext cx="7524750" cy="1038688"/>
          </a:xfrm>
          <a:prstGeom prst="rect">
            <a:avLst/>
          </a:prstGeom>
          <a:noFill/>
          <a:ln w="9525">
            <a:noFill/>
            <a:miter lim="800000"/>
            <a:headEnd/>
            <a:tailEnd/>
          </a:ln>
        </p:spPr>
      </p:pic>
      <p:pic>
        <p:nvPicPr>
          <p:cNvPr id="5" name="Picture 14" descr="bg-2-01-01.png"/>
          <p:cNvPicPr>
            <a:picLocks noChangeAspect="1"/>
          </p:cNvPicPr>
          <p:nvPr userDrawn="1"/>
        </p:nvPicPr>
        <p:blipFill>
          <a:blip r:embed="rId4"/>
          <a:srcRect/>
          <a:stretch>
            <a:fillRect/>
          </a:stretch>
        </p:blipFill>
        <p:spPr bwMode="auto">
          <a:xfrm>
            <a:off x="-42863" y="423863"/>
            <a:ext cx="9186863" cy="1336675"/>
          </a:xfrm>
          <a:prstGeom prst="rect">
            <a:avLst/>
          </a:prstGeom>
          <a:noFill/>
          <a:ln w="9525">
            <a:noFill/>
            <a:miter lim="800000"/>
            <a:headEnd/>
            <a:tailEnd/>
          </a:ln>
        </p:spPr>
      </p:pic>
      <p:sp>
        <p:nvSpPr>
          <p:cNvPr id="16" name="Subtitle 2"/>
          <p:cNvSpPr>
            <a:spLocks noGrp="1"/>
          </p:cNvSpPr>
          <p:nvPr>
            <p:ph type="subTitle" idx="1"/>
          </p:nvPr>
        </p:nvSpPr>
        <p:spPr>
          <a:xfrm>
            <a:off x="691444" y="4619977"/>
            <a:ext cx="7761112" cy="798690"/>
          </a:xfrm>
        </p:spPr>
        <p:txBody>
          <a:bodyPr>
            <a:normAutofit/>
          </a:bodyPr>
          <a:lstStyle>
            <a:lvl1pPr marL="0" indent="0" algn="l">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edit Master subtitle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content-bg-01.png"/>
          <p:cNvPicPr>
            <a:picLocks noChangeAspect="1"/>
          </p:cNvPicPr>
          <p:nvPr userDrawn="1"/>
        </p:nvPicPr>
        <p:blipFill>
          <a:blip r:embed="rId2"/>
          <a:srcRect t="28761" r="22134"/>
          <a:stretch>
            <a:fillRect/>
          </a:stretch>
        </p:blipFill>
        <p:spPr bwMode="auto">
          <a:xfrm>
            <a:off x="7408863" y="0"/>
            <a:ext cx="1735137" cy="2166938"/>
          </a:xfrm>
          <a:prstGeom prst="rect">
            <a:avLst/>
          </a:prstGeom>
          <a:noFill/>
          <a:ln w="9525">
            <a:noFill/>
            <a:miter lim="800000"/>
            <a:headEnd/>
            <a:tailEnd/>
          </a:ln>
        </p:spPr>
      </p:pic>
      <p:sp>
        <p:nvSpPr>
          <p:cNvPr id="2" name="Title 1"/>
          <p:cNvSpPr>
            <a:spLocks noGrp="1"/>
          </p:cNvSpPr>
          <p:nvPr>
            <p:ph type="title"/>
          </p:nvPr>
        </p:nvSpPr>
        <p:spPr>
          <a:xfrm>
            <a:off x="457200" y="274638"/>
            <a:ext cx="7445022" cy="1143000"/>
          </a:xfrm>
        </p:spPr>
        <p:txBody>
          <a:bodyPr/>
          <a:lstStyle/>
          <a:p>
            <a:r>
              <a:rPr lang="en-AU" dirty="0"/>
              <a:t>Click to edit Master title style</a:t>
            </a:r>
            <a:endParaRPr lang="en-US" dirty="0"/>
          </a:p>
        </p:txBody>
      </p:sp>
      <p:sp>
        <p:nvSpPr>
          <p:cNvPr id="3" name="Content Placeholder 2"/>
          <p:cNvSpPr>
            <a:spLocks noGrp="1"/>
          </p:cNvSpPr>
          <p:nvPr>
            <p:ph idx="1"/>
          </p:nvPr>
        </p:nvSpPr>
        <p:spPr/>
        <p:txBody>
          <a:bodyPr/>
          <a:lstStyle>
            <a:lvl1pPr marL="450850" indent="-450850">
              <a:buSzPct val="100000"/>
              <a:buFontTx/>
              <a:buBlip>
                <a:blip r:embed="rId3"/>
              </a:buBlip>
              <a:defRPr/>
            </a:lvl1pPr>
            <a:lvl2pPr marL="903288" indent="-446088">
              <a:buSzPct val="100000"/>
              <a:buFontTx/>
              <a:buBlip>
                <a:blip r:embed="rId4"/>
              </a:buBlip>
              <a:defRPr/>
            </a:lvl2pPr>
            <a:lvl3pPr marL="1339850" indent="-425450">
              <a:buSzPct val="100000"/>
              <a:buFontTx/>
              <a:buBlip>
                <a:blip r:embed="rId5"/>
              </a:buBlip>
              <a:defRPr/>
            </a:lvl3pPr>
            <a:lvl4pPr marL="1792288" indent="-420688">
              <a:buSzPct val="100000"/>
              <a:buFontTx/>
              <a:buBlip>
                <a:blip r:embed="rId6"/>
              </a:buBlip>
              <a:defRPr/>
            </a:lvl4pPr>
          </a:lstStyle>
          <a:p>
            <a:pPr lvl="0"/>
            <a:r>
              <a:rPr lang="en-AU" dirty="0"/>
              <a:t>Click to edit Master text styles</a:t>
            </a:r>
          </a:p>
          <a:p>
            <a:pPr lvl="1"/>
            <a:r>
              <a:rPr lang="en-AU" dirty="0"/>
              <a:t>Second level</a:t>
            </a:r>
          </a:p>
          <a:p>
            <a:pPr lvl="2"/>
            <a:r>
              <a:rPr lang="en-AU" dirty="0"/>
              <a:t>Third level</a:t>
            </a:r>
          </a:p>
          <a:p>
            <a:pPr lvl="3"/>
            <a:r>
              <a:rPr lang="en-AU" dirty="0"/>
              <a:t>Fourth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6" descr="content-bg-01.png"/>
          <p:cNvPicPr>
            <a:picLocks noChangeAspect="1"/>
          </p:cNvPicPr>
          <p:nvPr userDrawn="1"/>
        </p:nvPicPr>
        <p:blipFill>
          <a:blip r:embed="rId2"/>
          <a:srcRect t="28761" r="22134"/>
          <a:stretch>
            <a:fillRect/>
          </a:stretch>
        </p:blipFill>
        <p:spPr bwMode="auto">
          <a:xfrm>
            <a:off x="7408863" y="0"/>
            <a:ext cx="1735137" cy="2166938"/>
          </a:xfrm>
          <a:prstGeom prst="rect">
            <a:avLst/>
          </a:prstGeom>
          <a:noFill/>
          <a:ln w="9525">
            <a:noFill/>
            <a:miter lim="800000"/>
            <a:headEnd/>
            <a:tailEnd/>
          </a:ln>
        </p:spPr>
      </p:pic>
      <p:sp>
        <p:nvSpPr>
          <p:cNvPr id="2" name="Title 1"/>
          <p:cNvSpPr>
            <a:spLocks noGrp="1"/>
          </p:cNvSpPr>
          <p:nvPr>
            <p:ph type="title"/>
          </p:nvPr>
        </p:nvSpPr>
        <p:spPr>
          <a:xfrm>
            <a:off x="457200" y="274638"/>
            <a:ext cx="7445022" cy="1143000"/>
          </a:xfrm>
        </p:spPr>
        <p:txBody>
          <a:bodyPr/>
          <a:lstStyle/>
          <a:p>
            <a:r>
              <a:rPr lang="en-AU" dirty="0"/>
              <a:t>Click to edit Master title style</a:t>
            </a:r>
            <a:endParaRPr lang="en-US" dirty="0"/>
          </a:p>
        </p:txBody>
      </p:sp>
      <p:sp>
        <p:nvSpPr>
          <p:cNvPr id="3" name="Content Placeholder 2"/>
          <p:cNvSpPr>
            <a:spLocks noGrp="1"/>
          </p:cNvSpPr>
          <p:nvPr>
            <p:ph idx="1"/>
          </p:nvPr>
        </p:nvSpPr>
        <p:spPr/>
        <p:txBody>
          <a:bodyPr/>
          <a:lstStyle>
            <a:lvl1pPr marL="342900" indent="-342900">
              <a:buSzPct val="130000"/>
              <a:buFontTx/>
              <a:buBlip>
                <a:blip r:embed="rId3"/>
              </a:buBlip>
              <a:defRPr/>
            </a:lvl1pPr>
            <a:lvl2pPr marL="903288" indent="-446088">
              <a:buSzPct val="130000"/>
              <a:buFont typeface="Lucida Grande"/>
              <a:buChar char="‒"/>
              <a:defRPr/>
            </a:lvl2pPr>
            <a:lvl3pPr marL="1143000" indent="-228600">
              <a:buSzPct val="100000"/>
              <a:buFont typeface="Lucida Grande"/>
              <a:buChar char="‒"/>
              <a:defRPr/>
            </a:lvl3pPr>
            <a:lvl4pPr marL="1600200" indent="-228600">
              <a:buSzPct val="100000"/>
              <a:buFont typeface="Lucida Grande"/>
              <a:buChar char="‒"/>
              <a:defRPr/>
            </a:lvl4pPr>
            <a:lvl5pPr marL="2057400" indent="-228600">
              <a:buFont typeface="Lucida Grande"/>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2" name="Picture 4" descr="content-bg-01.png"/>
          <p:cNvPicPr>
            <a:picLocks noChangeAspect="1"/>
          </p:cNvPicPr>
          <p:nvPr userDrawn="1"/>
        </p:nvPicPr>
        <p:blipFill>
          <a:blip r:embed="rId2"/>
          <a:srcRect t="28761" r="22134"/>
          <a:stretch>
            <a:fillRect/>
          </a:stretch>
        </p:blipFill>
        <p:spPr bwMode="auto">
          <a:xfrm>
            <a:off x="7408863" y="0"/>
            <a:ext cx="1735137" cy="2166938"/>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pic>
        <p:nvPicPr>
          <p:cNvPr id="3" name="Picture 2" descr="photo-bg-camera.jpg"/>
          <p:cNvPicPr>
            <a:picLocks noChangeAspect="1"/>
          </p:cNvPicPr>
          <p:nvPr userDrawn="1"/>
        </p:nvPicPr>
        <p:blipFill>
          <a:blip r:embed="rId2"/>
          <a:srcRect/>
          <a:stretch>
            <a:fillRect/>
          </a:stretch>
        </p:blipFill>
        <p:spPr bwMode="auto">
          <a:xfrm>
            <a:off x="0" y="0"/>
            <a:ext cx="9144000" cy="6870700"/>
          </a:xfrm>
          <a:prstGeom prst="rect">
            <a:avLst/>
          </a:prstGeom>
          <a:noFill/>
          <a:ln w="9525">
            <a:noFill/>
            <a:miter lim="800000"/>
            <a:headEnd/>
            <a:tailEnd/>
          </a:ln>
        </p:spPr>
      </p:pic>
      <p:sp>
        <p:nvSpPr>
          <p:cNvPr id="4" name="Rectangle 3"/>
          <p:cNvSpPr/>
          <p:nvPr userDrawn="1"/>
        </p:nvSpPr>
        <p:spPr>
          <a:xfrm>
            <a:off x="5414963" y="1997075"/>
            <a:ext cx="3729037" cy="4414838"/>
          </a:xfrm>
          <a:prstGeom prst="rect">
            <a:avLst/>
          </a:prstGeom>
          <a:solidFill>
            <a:schemeClr val="bg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7" descr="large-logo-01-01.png"/>
          <p:cNvPicPr>
            <a:picLocks noChangeAspect="1"/>
          </p:cNvPicPr>
          <p:nvPr userDrawn="1"/>
        </p:nvPicPr>
        <p:blipFill>
          <a:blip r:embed="rId3"/>
          <a:srcRect/>
          <a:stretch>
            <a:fillRect/>
          </a:stretch>
        </p:blipFill>
        <p:spPr bwMode="auto">
          <a:xfrm>
            <a:off x="5668963" y="2224088"/>
            <a:ext cx="3251200" cy="1016000"/>
          </a:xfrm>
          <a:prstGeom prst="rect">
            <a:avLst/>
          </a:prstGeom>
          <a:noFill/>
          <a:ln w="9525">
            <a:noFill/>
            <a:miter lim="800000"/>
            <a:headEnd/>
            <a:tailEnd/>
          </a:ln>
        </p:spPr>
      </p:pic>
      <p:pic>
        <p:nvPicPr>
          <p:cNvPr id="6" name="Picture 10" descr="content-bg-01.png"/>
          <p:cNvPicPr>
            <a:picLocks noChangeAspect="1"/>
          </p:cNvPicPr>
          <p:nvPr userDrawn="1"/>
        </p:nvPicPr>
        <p:blipFill>
          <a:blip r:embed="rId4"/>
          <a:srcRect t="28761" r="22134"/>
          <a:stretch>
            <a:fillRect/>
          </a:stretch>
        </p:blipFill>
        <p:spPr bwMode="auto">
          <a:xfrm>
            <a:off x="7408863" y="0"/>
            <a:ext cx="1735137" cy="2166938"/>
          </a:xfrm>
          <a:prstGeom prst="rect">
            <a:avLst/>
          </a:prstGeom>
          <a:noFill/>
          <a:ln w="9525">
            <a:noFill/>
            <a:miter lim="800000"/>
            <a:headEnd/>
            <a:tailEnd/>
          </a:ln>
        </p:spPr>
      </p:pic>
      <p:sp>
        <p:nvSpPr>
          <p:cNvPr id="7" name="Title 1"/>
          <p:cNvSpPr>
            <a:spLocks noGrp="1"/>
          </p:cNvSpPr>
          <p:nvPr>
            <p:ph type="title"/>
          </p:nvPr>
        </p:nvSpPr>
        <p:spPr>
          <a:xfrm>
            <a:off x="5668210" y="3540125"/>
            <a:ext cx="3251807" cy="2590799"/>
          </a:xfrm>
        </p:spPr>
        <p:txBody>
          <a:bodyPr anchor="t"/>
          <a:lstStyle>
            <a:lvl1pPr algn="ctr">
              <a:defRPr sz="2000" b="1">
                <a:solidFill>
                  <a:schemeClr val="tx1"/>
                </a:solidFill>
              </a:defRPr>
            </a:lvl1pPr>
          </a:lstStyle>
          <a:p>
            <a:r>
              <a:rPr lang="en-US" dirty="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1027" name="Text Placeholder 2"/>
          <p:cNvSpPr>
            <a:spLocks noGrp="1"/>
          </p:cNvSpPr>
          <p:nvPr>
            <p:ph type="body" idx="1"/>
          </p:nvPr>
        </p:nvSpPr>
        <p:spPr bwMode="auto">
          <a:xfrm>
            <a:off x="457200" y="1600200"/>
            <a:ext cx="8229600" cy="4946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58" r:id="rId7"/>
    <p:sldLayoutId id="2147483665" r:id="rId8"/>
  </p:sldLayoutIdLst>
  <p:txStyles>
    <p:titleStyle>
      <a:lvl1pPr algn="l" defTabSz="457200" rtl="0" fontAlgn="base">
        <a:spcBef>
          <a:spcPct val="0"/>
        </a:spcBef>
        <a:spcAft>
          <a:spcPct val="0"/>
        </a:spcAft>
        <a:defRPr sz="4400" kern="1200">
          <a:solidFill>
            <a:schemeClr val="tx2"/>
          </a:solidFill>
          <a:latin typeface="Arial"/>
          <a:ea typeface="+mj-ea"/>
          <a:cs typeface="Arial"/>
        </a:defRPr>
      </a:lvl1pPr>
      <a:lvl2pPr algn="l" defTabSz="457200" rtl="0" fontAlgn="base">
        <a:spcBef>
          <a:spcPct val="0"/>
        </a:spcBef>
        <a:spcAft>
          <a:spcPct val="0"/>
        </a:spcAft>
        <a:defRPr sz="4400">
          <a:solidFill>
            <a:schemeClr val="tx2"/>
          </a:solidFill>
          <a:latin typeface="Arial" charset="0"/>
          <a:cs typeface="Arial" charset="0"/>
        </a:defRPr>
      </a:lvl2pPr>
      <a:lvl3pPr algn="l" defTabSz="457200" rtl="0" fontAlgn="base">
        <a:spcBef>
          <a:spcPct val="0"/>
        </a:spcBef>
        <a:spcAft>
          <a:spcPct val="0"/>
        </a:spcAft>
        <a:defRPr sz="4400">
          <a:solidFill>
            <a:schemeClr val="tx2"/>
          </a:solidFill>
          <a:latin typeface="Arial" charset="0"/>
          <a:cs typeface="Arial" charset="0"/>
        </a:defRPr>
      </a:lvl3pPr>
      <a:lvl4pPr algn="l" defTabSz="457200" rtl="0" fontAlgn="base">
        <a:spcBef>
          <a:spcPct val="0"/>
        </a:spcBef>
        <a:spcAft>
          <a:spcPct val="0"/>
        </a:spcAft>
        <a:defRPr sz="4400">
          <a:solidFill>
            <a:schemeClr val="tx2"/>
          </a:solidFill>
          <a:latin typeface="Arial" charset="0"/>
          <a:cs typeface="Arial" charset="0"/>
        </a:defRPr>
      </a:lvl4pPr>
      <a:lvl5pPr algn="l" defTabSz="457200" rtl="0" fontAlgn="base">
        <a:spcBef>
          <a:spcPct val="0"/>
        </a:spcBef>
        <a:spcAft>
          <a:spcPct val="0"/>
        </a:spcAft>
        <a:defRPr sz="4400">
          <a:solidFill>
            <a:schemeClr val="tx2"/>
          </a:solidFill>
          <a:latin typeface="Arial" charset="0"/>
          <a:cs typeface="Arial" charset="0"/>
        </a:defRPr>
      </a:lvl5pPr>
      <a:lvl6pPr marL="457200" algn="l" defTabSz="457200" rtl="0" fontAlgn="base">
        <a:spcBef>
          <a:spcPct val="0"/>
        </a:spcBef>
        <a:spcAft>
          <a:spcPct val="0"/>
        </a:spcAft>
        <a:defRPr sz="4400">
          <a:solidFill>
            <a:schemeClr val="tx2"/>
          </a:solidFill>
          <a:latin typeface="Arial" charset="0"/>
          <a:cs typeface="Arial" charset="0"/>
        </a:defRPr>
      </a:lvl6pPr>
      <a:lvl7pPr marL="914400" algn="l" defTabSz="457200" rtl="0" fontAlgn="base">
        <a:spcBef>
          <a:spcPct val="0"/>
        </a:spcBef>
        <a:spcAft>
          <a:spcPct val="0"/>
        </a:spcAft>
        <a:defRPr sz="4400">
          <a:solidFill>
            <a:schemeClr val="tx2"/>
          </a:solidFill>
          <a:latin typeface="Arial" charset="0"/>
          <a:cs typeface="Arial" charset="0"/>
        </a:defRPr>
      </a:lvl7pPr>
      <a:lvl8pPr marL="1371600" algn="l" defTabSz="457200" rtl="0" fontAlgn="base">
        <a:spcBef>
          <a:spcPct val="0"/>
        </a:spcBef>
        <a:spcAft>
          <a:spcPct val="0"/>
        </a:spcAft>
        <a:defRPr sz="4400">
          <a:solidFill>
            <a:schemeClr val="tx2"/>
          </a:solidFill>
          <a:latin typeface="Arial" charset="0"/>
          <a:cs typeface="Arial" charset="0"/>
        </a:defRPr>
      </a:lvl8pPr>
      <a:lvl9pPr marL="1828800" algn="l" defTabSz="457200" rtl="0" fontAlgn="base">
        <a:spcBef>
          <a:spcPct val="0"/>
        </a:spcBef>
        <a:spcAft>
          <a:spcPct val="0"/>
        </a:spcAft>
        <a:defRPr sz="4400">
          <a:solidFill>
            <a:schemeClr val="tx2"/>
          </a:solidFill>
          <a:latin typeface="Arial" charset="0"/>
          <a:cs typeface="Arial" charset="0"/>
        </a:defRPr>
      </a:lvl9pPr>
    </p:titleStyle>
    <p:bodyStyle>
      <a:lvl1pPr marL="450850" indent="-450850" algn="l" defTabSz="457200" rtl="0" fontAlgn="base">
        <a:spcBef>
          <a:spcPct val="20000"/>
        </a:spcBef>
        <a:spcAft>
          <a:spcPct val="0"/>
        </a:spcAft>
        <a:buBlip>
          <a:blip r:embed="rId10"/>
        </a:buBlip>
        <a:defRPr sz="3200" kern="1200">
          <a:solidFill>
            <a:schemeClr val="tx1"/>
          </a:solidFill>
          <a:latin typeface="Arial"/>
          <a:ea typeface="+mn-ea"/>
          <a:cs typeface="Arial"/>
        </a:defRPr>
      </a:lvl1pPr>
      <a:lvl2pPr marL="903288" indent="-446088" algn="l" defTabSz="457200" rtl="0" fontAlgn="base">
        <a:spcBef>
          <a:spcPct val="20000"/>
        </a:spcBef>
        <a:spcAft>
          <a:spcPct val="0"/>
        </a:spcAft>
        <a:buSzPct val="100000"/>
        <a:buBlip>
          <a:blip r:embed="rId11"/>
        </a:buBlip>
        <a:defRPr sz="2800" kern="1200">
          <a:solidFill>
            <a:schemeClr val="tx1"/>
          </a:solidFill>
          <a:latin typeface="Arial"/>
          <a:ea typeface="+mn-ea"/>
          <a:cs typeface="Arial"/>
        </a:defRPr>
      </a:lvl2pPr>
      <a:lvl3pPr marL="1339850" indent="-425450" algn="l" defTabSz="457200" rtl="0" fontAlgn="base">
        <a:spcBef>
          <a:spcPct val="20000"/>
        </a:spcBef>
        <a:spcAft>
          <a:spcPct val="0"/>
        </a:spcAft>
        <a:buSzPct val="100000"/>
        <a:buBlip>
          <a:blip r:embed="rId12"/>
        </a:buBlip>
        <a:defRPr sz="2400" kern="1200">
          <a:solidFill>
            <a:schemeClr val="tx1"/>
          </a:solidFill>
          <a:latin typeface="Arial"/>
          <a:ea typeface="+mn-ea"/>
          <a:cs typeface="Arial"/>
        </a:defRPr>
      </a:lvl3pPr>
      <a:lvl4pPr marL="1792288" indent="-420688" algn="l" defTabSz="457200" rtl="0" fontAlgn="base">
        <a:spcBef>
          <a:spcPct val="20000"/>
        </a:spcBef>
        <a:spcAft>
          <a:spcPct val="0"/>
        </a:spcAft>
        <a:buSzPct val="100000"/>
        <a:buBlip>
          <a:blip r:embed="rId13"/>
        </a:buBlip>
        <a:defRPr sz="2000" kern="1200">
          <a:solidFill>
            <a:schemeClr val="tx1"/>
          </a:solidFill>
          <a:latin typeface="Arial"/>
          <a:ea typeface="+mn-ea"/>
          <a:cs typeface="Arial"/>
        </a:defRPr>
      </a:lvl4pPr>
      <a:lvl5pPr marL="2057400" indent="-228600" algn="l" defTabSz="457200" rtl="0" fontAlgn="base">
        <a:spcBef>
          <a:spcPct val="20000"/>
        </a:spcBef>
        <a:spcAft>
          <a:spcPct val="0"/>
        </a:spcAft>
        <a:buFont typeface="Arial" charset="0"/>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2472" y="4132202"/>
            <a:ext cx="7753739" cy="1077218"/>
          </a:xfrm>
          <a:prstGeom prst="rect">
            <a:avLst/>
          </a:prstGeom>
        </p:spPr>
        <p:txBody>
          <a:bodyPr wrap="square">
            <a:spAutoFit/>
          </a:bodyPr>
          <a:lstStyle/>
          <a:p>
            <a:pPr algn="ctr"/>
            <a:r>
              <a:rPr lang="en-US" sz="2400" dirty="0">
                <a:solidFill>
                  <a:srgbClr val="000000"/>
                </a:solidFill>
                <a:latin typeface="Arial" panose="020B0604020202020204" pitchFamily="34" charset="0"/>
                <a:cs typeface="Arial" panose="020B0604020202020204" pitchFamily="34" charset="0"/>
              </a:rPr>
              <a:t>Reporting for the Mid-Term Review</a:t>
            </a:r>
          </a:p>
          <a:p>
            <a:pPr algn="ctr"/>
            <a:endParaRPr lang="en-US" sz="2000" dirty="0">
              <a:solidFill>
                <a:srgbClr val="000000"/>
              </a:solidFill>
              <a:latin typeface="Arial" panose="020B0604020202020204" pitchFamily="34" charset="0"/>
              <a:cs typeface="Arial" panose="020B0604020202020204" pitchFamily="34" charset="0"/>
            </a:endParaRPr>
          </a:p>
          <a:p>
            <a:pPr algn="ctr"/>
            <a:r>
              <a:rPr lang="en-US" sz="2000" dirty="0">
                <a:solidFill>
                  <a:srgbClr val="000000"/>
                </a:solidFill>
                <a:latin typeface="Arial" panose="020B0604020202020204" pitchFamily="34" charset="0"/>
                <a:cs typeface="Arial" panose="020B0604020202020204" pitchFamily="34" charset="0"/>
              </a:rPr>
              <a:t>Fourth Meeting of the Regional Steering Group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Group Discussions</a:t>
            </a:r>
          </a:p>
        </p:txBody>
      </p:sp>
      <p:sp>
        <p:nvSpPr>
          <p:cNvPr id="3" name="Content Placeholder 2"/>
          <p:cNvSpPr>
            <a:spLocks noGrp="1"/>
          </p:cNvSpPr>
          <p:nvPr>
            <p:ph idx="1"/>
          </p:nvPr>
        </p:nvSpPr>
        <p:spPr/>
        <p:txBody>
          <a:bodyPr/>
          <a:lstStyle/>
          <a:p>
            <a:r>
              <a:rPr lang="en-US" sz="2200" dirty="0"/>
              <a:t>Objective: Guidance on how to pursue the 3 goals?</a:t>
            </a:r>
          </a:p>
          <a:p>
            <a:pPr lvl="1"/>
            <a:r>
              <a:rPr lang="en-US" sz="2200" dirty="0"/>
              <a:t>More countries reporting</a:t>
            </a:r>
          </a:p>
          <a:p>
            <a:pPr lvl="1"/>
            <a:r>
              <a:rPr lang="en-US" sz="2200" dirty="0"/>
              <a:t>Reporting of more data (including additional targets)</a:t>
            </a:r>
          </a:p>
          <a:p>
            <a:pPr lvl="1"/>
            <a:r>
              <a:rPr lang="en-US" sz="2200" dirty="0"/>
              <a:t>Ensuring high-quality of data reported</a:t>
            </a:r>
          </a:p>
          <a:p>
            <a:endParaRPr lang="en-US" sz="2200" dirty="0"/>
          </a:p>
          <a:p>
            <a:r>
              <a:rPr lang="en-US" sz="2200" dirty="0"/>
              <a:t>Guidance Questions</a:t>
            </a:r>
          </a:p>
          <a:p>
            <a:pPr lvl="1"/>
            <a:r>
              <a:rPr lang="en-US" sz="2200" dirty="0"/>
              <a:t>Formatting of  Questionnaire</a:t>
            </a:r>
          </a:p>
          <a:p>
            <a:pPr lvl="1"/>
            <a:r>
              <a:rPr lang="en-US" sz="2200" dirty="0"/>
              <a:t>Pre-filling vs not</a:t>
            </a:r>
          </a:p>
          <a:p>
            <a:pPr lvl="1"/>
            <a:r>
              <a:rPr lang="en-US" sz="2200" dirty="0"/>
              <a:t>Role of Development Partners:</a:t>
            </a:r>
          </a:p>
          <a:p>
            <a:pPr lvl="2"/>
            <a:r>
              <a:rPr lang="en-US" sz="2000" dirty="0"/>
              <a:t>Facilitation of the nomination of focal points</a:t>
            </a:r>
          </a:p>
          <a:p>
            <a:pPr lvl="2"/>
            <a:r>
              <a:rPr lang="en-US" sz="2000" dirty="0"/>
              <a:t>Technical support</a:t>
            </a:r>
          </a:p>
          <a:p>
            <a:pPr lvl="2"/>
            <a:r>
              <a:rPr lang="en-US" sz="2000" dirty="0"/>
              <a:t>Coordination support</a:t>
            </a:r>
          </a:p>
          <a:p>
            <a:pPr lvl="1"/>
            <a:endParaRPr lang="en-US" sz="2200" dirty="0"/>
          </a:p>
          <a:p>
            <a:pPr lvl="1"/>
            <a:endParaRPr lang="en-US" sz="2200" dirty="0"/>
          </a:p>
        </p:txBody>
      </p:sp>
    </p:spTree>
    <p:extLst>
      <p:ext uri="{BB962C8B-B14F-4D97-AF65-F5344CB8AC3E}">
        <p14:creationId xmlns:p14="http://schemas.microsoft.com/office/powerpoint/2010/main" val="2776983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5288" y="3596640"/>
            <a:ext cx="3608387" cy="2735898"/>
          </a:xfrm>
        </p:spPr>
        <p:txBody>
          <a:bodyPr>
            <a:normAutofit fontScale="90000"/>
          </a:bodyPr>
          <a:lstStyle/>
          <a:p>
            <a:pPr>
              <a:spcBef>
                <a:spcPts val="1200"/>
              </a:spcBef>
              <a:spcAft>
                <a:spcPts val="1200"/>
              </a:spcAft>
            </a:pPr>
            <a:r>
              <a:rPr lang="en-US" sz="3200" dirty="0">
                <a:latin typeface="Arial" charset="0"/>
                <a:cs typeface="Arial" charset="0"/>
              </a:rPr>
              <a:t>Thank you!</a:t>
            </a:r>
            <a:br>
              <a:rPr lang="en-US" sz="3200" dirty="0">
                <a:latin typeface="Arial" charset="0"/>
                <a:cs typeface="Arial" charset="0"/>
              </a:rPr>
            </a:br>
            <a:br>
              <a:rPr lang="en-US" sz="3200" dirty="0">
                <a:latin typeface="Arial" charset="0"/>
                <a:cs typeface="Arial" charset="0"/>
              </a:rPr>
            </a:br>
            <a:r>
              <a:rPr lang="en-US" sz="3200" dirty="0">
                <a:latin typeface="Arial" charset="0"/>
                <a:cs typeface="Arial" charset="0"/>
              </a:rPr>
              <a:t>Questions?</a:t>
            </a:r>
            <a:br>
              <a:rPr lang="en-US" sz="3200" dirty="0">
                <a:latin typeface="Arial" charset="0"/>
                <a:cs typeface="Arial" charset="0"/>
              </a:rPr>
            </a:br>
            <a:br>
              <a:rPr lang="en-US" dirty="0">
                <a:latin typeface="Arial" charset="0"/>
                <a:cs typeface="Arial" charset="0"/>
              </a:rPr>
            </a:br>
            <a:br>
              <a:rPr lang="en-US" dirty="0">
                <a:latin typeface="Arial" charset="0"/>
                <a:cs typeface="Arial" charset="0"/>
              </a:rPr>
            </a:br>
            <a:r>
              <a:rPr lang="en-US" dirty="0">
                <a:latin typeface="Arial" charset="0"/>
                <a:cs typeface="Arial" charset="0"/>
              </a:rPr>
              <a:t>For more information, please visit: www.getinthepicture.org</a:t>
            </a:r>
            <a:br>
              <a:rPr lang="en-US" dirty="0">
                <a:latin typeface="Arial" charset="0"/>
                <a:cs typeface="Arial" charset="0"/>
              </a:rPr>
            </a:br>
            <a:br>
              <a:rPr lang="en-US" sz="1400" dirty="0">
                <a:latin typeface="Arial" charset="0"/>
                <a:cs typeface="Arial" charset="0"/>
              </a:rPr>
            </a:br>
            <a:endParaRPr lang="en-US" dirty="0">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z="3200" dirty="0">
                <a:latin typeface="Arial" charset="0"/>
                <a:cs typeface="Arial" charset="0"/>
              </a:rPr>
              <a:t>Context: CRVS, RAF and RSG</a:t>
            </a:r>
          </a:p>
        </p:txBody>
      </p:sp>
      <p:sp>
        <p:nvSpPr>
          <p:cNvPr id="2" name="Content Placeholder 1">
            <a:extLst>
              <a:ext uri="{FF2B5EF4-FFF2-40B4-BE49-F238E27FC236}">
                <a16:creationId xmlns:a16="http://schemas.microsoft.com/office/drawing/2014/main" id="{72D07FCD-3607-4490-AFBC-BC7D83DDF71D}"/>
              </a:ext>
            </a:extLst>
          </p:cNvPr>
          <p:cNvSpPr>
            <a:spLocks noGrp="1"/>
          </p:cNvSpPr>
          <p:nvPr>
            <p:ph idx="1"/>
          </p:nvPr>
        </p:nvSpPr>
        <p:spPr/>
        <p:txBody>
          <a:bodyPr/>
          <a:lstStyle/>
          <a:p>
            <a:r>
              <a:rPr lang="en-US" dirty="0"/>
              <a:t>Supply – Demand of CRVS</a:t>
            </a:r>
          </a:p>
          <a:p>
            <a:pPr lvl="1"/>
            <a:r>
              <a:rPr lang="en-US" dirty="0"/>
              <a:t>For citizens</a:t>
            </a:r>
          </a:p>
          <a:p>
            <a:pPr lvl="1"/>
            <a:r>
              <a:rPr lang="en-US" dirty="0"/>
              <a:t>For the State</a:t>
            </a:r>
          </a:p>
          <a:p>
            <a:pPr marL="0" indent="0">
              <a:buNone/>
            </a:pPr>
            <a:endParaRPr lang="en-US" dirty="0"/>
          </a:p>
          <a:p>
            <a:r>
              <a:rPr lang="en-US" dirty="0"/>
              <a:t>2014 Ministerial Conference</a:t>
            </a:r>
          </a:p>
          <a:p>
            <a:pPr lvl="1"/>
            <a:r>
              <a:rPr lang="en-US" dirty="0"/>
              <a:t>Ministerial Declaration</a:t>
            </a:r>
          </a:p>
          <a:p>
            <a:pPr lvl="1"/>
            <a:r>
              <a:rPr lang="en-US" dirty="0"/>
              <a:t>CRVS Decade</a:t>
            </a:r>
          </a:p>
          <a:p>
            <a:pPr lvl="1"/>
            <a:r>
              <a:rPr lang="en-US" dirty="0"/>
              <a:t>Regional Action Framework</a:t>
            </a:r>
          </a:p>
          <a:p>
            <a:endParaRPr lang="en-US" dirty="0"/>
          </a:p>
        </p:txBody>
      </p:sp>
    </p:spTree>
    <p:extLst>
      <p:ext uri="{BB962C8B-B14F-4D97-AF65-F5344CB8AC3E}">
        <p14:creationId xmlns:p14="http://schemas.microsoft.com/office/powerpoint/2010/main" val="19379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274638"/>
            <a:ext cx="7445022" cy="921116"/>
          </a:xfrm>
        </p:spPr>
        <p:txBody>
          <a:bodyPr/>
          <a:lstStyle/>
          <a:p>
            <a:r>
              <a:rPr lang="en-US" sz="3200" dirty="0">
                <a:latin typeface="Arial" charset="0"/>
                <a:cs typeface="Arial" charset="0"/>
              </a:rPr>
              <a:t>7 Action Areas</a:t>
            </a:r>
          </a:p>
        </p:txBody>
      </p:sp>
      <p:graphicFrame>
        <p:nvGraphicFramePr>
          <p:cNvPr id="4" name="Content Placeholder 3">
            <a:extLst>
              <a:ext uri="{FF2B5EF4-FFF2-40B4-BE49-F238E27FC236}">
                <a16:creationId xmlns:a16="http://schemas.microsoft.com/office/drawing/2014/main" id="{5C712742-0460-46C5-80BC-772BFB0FAE2F}"/>
              </a:ext>
            </a:extLst>
          </p:cNvPr>
          <p:cNvGraphicFramePr>
            <a:graphicFrameLocks noGrp="1"/>
          </p:cNvGraphicFramePr>
          <p:nvPr>
            <p:ph idx="1"/>
            <p:extLst>
              <p:ext uri="{D42A27DB-BD31-4B8C-83A1-F6EECF244321}">
                <p14:modId xmlns:p14="http://schemas.microsoft.com/office/powerpoint/2010/main" val="2539751151"/>
              </p:ext>
            </p:extLst>
          </p:nvPr>
        </p:nvGraphicFramePr>
        <p:xfrm>
          <a:off x="0" y="984738"/>
          <a:ext cx="9144000" cy="58732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8408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274638"/>
            <a:ext cx="7445022" cy="921116"/>
          </a:xfrm>
        </p:spPr>
        <p:txBody>
          <a:bodyPr/>
          <a:lstStyle/>
          <a:p>
            <a:r>
              <a:rPr lang="en-US" sz="3200" dirty="0">
                <a:latin typeface="Arial" charset="0"/>
                <a:cs typeface="Arial" charset="0"/>
              </a:rPr>
              <a:t>3 Goals and 15 Targets</a:t>
            </a:r>
          </a:p>
        </p:txBody>
      </p:sp>
      <p:sp>
        <p:nvSpPr>
          <p:cNvPr id="2" name="Content Placeholder 1">
            <a:extLst>
              <a:ext uri="{FF2B5EF4-FFF2-40B4-BE49-F238E27FC236}">
                <a16:creationId xmlns:a16="http://schemas.microsoft.com/office/drawing/2014/main" id="{0F8437E1-7D62-4D44-AE27-9FCE8F5DC48F}"/>
              </a:ext>
            </a:extLst>
          </p:cNvPr>
          <p:cNvSpPr>
            <a:spLocks noGrp="1"/>
          </p:cNvSpPr>
          <p:nvPr>
            <p:ph idx="1"/>
          </p:nvPr>
        </p:nvSpPr>
        <p:spPr>
          <a:xfrm>
            <a:off x="0" y="1195754"/>
            <a:ext cx="9144000" cy="5351096"/>
          </a:xfrm>
        </p:spPr>
        <p:txBody>
          <a:bodyPr/>
          <a:lstStyle/>
          <a:p>
            <a:r>
              <a:rPr lang="en-AU" sz="1500" b="1" dirty="0"/>
              <a:t>Goal 1: Universal civil registration of births, deaths </a:t>
            </a:r>
            <a:r>
              <a:rPr lang="en-GB" sz="1500" b="1" dirty="0"/>
              <a:t>and other vital events</a:t>
            </a:r>
            <a:endParaRPr lang="en-US" sz="1500" b="1" dirty="0"/>
          </a:p>
          <a:p>
            <a:pPr lvl="1"/>
            <a:r>
              <a:rPr lang="en-AU" sz="1100" dirty="0"/>
              <a:t>1.A. By 2024, at least … per cent of births in the territory and jurisdiction in the given year are registered.</a:t>
            </a:r>
            <a:endParaRPr lang="en-US" sz="1100" dirty="0"/>
          </a:p>
          <a:p>
            <a:pPr lvl="1"/>
            <a:r>
              <a:rPr lang="en-AU" sz="1100" dirty="0"/>
              <a:t>1.B. By 2024, at least … per cent of children under 5 years old in the territory and jurisdiction have had their birth registered. </a:t>
            </a:r>
            <a:endParaRPr lang="en-US" sz="1100" dirty="0"/>
          </a:p>
          <a:p>
            <a:pPr lvl="1"/>
            <a:r>
              <a:rPr lang="en-AU" sz="1100" dirty="0"/>
              <a:t>1.C. By 2024, at least … per cent of all individuals in the territory and jurisdiction have had their birth registered.</a:t>
            </a:r>
            <a:endParaRPr lang="en-US" sz="1100" dirty="0"/>
          </a:p>
          <a:p>
            <a:pPr lvl="1"/>
            <a:r>
              <a:rPr lang="en-US" sz="1100" dirty="0"/>
              <a:t>…</a:t>
            </a:r>
          </a:p>
          <a:p>
            <a:pPr marL="0" indent="0">
              <a:buNone/>
            </a:pPr>
            <a:endParaRPr lang="en-US" sz="1400" dirty="0"/>
          </a:p>
          <a:p>
            <a:r>
              <a:rPr lang="en-AU" sz="1500" b="1" dirty="0"/>
              <a:t>Goal 2: All individuals are provided with legal documentation of civil registration of births, deaths and other vital events, as necessary, to claim identity, civil status and ensuing rights</a:t>
            </a:r>
            <a:endParaRPr lang="en-US" sz="1500" dirty="0"/>
          </a:p>
          <a:p>
            <a:pPr lvl="1"/>
            <a:r>
              <a:rPr lang="en-AU" sz="1100" dirty="0"/>
              <a:t>2.A. By 2024, at least … per cent of all births registered in the territory and jurisdiction are accompanied with the issuance of an official birth certificate that includes, as a minimum, the individual’s name, sex, date and place of birth, and name of parent(s) where known.</a:t>
            </a:r>
            <a:endParaRPr lang="en-US" sz="1100" dirty="0"/>
          </a:p>
          <a:p>
            <a:pPr lvl="1"/>
            <a:r>
              <a:rPr lang="en-AU" sz="1100" dirty="0"/>
              <a:t>2.B. By 2024, at least … per cent of all deaths registered in the territory and jurisdiction in the given year are accompanied with the issuance of an official death certificate which includes, as a minimum, the deceased’s name, date of death, sex, and age.</a:t>
            </a:r>
            <a:endParaRPr lang="en-US" sz="1100" dirty="0"/>
          </a:p>
          <a:p>
            <a:pPr marL="0" indent="0">
              <a:buNone/>
            </a:pPr>
            <a:endParaRPr lang="en-US" sz="1400" dirty="0"/>
          </a:p>
          <a:p>
            <a:r>
              <a:rPr lang="en-AU" sz="1500" b="1" dirty="0"/>
              <a:t>Goal 3: Accurate, complete and timely vital statistics (including on causes of death) are produced based on registration records and are disseminated</a:t>
            </a:r>
            <a:endParaRPr lang="en-US" sz="1500" dirty="0"/>
          </a:p>
          <a:p>
            <a:pPr lvl="1"/>
            <a:r>
              <a:rPr lang="en-AU" sz="1100" dirty="0"/>
              <a:t>3.A. By … (year), annual nationally representative statistics on births – disaggregated by age of mother, sex of child, geographic area and administrative subdivision – are produced from registration records or other valid administrative data sources.</a:t>
            </a:r>
            <a:endParaRPr lang="en-US" sz="1100" dirty="0"/>
          </a:p>
          <a:p>
            <a:pPr lvl="1"/>
            <a:r>
              <a:rPr lang="en-AU" sz="1100" dirty="0"/>
              <a:t>3.B. By … (year), annual nationally representative statistics on deaths – disaggregated by age, sex, cause of death defined by ICD (latest version as appropriate), geographic area and administrative subdivision – are produced from registration records or other valid administrative data sources.</a:t>
            </a:r>
            <a:endParaRPr lang="en-US" sz="1100" dirty="0"/>
          </a:p>
          <a:p>
            <a:pPr lvl="1"/>
            <a:r>
              <a:rPr lang="en-AU" sz="1100" dirty="0"/>
              <a:t>3.C. By 2024, at least … per cent of deaths occurring in health facilities or with the attention of a medical practitioner have an underlying cause of death code derived from the medical certificate according to the standards defined by ICD (latest version as appropriate).</a:t>
            </a:r>
            <a:endParaRPr lang="en-US" sz="1100" dirty="0"/>
          </a:p>
          <a:p>
            <a:pPr lvl="1"/>
            <a:r>
              <a:rPr lang="en-AU" sz="1100" dirty="0"/>
              <a:t>3.D. By 2024, the proportion of deaths coded to ill-defined codes will have been reduced by … per cent compared with the baseline year.</a:t>
            </a:r>
            <a:endParaRPr lang="en-US" sz="1100" dirty="0"/>
          </a:p>
          <a:p>
            <a:pPr lvl="1"/>
            <a:r>
              <a:rPr lang="en-US" sz="1100" dirty="0"/>
              <a:t>…</a:t>
            </a:r>
          </a:p>
        </p:txBody>
      </p:sp>
    </p:spTree>
    <p:extLst>
      <p:ext uri="{BB962C8B-B14F-4D97-AF65-F5344CB8AC3E}">
        <p14:creationId xmlns:p14="http://schemas.microsoft.com/office/powerpoint/2010/main" val="2511433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274638"/>
            <a:ext cx="7445022" cy="921116"/>
          </a:xfrm>
        </p:spPr>
        <p:txBody>
          <a:bodyPr/>
          <a:lstStyle/>
          <a:p>
            <a:r>
              <a:rPr lang="en-US" sz="3200" dirty="0">
                <a:latin typeface="Arial" charset="0"/>
                <a:cs typeface="Arial" charset="0"/>
              </a:rPr>
              <a:t>8 Implementation Steps</a:t>
            </a:r>
          </a:p>
        </p:txBody>
      </p:sp>
      <p:sp>
        <p:nvSpPr>
          <p:cNvPr id="2" name="Content Placeholder 1">
            <a:extLst>
              <a:ext uri="{FF2B5EF4-FFF2-40B4-BE49-F238E27FC236}">
                <a16:creationId xmlns:a16="http://schemas.microsoft.com/office/drawing/2014/main" id="{0F8437E1-7D62-4D44-AE27-9FCE8F5DC48F}"/>
              </a:ext>
            </a:extLst>
          </p:cNvPr>
          <p:cNvSpPr>
            <a:spLocks noGrp="1"/>
          </p:cNvSpPr>
          <p:nvPr>
            <p:ph idx="1"/>
          </p:nvPr>
        </p:nvSpPr>
        <p:spPr>
          <a:xfrm>
            <a:off x="0" y="989814"/>
            <a:ext cx="9144000" cy="5868185"/>
          </a:xfrm>
        </p:spPr>
        <p:txBody>
          <a:bodyPr/>
          <a:lstStyle/>
          <a:p>
            <a:r>
              <a:rPr lang="en-AU" sz="1350" dirty="0"/>
              <a:t>Establish an effective and sustainable national CRVS coordination mechanism comprising all stakeholders;</a:t>
            </a:r>
          </a:p>
          <a:p>
            <a:pPr marL="0" indent="0">
              <a:buNone/>
            </a:pPr>
            <a:endParaRPr lang="en-US" sz="1350" dirty="0"/>
          </a:p>
          <a:p>
            <a:r>
              <a:rPr lang="en-AU" sz="1350" dirty="0"/>
              <a:t>Conduct a standards-based comprehensive assessment of CRVS in their territory, which is inclusive of all relevant stakeholders, for the purpose of identifying gaps and making recommendations that will be the foundation of a comprehensive </a:t>
            </a:r>
            <a:r>
              <a:rPr lang="en-AU" sz="1350" dirty="0" err="1"/>
              <a:t>multisectoral</a:t>
            </a:r>
            <a:r>
              <a:rPr lang="en-AU" sz="1350" dirty="0"/>
              <a:t> national CRVS strategy;</a:t>
            </a:r>
          </a:p>
          <a:p>
            <a:pPr marL="0" indent="0">
              <a:buNone/>
            </a:pPr>
            <a:endParaRPr lang="en-US" sz="1350" dirty="0"/>
          </a:p>
          <a:p>
            <a:r>
              <a:rPr lang="en-AU" sz="1350" dirty="0"/>
              <a:t>Set the national target value for each target, in consultation with all relevant stakeholders, and report these to the ESCAP secretariat;</a:t>
            </a:r>
          </a:p>
          <a:p>
            <a:endParaRPr lang="en-US" sz="1350" dirty="0"/>
          </a:p>
          <a:p>
            <a:r>
              <a:rPr lang="en-AU" sz="1350" dirty="0"/>
              <a:t>Develop and implement a plan for monitoring and reporting on achievement of the targets, including on reporting to the ESCAP secretariat;</a:t>
            </a:r>
          </a:p>
          <a:p>
            <a:endParaRPr lang="en-US" sz="1350" dirty="0"/>
          </a:p>
          <a:p>
            <a:r>
              <a:rPr lang="en-AU" sz="1350" dirty="0"/>
              <a:t>Assess inequalities related to CRVS experienced by subgroups of the population, including among hard-to-reach and marginalized populations and particular geographic areas and administrative subdivisions, and, where appropriate, set national targets to address those inequalities; </a:t>
            </a:r>
          </a:p>
          <a:p>
            <a:endParaRPr lang="en-US" sz="1350" dirty="0"/>
          </a:p>
          <a:p>
            <a:r>
              <a:rPr lang="en-AU" sz="1350" dirty="0"/>
              <a:t>Develop and implement a comprehensive </a:t>
            </a:r>
            <a:r>
              <a:rPr lang="en-AU" sz="1350" dirty="0" err="1"/>
              <a:t>multisectoral</a:t>
            </a:r>
            <a:r>
              <a:rPr lang="en-AU" sz="1350" dirty="0"/>
              <a:t> national CRVS strategy, aligned, where appropriate, with the action areas of the regional action framework, with political commitment, adequate funding, and a clear delineation of responsibilities for stakeholders to establish accountability for the implementation; </a:t>
            </a:r>
          </a:p>
          <a:p>
            <a:pPr marL="0" indent="0">
              <a:buNone/>
            </a:pPr>
            <a:endParaRPr lang="en-US" sz="1350" dirty="0"/>
          </a:p>
          <a:p>
            <a:r>
              <a:rPr lang="en-AU" sz="1350" dirty="0"/>
              <a:t>Assign a national focal point within the Government for coordinating with the ESCAP secretariat and development partners; </a:t>
            </a:r>
          </a:p>
          <a:p>
            <a:endParaRPr lang="en-US" sz="1350" dirty="0"/>
          </a:p>
          <a:p>
            <a:r>
              <a:rPr lang="en-AU" sz="1350" dirty="0"/>
              <a:t>Through the national focal point, report relevant information to the ESCAP secretariat or subregional body, in accordance with the reporting structure for the regional action framework.</a:t>
            </a:r>
            <a:endParaRPr lang="en-US" sz="1350" dirty="0"/>
          </a:p>
        </p:txBody>
      </p:sp>
    </p:spTree>
    <p:extLst>
      <p:ext uri="{BB962C8B-B14F-4D97-AF65-F5344CB8AC3E}">
        <p14:creationId xmlns:p14="http://schemas.microsoft.com/office/powerpoint/2010/main" val="3390738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274638"/>
            <a:ext cx="7445375" cy="1143000"/>
          </a:xfrm>
        </p:spPr>
        <p:txBody>
          <a:bodyPr/>
          <a:lstStyle/>
          <a:p>
            <a:r>
              <a:rPr lang="en-US" sz="3200" dirty="0">
                <a:latin typeface="Arial" charset="0"/>
                <a:cs typeface="Arial" charset="0"/>
              </a:rPr>
              <a:t>Reporting Framework and Ideal Result</a:t>
            </a:r>
          </a:p>
        </p:txBody>
      </p:sp>
      <p:graphicFrame>
        <p:nvGraphicFramePr>
          <p:cNvPr id="2" name="Table 1">
            <a:extLst>
              <a:ext uri="{FF2B5EF4-FFF2-40B4-BE49-F238E27FC236}">
                <a16:creationId xmlns:a16="http://schemas.microsoft.com/office/drawing/2014/main" id="{40CF5E27-05BD-4105-8687-D99A7F00A3A7}"/>
              </a:ext>
            </a:extLst>
          </p:cNvPr>
          <p:cNvGraphicFramePr>
            <a:graphicFrameLocks noGrp="1"/>
          </p:cNvGraphicFramePr>
          <p:nvPr>
            <p:extLst>
              <p:ext uri="{D42A27DB-BD31-4B8C-83A1-F6EECF244321}">
                <p14:modId xmlns:p14="http://schemas.microsoft.com/office/powerpoint/2010/main" val="2622563748"/>
              </p:ext>
            </p:extLst>
          </p:nvPr>
        </p:nvGraphicFramePr>
        <p:xfrm>
          <a:off x="457200" y="1299735"/>
          <a:ext cx="8229600" cy="2565129"/>
        </p:xfrm>
        <a:graphic>
          <a:graphicData uri="http://schemas.openxmlformats.org/drawingml/2006/table">
            <a:tbl>
              <a:tblPr firstRow="1" firstCol="1" bandRow="1" bandCol="1">
                <a:tableStyleId>{5C22544A-7EE6-4342-B048-85BDC9FD1C3A}</a:tableStyleId>
              </a:tblPr>
              <a:tblGrid>
                <a:gridCol w="717621">
                  <a:extLst>
                    <a:ext uri="{9D8B030D-6E8A-4147-A177-3AD203B41FA5}">
                      <a16:colId xmlns:a16="http://schemas.microsoft.com/office/drawing/2014/main" val="3930611962"/>
                    </a:ext>
                  </a:extLst>
                </a:gridCol>
                <a:gridCol w="7511979">
                  <a:extLst>
                    <a:ext uri="{9D8B030D-6E8A-4147-A177-3AD203B41FA5}">
                      <a16:colId xmlns:a16="http://schemas.microsoft.com/office/drawing/2014/main" val="3240961485"/>
                    </a:ext>
                  </a:extLst>
                </a:gridCol>
              </a:tblGrid>
              <a:tr h="366447">
                <a:tc>
                  <a:txBody>
                    <a:bodyPr/>
                    <a:lstStyle/>
                    <a:p>
                      <a:pPr marL="0" marR="0" algn="l">
                        <a:lnSpc>
                          <a:spcPct val="150000"/>
                        </a:lnSpc>
                        <a:spcBef>
                          <a:spcPts val="0"/>
                        </a:spcBef>
                        <a:spcAft>
                          <a:spcPts val="800"/>
                        </a:spcAft>
                      </a:pPr>
                      <a:r>
                        <a:rPr lang="en-GB" sz="1400">
                          <a:effectLst/>
                        </a:rPr>
                        <a:t>Year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50000"/>
                        </a:lnSpc>
                        <a:spcBef>
                          <a:spcPts val="0"/>
                        </a:spcBef>
                        <a:spcAft>
                          <a:spcPts val="800"/>
                        </a:spcAft>
                      </a:pPr>
                      <a:r>
                        <a:rPr lang="en-GB" sz="1400" dirty="0">
                          <a:effectLst/>
                        </a:rPr>
                        <a:t>Activity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9937540"/>
                  </a:ext>
                </a:extLst>
              </a:tr>
              <a:tr h="366447">
                <a:tc>
                  <a:txBody>
                    <a:bodyPr/>
                    <a:lstStyle/>
                    <a:p>
                      <a:pPr marL="0" marR="0" algn="l">
                        <a:lnSpc>
                          <a:spcPct val="150000"/>
                        </a:lnSpc>
                        <a:spcBef>
                          <a:spcPts val="0"/>
                        </a:spcBef>
                        <a:spcAft>
                          <a:spcPts val="800"/>
                        </a:spcAft>
                      </a:pPr>
                      <a:r>
                        <a:rPr lang="en-GB" sz="1400">
                          <a:effectLst/>
                        </a:rPr>
                        <a:t>2015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50000"/>
                        </a:lnSpc>
                        <a:spcBef>
                          <a:spcPts val="0"/>
                        </a:spcBef>
                        <a:spcAft>
                          <a:spcPts val="800"/>
                        </a:spcAft>
                      </a:pPr>
                      <a:r>
                        <a:rPr lang="en-GB" sz="1400" dirty="0">
                          <a:effectLst/>
                        </a:rPr>
                        <a:t>Members and associate members submit baseline report to the secretariat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2577817"/>
                  </a:ext>
                </a:extLst>
              </a:tr>
              <a:tr h="366447">
                <a:tc>
                  <a:txBody>
                    <a:bodyPr/>
                    <a:lstStyle/>
                    <a:p>
                      <a:pPr marL="0" marR="0" algn="l">
                        <a:lnSpc>
                          <a:spcPct val="150000"/>
                        </a:lnSpc>
                        <a:spcBef>
                          <a:spcPts val="0"/>
                        </a:spcBef>
                        <a:spcAft>
                          <a:spcPts val="800"/>
                        </a:spcAft>
                      </a:pPr>
                      <a:r>
                        <a:rPr lang="en-GB" sz="1400">
                          <a:effectLst/>
                        </a:rPr>
                        <a:t>2016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50000"/>
                        </a:lnSpc>
                        <a:spcBef>
                          <a:spcPts val="0"/>
                        </a:spcBef>
                        <a:spcAft>
                          <a:spcPts val="800"/>
                        </a:spcAft>
                      </a:pPr>
                      <a:r>
                        <a:rPr lang="en-GB" sz="1400">
                          <a:effectLst/>
                        </a:rPr>
                        <a:t>Regional baseline analysis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9059336"/>
                  </a:ext>
                </a:extLst>
              </a:tr>
              <a:tr h="366447">
                <a:tc>
                  <a:txBody>
                    <a:bodyPr/>
                    <a:lstStyle/>
                    <a:p>
                      <a:pPr marL="0" marR="0" algn="l">
                        <a:lnSpc>
                          <a:spcPct val="150000"/>
                        </a:lnSpc>
                        <a:spcBef>
                          <a:spcPts val="0"/>
                        </a:spcBef>
                        <a:spcAft>
                          <a:spcPts val="800"/>
                        </a:spcAft>
                      </a:pPr>
                      <a:r>
                        <a:rPr lang="en-GB" sz="1400">
                          <a:effectLst/>
                        </a:rPr>
                        <a:t>2019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50000"/>
                        </a:lnSpc>
                        <a:spcBef>
                          <a:spcPts val="0"/>
                        </a:spcBef>
                        <a:spcAft>
                          <a:spcPts val="800"/>
                        </a:spcAft>
                      </a:pPr>
                      <a:r>
                        <a:rPr lang="en-GB" sz="1400" dirty="0">
                          <a:effectLst/>
                        </a:rPr>
                        <a:t>Members and associate members submit midterm report to the secretariat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0816556"/>
                  </a:ext>
                </a:extLst>
              </a:tr>
              <a:tr h="366447">
                <a:tc>
                  <a:txBody>
                    <a:bodyPr/>
                    <a:lstStyle/>
                    <a:p>
                      <a:pPr marL="0" marR="0" algn="l">
                        <a:lnSpc>
                          <a:spcPct val="150000"/>
                        </a:lnSpc>
                        <a:spcBef>
                          <a:spcPts val="0"/>
                        </a:spcBef>
                        <a:spcAft>
                          <a:spcPts val="800"/>
                        </a:spcAft>
                      </a:pPr>
                      <a:r>
                        <a:rPr lang="en-GB" sz="1400">
                          <a:effectLst/>
                        </a:rPr>
                        <a:t>2020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50000"/>
                        </a:lnSpc>
                        <a:spcBef>
                          <a:spcPts val="0"/>
                        </a:spcBef>
                        <a:spcAft>
                          <a:spcPts val="800"/>
                        </a:spcAft>
                      </a:pPr>
                      <a:r>
                        <a:rPr lang="en-GB" sz="1400" dirty="0">
                          <a:effectLst/>
                        </a:rPr>
                        <a:t>Midterm regional review is conducted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7006119"/>
                  </a:ext>
                </a:extLst>
              </a:tr>
              <a:tr h="366447">
                <a:tc>
                  <a:txBody>
                    <a:bodyPr/>
                    <a:lstStyle/>
                    <a:p>
                      <a:pPr marL="0" marR="0" algn="l">
                        <a:lnSpc>
                          <a:spcPct val="150000"/>
                        </a:lnSpc>
                        <a:spcBef>
                          <a:spcPts val="0"/>
                        </a:spcBef>
                        <a:spcAft>
                          <a:spcPts val="800"/>
                        </a:spcAft>
                      </a:pPr>
                      <a:r>
                        <a:rPr lang="en-GB" sz="1400">
                          <a:effectLst/>
                        </a:rPr>
                        <a:t>2024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50000"/>
                        </a:lnSpc>
                        <a:spcBef>
                          <a:spcPts val="0"/>
                        </a:spcBef>
                        <a:spcAft>
                          <a:spcPts val="800"/>
                        </a:spcAft>
                      </a:pPr>
                      <a:r>
                        <a:rPr lang="en-GB" sz="1400">
                          <a:effectLst/>
                        </a:rPr>
                        <a:t>Members and associate members submit final report to the secretariat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4580778"/>
                  </a:ext>
                </a:extLst>
              </a:tr>
              <a:tr h="366447">
                <a:tc>
                  <a:txBody>
                    <a:bodyPr/>
                    <a:lstStyle/>
                    <a:p>
                      <a:pPr marL="0" marR="0" algn="l">
                        <a:lnSpc>
                          <a:spcPct val="150000"/>
                        </a:lnSpc>
                        <a:spcBef>
                          <a:spcPts val="0"/>
                        </a:spcBef>
                        <a:spcAft>
                          <a:spcPts val="800"/>
                        </a:spcAft>
                      </a:pPr>
                      <a:r>
                        <a:rPr lang="en-GB" sz="1400">
                          <a:effectLst/>
                        </a:rPr>
                        <a:t>2025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50000"/>
                        </a:lnSpc>
                        <a:spcBef>
                          <a:spcPts val="0"/>
                        </a:spcBef>
                        <a:spcAft>
                          <a:spcPts val="800"/>
                        </a:spcAft>
                      </a:pPr>
                      <a:r>
                        <a:rPr lang="en-GB" sz="1400" dirty="0">
                          <a:effectLst/>
                        </a:rPr>
                        <a:t>Final regional review conducted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9910968"/>
                  </a:ext>
                </a:extLst>
              </a:tr>
            </a:tbl>
          </a:graphicData>
        </a:graphic>
      </p:graphicFrame>
      <p:graphicFrame>
        <p:nvGraphicFramePr>
          <p:cNvPr id="6" name="Table 5">
            <a:extLst>
              <a:ext uri="{FF2B5EF4-FFF2-40B4-BE49-F238E27FC236}">
                <a16:creationId xmlns:a16="http://schemas.microsoft.com/office/drawing/2014/main" id="{9739529D-979E-46DA-A073-56AC36AC74BC}"/>
              </a:ext>
            </a:extLst>
          </p:cNvPr>
          <p:cNvGraphicFramePr>
            <a:graphicFrameLocks noGrp="1"/>
          </p:cNvGraphicFramePr>
          <p:nvPr>
            <p:extLst>
              <p:ext uri="{D42A27DB-BD31-4B8C-83A1-F6EECF244321}">
                <p14:modId xmlns:p14="http://schemas.microsoft.com/office/powerpoint/2010/main" val="3986600304"/>
              </p:ext>
            </p:extLst>
          </p:nvPr>
        </p:nvGraphicFramePr>
        <p:xfrm>
          <a:off x="457200" y="4279393"/>
          <a:ext cx="8229599" cy="1804415"/>
        </p:xfrm>
        <a:graphic>
          <a:graphicData uri="http://schemas.openxmlformats.org/drawingml/2006/table">
            <a:tbl>
              <a:tblPr firstRow="1" firstCol="1" bandRow="1">
                <a:tableStyleId>{5C22544A-7EE6-4342-B048-85BDC9FD1C3A}</a:tableStyleId>
              </a:tblPr>
              <a:tblGrid>
                <a:gridCol w="1247607">
                  <a:extLst>
                    <a:ext uri="{9D8B030D-6E8A-4147-A177-3AD203B41FA5}">
                      <a16:colId xmlns:a16="http://schemas.microsoft.com/office/drawing/2014/main" val="3966495160"/>
                    </a:ext>
                  </a:extLst>
                </a:gridCol>
                <a:gridCol w="1397386">
                  <a:extLst>
                    <a:ext uri="{9D8B030D-6E8A-4147-A177-3AD203B41FA5}">
                      <a16:colId xmlns:a16="http://schemas.microsoft.com/office/drawing/2014/main" val="949912382"/>
                    </a:ext>
                  </a:extLst>
                </a:gridCol>
                <a:gridCol w="1397386">
                  <a:extLst>
                    <a:ext uri="{9D8B030D-6E8A-4147-A177-3AD203B41FA5}">
                      <a16:colId xmlns:a16="http://schemas.microsoft.com/office/drawing/2014/main" val="2734302635"/>
                    </a:ext>
                  </a:extLst>
                </a:gridCol>
                <a:gridCol w="1397386">
                  <a:extLst>
                    <a:ext uri="{9D8B030D-6E8A-4147-A177-3AD203B41FA5}">
                      <a16:colId xmlns:a16="http://schemas.microsoft.com/office/drawing/2014/main" val="1617789516"/>
                    </a:ext>
                  </a:extLst>
                </a:gridCol>
                <a:gridCol w="1395740">
                  <a:extLst>
                    <a:ext uri="{9D8B030D-6E8A-4147-A177-3AD203B41FA5}">
                      <a16:colId xmlns:a16="http://schemas.microsoft.com/office/drawing/2014/main" val="1674199526"/>
                    </a:ext>
                  </a:extLst>
                </a:gridCol>
                <a:gridCol w="1394094">
                  <a:extLst>
                    <a:ext uri="{9D8B030D-6E8A-4147-A177-3AD203B41FA5}">
                      <a16:colId xmlns:a16="http://schemas.microsoft.com/office/drawing/2014/main" val="1458493136"/>
                    </a:ext>
                  </a:extLst>
                </a:gridCol>
              </a:tblGrid>
              <a:tr h="731732">
                <a:tc>
                  <a:txBody>
                    <a:bodyPr/>
                    <a:lstStyle/>
                    <a:p>
                      <a:pPr marL="0" marR="0" algn="just">
                        <a:lnSpc>
                          <a:spcPct val="150000"/>
                        </a:lnSpc>
                        <a:spcBef>
                          <a:spcPts val="0"/>
                        </a:spcBef>
                        <a:spcAft>
                          <a:spcPts val="0"/>
                        </a:spcAft>
                      </a:pPr>
                      <a:r>
                        <a:rPr lang="en-GB" sz="1400">
                          <a:effectLst/>
                        </a:rPr>
                        <a:t>Country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dirty="0">
                          <a:effectLst/>
                        </a:rPr>
                        <a:t>2015</a:t>
                      </a:r>
                      <a:endParaRPr lang="en-US" sz="1400" dirty="0">
                        <a:effectLst/>
                      </a:endParaRPr>
                    </a:p>
                    <a:p>
                      <a:pPr marL="0" marR="0" algn="ctr">
                        <a:lnSpc>
                          <a:spcPct val="150000"/>
                        </a:lnSpc>
                        <a:spcBef>
                          <a:spcPts val="0"/>
                        </a:spcBef>
                        <a:spcAft>
                          <a:spcPts val="0"/>
                        </a:spcAft>
                      </a:pPr>
                      <a:r>
                        <a:rPr lang="en-GB" sz="1400" dirty="0">
                          <a:effectLst/>
                        </a:rPr>
                        <a:t>(Baseline)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dirty="0">
                          <a:effectLst/>
                        </a:rPr>
                        <a:t>2020</a:t>
                      </a:r>
                      <a:endParaRPr lang="en-US" sz="1400" dirty="0">
                        <a:effectLst/>
                      </a:endParaRPr>
                    </a:p>
                    <a:p>
                      <a:pPr marL="0" marR="0" algn="ctr">
                        <a:lnSpc>
                          <a:spcPct val="150000"/>
                        </a:lnSpc>
                        <a:spcBef>
                          <a:spcPts val="0"/>
                        </a:spcBef>
                        <a:spcAft>
                          <a:spcPts val="0"/>
                        </a:spcAft>
                      </a:pPr>
                      <a:r>
                        <a:rPr lang="en-GB" sz="1400" dirty="0">
                          <a:effectLst/>
                        </a:rPr>
                        <a:t>(M-T Review)</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2025</a:t>
                      </a:r>
                      <a:endParaRPr lang="en-US" sz="1400">
                        <a:effectLst/>
                      </a:endParaRPr>
                    </a:p>
                    <a:p>
                      <a:pPr marL="0" marR="0" algn="ctr">
                        <a:lnSpc>
                          <a:spcPct val="150000"/>
                        </a:lnSpc>
                        <a:spcBef>
                          <a:spcPts val="0"/>
                        </a:spcBef>
                        <a:spcAft>
                          <a:spcPts val="0"/>
                        </a:spcAft>
                      </a:pPr>
                      <a:r>
                        <a:rPr lang="en-GB" sz="1400">
                          <a:effectLst/>
                        </a:rPr>
                        <a:t>(Final Review)</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94822635"/>
                  </a:ext>
                </a:extLst>
              </a:tr>
              <a:tr h="357561">
                <a:tc>
                  <a:txBody>
                    <a:bodyPr/>
                    <a:lstStyle/>
                    <a:p>
                      <a:pPr marL="0" marR="0" algn="just">
                        <a:lnSpc>
                          <a:spcPct val="150000"/>
                        </a:lnSpc>
                        <a:spcBef>
                          <a:spcPts val="0"/>
                        </a:spcBef>
                        <a:spcAft>
                          <a:spcPts val="0"/>
                        </a:spcAft>
                      </a:pPr>
                      <a:r>
                        <a:rPr lang="en-GB" sz="1400">
                          <a:effectLst/>
                        </a:rPr>
                        <a:t>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82125722"/>
                  </a:ext>
                </a:extLst>
              </a:tr>
              <a:tr h="357561">
                <a:tc>
                  <a:txBody>
                    <a:bodyPr/>
                    <a:lstStyle/>
                    <a:p>
                      <a:pPr marL="0" marR="0" algn="just">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7900656"/>
                  </a:ext>
                </a:extLst>
              </a:tr>
              <a:tr h="357561">
                <a:tc>
                  <a:txBody>
                    <a:bodyPr/>
                    <a:lstStyle/>
                    <a:p>
                      <a:pPr marL="0" marR="0" algn="just">
                        <a:lnSpc>
                          <a:spcPct val="150000"/>
                        </a:lnSpc>
                        <a:spcBef>
                          <a:spcPts val="0"/>
                        </a:spcBef>
                        <a:spcAft>
                          <a:spcPts val="0"/>
                        </a:spcAft>
                      </a:pPr>
                      <a:r>
                        <a:rPr lang="en-GB" sz="1400">
                          <a:effectLst/>
                        </a:rPr>
                        <a:t>j</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0"/>
                        </a:spcAft>
                      </a:pPr>
                      <a:r>
                        <a:rPr lang="en-GB"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7068297"/>
                  </a:ext>
                </a:extLst>
              </a:tr>
            </a:tbl>
          </a:graphicData>
        </a:graphic>
      </p:graphicFrame>
      <p:sp>
        <p:nvSpPr>
          <p:cNvPr id="8" name="Content Placeholder 1">
            <a:extLst>
              <a:ext uri="{FF2B5EF4-FFF2-40B4-BE49-F238E27FC236}">
                <a16:creationId xmlns:a16="http://schemas.microsoft.com/office/drawing/2014/main" id="{8BDC09C1-0DAE-4C71-94F9-F532CF98CEAF}"/>
              </a:ext>
            </a:extLst>
          </p:cNvPr>
          <p:cNvSpPr>
            <a:spLocks noGrp="1"/>
          </p:cNvSpPr>
          <p:nvPr>
            <p:ph idx="1"/>
          </p:nvPr>
        </p:nvSpPr>
        <p:spPr>
          <a:xfrm>
            <a:off x="457201" y="6230112"/>
            <a:ext cx="8551332" cy="316738"/>
          </a:xfrm>
        </p:spPr>
        <p:txBody>
          <a:bodyPr/>
          <a:lstStyle/>
          <a:p>
            <a:pPr marL="457200" lvl="1" indent="0">
              <a:buNone/>
            </a:pPr>
            <a:r>
              <a:rPr lang="en-US" sz="2000" dirty="0"/>
              <a:t>…complemented with Qualitative Data</a:t>
            </a:r>
          </a:p>
        </p:txBody>
      </p:sp>
    </p:spTree>
    <p:extLst>
      <p:ext uri="{BB962C8B-B14F-4D97-AF65-F5344CB8AC3E}">
        <p14:creationId xmlns:p14="http://schemas.microsoft.com/office/powerpoint/2010/main" val="3644224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282805" y="274638"/>
            <a:ext cx="8403994" cy="1143000"/>
          </a:xfrm>
        </p:spPr>
        <p:txBody>
          <a:bodyPr/>
          <a:lstStyle/>
          <a:p>
            <a:r>
              <a:rPr lang="en-US" sz="3200" dirty="0">
                <a:latin typeface="Arial" charset="0"/>
                <a:cs typeface="Arial" charset="0"/>
              </a:rPr>
              <a:t>Principles of Guidelines and Questionnaire</a:t>
            </a:r>
          </a:p>
        </p:txBody>
      </p:sp>
      <p:sp>
        <p:nvSpPr>
          <p:cNvPr id="2" name="Content Placeholder 1">
            <a:extLst>
              <a:ext uri="{FF2B5EF4-FFF2-40B4-BE49-F238E27FC236}">
                <a16:creationId xmlns:a16="http://schemas.microsoft.com/office/drawing/2014/main" id="{72D07FCD-3607-4490-AFBC-BC7D83DDF71D}"/>
              </a:ext>
            </a:extLst>
          </p:cNvPr>
          <p:cNvSpPr>
            <a:spLocks noGrp="1"/>
          </p:cNvSpPr>
          <p:nvPr>
            <p:ph idx="1"/>
          </p:nvPr>
        </p:nvSpPr>
        <p:spPr>
          <a:xfrm>
            <a:off x="457201" y="1253067"/>
            <a:ext cx="8551332" cy="5184309"/>
          </a:xfrm>
        </p:spPr>
        <p:txBody>
          <a:bodyPr/>
          <a:lstStyle/>
          <a:p>
            <a:r>
              <a:rPr lang="en-US" sz="2000" dirty="0"/>
              <a:t>Many countries did not report -&gt; </a:t>
            </a:r>
          </a:p>
          <a:p>
            <a:pPr lvl="1"/>
            <a:r>
              <a:rPr lang="en-US" sz="2000" dirty="0"/>
              <a:t>Maximize number of countries reporting -&gt;</a:t>
            </a:r>
          </a:p>
          <a:p>
            <a:pPr lvl="1"/>
            <a:r>
              <a:rPr lang="en-US" sz="2000" dirty="0"/>
              <a:t>Shorter guidelines</a:t>
            </a:r>
          </a:p>
          <a:p>
            <a:pPr lvl="1"/>
            <a:r>
              <a:rPr lang="en-US" sz="2000" dirty="0"/>
              <a:t>Workshops, translation, any others?</a:t>
            </a:r>
          </a:p>
          <a:p>
            <a:pPr lvl="1"/>
            <a:endParaRPr lang="en-US" sz="2000" dirty="0"/>
          </a:p>
          <a:p>
            <a:r>
              <a:rPr lang="en-US" sz="2000" dirty="0"/>
              <a:t>Maximize data reported -&gt; Better coordination</a:t>
            </a:r>
          </a:p>
          <a:p>
            <a:pPr lvl="1"/>
            <a:r>
              <a:rPr lang="en-US" sz="2000" dirty="0"/>
              <a:t>Appointment of national focal points</a:t>
            </a:r>
          </a:p>
          <a:p>
            <a:pPr lvl="1"/>
            <a:r>
              <a:rPr lang="en-US" sz="2000" dirty="0"/>
              <a:t>More interaction (workshops)</a:t>
            </a:r>
          </a:p>
          <a:p>
            <a:pPr lvl="1"/>
            <a:r>
              <a:rPr lang="en-US" sz="2000" dirty="0"/>
              <a:t>Relative flexibility in time-frame</a:t>
            </a:r>
          </a:p>
          <a:p>
            <a:endParaRPr lang="en-US" sz="2000" dirty="0"/>
          </a:p>
          <a:p>
            <a:r>
              <a:rPr lang="en-US" sz="2000" dirty="0"/>
              <a:t>Ensure high-quality data</a:t>
            </a:r>
          </a:p>
          <a:p>
            <a:pPr lvl="1"/>
            <a:r>
              <a:rPr lang="en-US" sz="2000" dirty="0"/>
              <a:t>Clear guidelines with definitions of indicators</a:t>
            </a:r>
          </a:p>
          <a:p>
            <a:pPr lvl="1"/>
            <a:r>
              <a:rPr lang="en-US" sz="2000" dirty="0"/>
              <a:t>Steps: Notification, Declaration, Registration…</a:t>
            </a:r>
          </a:p>
          <a:p>
            <a:pPr lvl="1"/>
            <a:r>
              <a:rPr lang="en-US" sz="2000" dirty="0"/>
              <a:t>Clear role of national focal points, translation*</a:t>
            </a:r>
          </a:p>
          <a:p>
            <a:pPr lvl="1"/>
            <a:r>
              <a:rPr lang="en-US" sz="2000" dirty="0"/>
              <a:t>Institutional arrangements -&gt; Quantitative and Qualitative Data</a:t>
            </a:r>
          </a:p>
        </p:txBody>
      </p:sp>
    </p:spTree>
    <p:extLst>
      <p:ext uri="{BB962C8B-B14F-4D97-AF65-F5344CB8AC3E}">
        <p14:creationId xmlns:p14="http://schemas.microsoft.com/office/powerpoint/2010/main" val="791041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Key Roles of National Focal Points</a:t>
            </a:r>
          </a:p>
        </p:txBody>
      </p:sp>
      <p:sp>
        <p:nvSpPr>
          <p:cNvPr id="3" name="Content Placeholder 2"/>
          <p:cNvSpPr>
            <a:spLocks noGrp="1"/>
          </p:cNvSpPr>
          <p:nvPr>
            <p:ph idx="1"/>
          </p:nvPr>
        </p:nvSpPr>
        <p:spPr>
          <a:xfrm>
            <a:off x="457200" y="1866506"/>
            <a:ext cx="8229600" cy="4680343"/>
          </a:xfrm>
        </p:spPr>
        <p:txBody>
          <a:bodyPr/>
          <a:lstStyle/>
          <a:p>
            <a:r>
              <a:rPr lang="en-US" sz="2000" dirty="0"/>
              <a:t>Coordination of different bodies</a:t>
            </a:r>
          </a:p>
          <a:p>
            <a:endParaRPr lang="en-US" sz="2000" dirty="0"/>
          </a:p>
          <a:p>
            <a:r>
              <a:rPr lang="en-US" sz="2000" dirty="0"/>
              <a:t>Comprehensiveness</a:t>
            </a:r>
          </a:p>
          <a:p>
            <a:endParaRPr lang="en-US" sz="2000" dirty="0"/>
          </a:p>
          <a:p>
            <a:r>
              <a:rPr lang="en-US" sz="2000" dirty="0"/>
              <a:t>Quality assurance</a:t>
            </a:r>
          </a:p>
          <a:p>
            <a:endParaRPr lang="en-US" sz="2000" dirty="0"/>
          </a:p>
          <a:p>
            <a:r>
              <a:rPr lang="en-US" sz="2000" dirty="0"/>
              <a:t>Regular interaction with ESCAP and RSG</a:t>
            </a:r>
          </a:p>
          <a:p>
            <a:endParaRPr lang="en-US" sz="2000" dirty="0"/>
          </a:p>
          <a:p>
            <a:r>
              <a:rPr lang="en-US" sz="2000" dirty="0"/>
              <a:t>Sufficient time to consult, fill out questionnaires, etc.</a:t>
            </a:r>
          </a:p>
          <a:p>
            <a:endParaRPr lang="en-US" sz="2000" dirty="0"/>
          </a:p>
          <a:p>
            <a:r>
              <a:rPr lang="en-US" sz="2000" dirty="0"/>
              <a:t>Data endorsement</a:t>
            </a:r>
          </a:p>
        </p:txBody>
      </p:sp>
    </p:spTree>
    <p:extLst>
      <p:ext uri="{BB962C8B-B14F-4D97-AF65-F5344CB8AC3E}">
        <p14:creationId xmlns:p14="http://schemas.microsoft.com/office/powerpoint/2010/main" val="1467639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274638"/>
            <a:ext cx="7445375" cy="1143000"/>
          </a:xfrm>
        </p:spPr>
        <p:txBody>
          <a:bodyPr/>
          <a:lstStyle/>
          <a:p>
            <a:r>
              <a:rPr lang="en-US" sz="3200" dirty="0">
                <a:latin typeface="Arial" charset="0"/>
                <a:cs typeface="Arial" charset="0"/>
              </a:rPr>
              <a:t>Proposed Time Frame</a:t>
            </a:r>
          </a:p>
        </p:txBody>
      </p:sp>
      <p:graphicFrame>
        <p:nvGraphicFramePr>
          <p:cNvPr id="3" name="Table 2"/>
          <p:cNvGraphicFramePr>
            <a:graphicFrameLocks noGrp="1"/>
          </p:cNvGraphicFramePr>
          <p:nvPr>
            <p:extLst>
              <p:ext uri="{D42A27DB-BD31-4B8C-83A1-F6EECF244321}">
                <p14:modId xmlns:p14="http://schemas.microsoft.com/office/powerpoint/2010/main" val="4007599005"/>
              </p:ext>
            </p:extLst>
          </p:nvPr>
        </p:nvGraphicFramePr>
        <p:xfrm>
          <a:off x="428977" y="1541817"/>
          <a:ext cx="8286045" cy="5165723"/>
        </p:xfrm>
        <a:graphic>
          <a:graphicData uri="http://schemas.openxmlformats.org/drawingml/2006/table">
            <a:tbl>
              <a:tblPr firstRow="1" bandRow="1">
                <a:tableStyleId>{5C22544A-7EE6-4342-B048-85BDC9FD1C3A}</a:tableStyleId>
              </a:tblPr>
              <a:tblGrid>
                <a:gridCol w="1441302">
                  <a:extLst>
                    <a:ext uri="{9D8B030D-6E8A-4147-A177-3AD203B41FA5}">
                      <a16:colId xmlns:a16="http://schemas.microsoft.com/office/drawing/2014/main" val="20000"/>
                    </a:ext>
                  </a:extLst>
                </a:gridCol>
                <a:gridCol w="6844743">
                  <a:extLst>
                    <a:ext uri="{9D8B030D-6E8A-4147-A177-3AD203B41FA5}">
                      <a16:colId xmlns:a16="http://schemas.microsoft.com/office/drawing/2014/main" val="20001"/>
                    </a:ext>
                  </a:extLst>
                </a:gridCol>
              </a:tblGrid>
              <a:tr h="481876">
                <a:tc>
                  <a:txBody>
                    <a:bodyPr/>
                    <a:lstStyle/>
                    <a:p>
                      <a:r>
                        <a:rPr lang="en-US" sz="1400" b="1" dirty="0">
                          <a:latin typeface="Arial" panose="020B0604020202020204" pitchFamily="34" charset="0"/>
                          <a:cs typeface="Arial" panose="020B0604020202020204" pitchFamily="34" charset="0"/>
                        </a:rPr>
                        <a:t>Month</a:t>
                      </a:r>
                    </a:p>
                  </a:txBody>
                  <a:tcPr/>
                </a:tc>
                <a:tc>
                  <a:txBody>
                    <a:bodyPr/>
                    <a:lstStyle/>
                    <a:p>
                      <a:r>
                        <a:rPr lang="en-US" sz="1400" b="1" dirty="0">
                          <a:latin typeface="Arial" panose="020B0604020202020204" pitchFamily="34" charset="0"/>
                          <a:cs typeface="Arial" panose="020B0604020202020204" pitchFamily="34" charset="0"/>
                        </a:rPr>
                        <a:t>Task</a:t>
                      </a:r>
                    </a:p>
                  </a:txBody>
                  <a:tcPr/>
                </a:tc>
                <a:extLst>
                  <a:ext uri="{0D108BD9-81ED-4DB2-BD59-A6C34878D82A}">
                    <a16:rowId xmlns:a16="http://schemas.microsoft.com/office/drawing/2014/main" val="10000"/>
                  </a:ext>
                </a:extLst>
              </a:tr>
              <a:tr h="574612">
                <a:tc>
                  <a:txBody>
                    <a:bodyPr/>
                    <a:lstStyle/>
                    <a:p>
                      <a:r>
                        <a:rPr lang="en-US" sz="1400" b="0" kern="1200" dirty="0">
                          <a:solidFill>
                            <a:schemeClr val="dk1"/>
                          </a:solidFill>
                          <a:effectLst/>
                          <a:latin typeface="Arial" panose="020B0604020202020204" pitchFamily="34" charset="0"/>
                          <a:ea typeface="+mn-ea"/>
                          <a:cs typeface="Arial" panose="020B0604020202020204" pitchFamily="34" charset="0"/>
                        </a:rPr>
                        <a:t>January</a:t>
                      </a:r>
                      <a:endParaRPr lang="en-US" sz="1400" b="0" dirty="0">
                        <a:latin typeface="Arial" panose="020B0604020202020204" pitchFamily="34" charset="0"/>
                        <a:cs typeface="Arial" panose="020B0604020202020204" pitchFamily="34" charset="0"/>
                      </a:endParaRPr>
                    </a:p>
                  </a:txBody>
                  <a:tcPr/>
                </a:tc>
                <a:tc>
                  <a:txBody>
                    <a:bodyPr/>
                    <a:lstStyle/>
                    <a:p>
                      <a:pPr marL="0" indent="0">
                        <a:buFont typeface="Arial" panose="020B0604020202020204" pitchFamily="34" charset="0"/>
                        <a:buNone/>
                      </a:pPr>
                      <a:r>
                        <a:rPr lang="en-US" sz="1400" b="0" baseline="0" dirty="0">
                          <a:latin typeface="Arial" panose="020B0604020202020204" pitchFamily="34" charset="0"/>
                          <a:cs typeface="Arial" panose="020B0604020202020204" pitchFamily="34" charset="0"/>
                        </a:rPr>
                        <a:t>ESCAP will issue letters to Ministries of Foreign Affairs requesting updates/confirmation on current National CRVS Focal Points</a:t>
                      </a:r>
                    </a:p>
                  </a:txBody>
                  <a:tcPr/>
                </a:tc>
                <a:extLst>
                  <a:ext uri="{0D108BD9-81ED-4DB2-BD59-A6C34878D82A}">
                    <a16:rowId xmlns:a16="http://schemas.microsoft.com/office/drawing/2014/main" val="10001"/>
                  </a:ext>
                </a:extLst>
              </a:tr>
              <a:tr h="546126">
                <a:tc>
                  <a:txBody>
                    <a:bodyPr/>
                    <a:lstStyle/>
                    <a:p>
                      <a:r>
                        <a:rPr lang="en-US" sz="1400" b="0" dirty="0">
                          <a:latin typeface="Arial" panose="020B0604020202020204" pitchFamily="34" charset="0"/>
                          <a:cs typeface="Arial" panose="020B0604020202020204" pitchFamily="34" charset="0"/>
                        </a:rPr>
                        <a:t>February</a:t>
                      </a:r>
                    </a:p>
                  </a:txBody>
                  <a:tcPr/>
                </a:tc>
                <a:tc>
                  <a:txBody>
                    <a:bodyPr/>
                    <a:lstStyle/>
                    <a:p>
                      <a:pPr marL="0" indent="0">
                        <a:buFont typeface="Arial" panose="020B0604020202020204" pitchFamily="34" charset="0"/>
                        <a:buNone/>
                      </a:pPr>
                      <a:r>
                        <a:rPr lang="en-US" sz="1400" b="0" dirty="0">
                          <a:latin typeface="Arial" panose="020B0604020202020204" pitchFamily="34" charset="0"/>
                          <a:cs typeface="Arial" panose="020B0604020202020204" pitchFamily="34" charset="0"/>
                        </a:rPr>
                        <a:t>ESCAP will issue final versions of the midterm</a:t>
                      </a:r>
                      <a:r>
                        <a:rPr lang="en-US" sz="1400" b="0" baseline="0" dirty="0">
                          <a:latin typeface="Arial" panose="020B0604020202020204" pitchFamily="34" charset="0"/>
                          <a:cs typeface="Arial" panose="020B0604020202020204" pitchFamily="34" charset="0"/>
                        </a:rPr>
                        <a:t> reporting </a:t>
                      </a:r>
                      <a:r>
                        <a:rPr lang="en-US" sz="1400" b="0" dirty="0">
                          <a:latin typeface="Arial" panose="020B0604020202020204" pitchFamily="34" charset="0"/>
                          <a:cs typeface="Arial" panose="020B0604020202020204" pitchFamily="34" charset="0"/>
                        </a:rPr>
                        <a:t>questionnaire</a:t>
                      </a:r>
                      <a:r>
                        <a:rPr lang="en-US" sz="1400" b="0" baseline="0" dirty="0">
                          <a:latin typeface="Arial" panose="020B0604020202020204" pitchFamily="34" charset="0"/>
                          <a:cs typeface="Arial" panose="020B0604020202020204" pitchFamily="34" charset="0"/>
                        </a:rPr>
                        <a:t> and guidelines </a:t>
                      </a:r>
                    </a:p>
                  </a:txBody>
                  <a:tcPr/>
                </a:tc>
                <a:extLst>
                  <a:ext uri="{0D108BD9-81ED-4DB2-BD59-A6C34878D82A}">
                    <a16:rowId xmlns:a16="http://schemas.microsoft.com/office/drawing/2014/main" val="10002"/>
                  </a:ext>
                </a:extLst>
              </a:tr>
              <a:tr h="561306">
                <a:tc>
                  <a:txBody>
                    <a:bodyPr/>
                    <a:lstStyle/>
                    <a:p>
                      <a:r>
                        <a:rPr lang="en-US" sz="1400" b="0" dirty="0">
                          <a:latin typeface="Arial" panose="020B0604020202020204" pitchFamily="34" charset="0"/>
                          <a:cs typeface="Arial" panose="020B0604020202020204" pitchFamily="34" charset="0"/>
                        </a:rPr>
                        <a:t>March</a:t>
                      </a:r>
                    </a:p>
                  </a:txBody>
                  <a:tcPr/>
                </a:tc>
                <a:tc>
                  <a:txBody>
                    <a:bodyPr/>
                    <a:lstStyle/>
                    <a:p>
                      <a:r>
                        <a:rPr lang="en-US" sz="1400" b="0" dirty="0">
                          <a:latin typeface="Arial" panose="020B0604020202020204" pitchFamily="34" charset="0"/>
                          <a:cs typeface="Arial" panose="020B0604020202020204" pitchFamily="34" charset="0"/>
                        </a:rPr>
                        <a:t>ESCAP will issue the questionnaire and guidelines to the CRVS Focal Points for distribution to relevant ministries/agencies</a:t>
                      </a:r>
                    </a:p>
                  </a:txBody>
                  <a:tcPr/>
                </a:tc>
                <a:extLst>
                  <a:ext uri="{0D108BD9-81ED-4DB2-BD59-A6C34878D82A}">
                    <a16:rowId xmlns:a16="http://schemas.microsoft.com/office/drawing/2014/main" val="10003"/>
                  </a:ext>
                </a:extLst>
              </a:tr>
              <a:tr h="561306">
                <a:tc>
                  <a:txBody>
                    <a:bodyPr/>
                    <a:lstStyle/>
                    <a:p>
                      <a:r>
                        <a:rPr lang="en-US" sz="1400" b="0" dirty="0">
                          <a:latin typeface="Arial" panose="020B0604020202020204" pitchFamily="34" charset="0"/>
                          <a:cs typeface="Arial" panose="020B0604020202020204" pitchFamily="34" charset="0"/>
                        </a:rPr>
                        <a:t>Mid-March</a:t>
                      </a:r>
                    </a:p>
                  </a:txBody>
                  <a:tcPr/>
                </a:tc>
                <a:tc>
                  <a:txBody>
                    <a:bodyPr/>
                    <a:lstStyle/>
                    <a:p>
                      <a:r>
                        <a:rPr lang="en-US" sz="1400" b="0" i="1" dirty="0">
                          <a:latin typeface="Arial" panose="020B0604020202020204" pitchFamily="34" charset="0"/>
                          <a:cs typeface="Arial" panose="020B0604020202020204" pitchFamily="34" charset="0"/>
                        </a:rPr>
                        <a:t>In coordination with development partners, ESCAP may try and host workshops to deliver technical assistance on completing the questionnaires</a:t>
                      </a:r>
                      <a:r>
                        <a:rPr lang="en-US" sz="1400" b="0" dirty="0">
                          <a:latin typeface="Arial" panose="020B0604020202020204" pitchFamily="34" charset="0"/>
                          <a:cs typeface="Arial" panose="020B0604020202020204" pitchFamily="34" charset="0"/>
                        </a:rPr>
                        <a:t> </a:t>
                      </a:r>
                    </a:p>
                  </a:txBody>
                  <a:tcPr/>
                </a:tc>
                <a:extLst>
                  <a:ext uri="{0D108BD9-81ED-4DB2-BD59-A6C34878D82A}">
                    <a16:rowId xmlns:a16="http://schemas.microsoft.com/office/drawing/2014/main" val="3551525603"/>
                  </a:ext>
                </a:extLst>
              </a:tr>
              <a:tr h="329066">
                <a:tc>
                  <a:txBody>
                    <a:bodyPr/>
                    <a:lstStyle/>
                    <a:p>
                      <a:r>
                        <a:rPr lang="en-US" sz="1400" b="0" dirty="0">
                          <a:latin typeface="Arial" panose="020B0604020202020204" pitchFamily="34" charset="0"/>
                          <a:cs typeface="Arial" panose="020B0604020202020204" pitchFamily="34" charset="0"/>
                        </a:rPr>
                        <a:t>April – June</a:t>
                      </a:r>
                    </a:p>
                  </a:txBody>
                  <a:tcPr/>
                </a:tc>
                <a:tc>
                  <a:txBody>
                    <a:bodyPr/>
                    <a:lstStyle/>
                    <a:p>
                      <a:r>
                        <a:rPr lang="en-US" sz="1400" b="0" dirty="0">
                          <a:latin typeface="Arial" panose="020B0604020202020204" pitchFamily="34" charset="0"/>
                          <a:cs typeface="Arial" panose="020B0604020202020204" pitchFamily="34" charset="0"/>
                        </a:rPr>
                        <a:t>ESCAP will follow up with countries and continue providing assistance </a:t>
                      </a:r>
                    </a:p>
                  </a:txBody>
                  <a:tcPr/>
                </a:tc>
                <a:extLst>
                  <a:ext uri="{0D108BD9-81ED-4DB2-BD59-A6C34878D82A}">
                    <a16:rowId xmlns:a16="http://schemas.microsoft.com/office/drawing/2014/main" val="10005"/>
                  </a:ext>
                </a:extLst>
              </a:tr>
              <a:tr h="530127">
                <a:tc>
                  <a:txBody>
                    <a:bodyPr/>
                    <a:lstStyle/>
                    <a:p>
                      <a:r>
                        <a:rPr lang="en-US" sz="1400" b="0" dirty="0">
                          <a:latin typeface="Arial" panose="020B0604020202020204" pitchFamily="34" charset="0"/>
                          <a:cs typeface="Arial" panose="020B0604020202020204" pitchFamily="34" charset="0"/>
                        </a:rPr>
                        <a:t>July 1</a:t>
                      </a:r>
                    </a:p>
                  </a:txBody>
                  <a:tcPr/>
                </a:tc>
                <a:tc>
                  <a:txBody>
                    <a:bodyPr/>
                    <a:lstStyle/>
                    <a:p>
                      <a:r>
                        <a:rPr lang="en-US" sz="1400" b="0" dirty="0">
                          <a:latin typeface="Arial" panose="020B0604020202020204" pitchFamily="34" charset="0"/>
                          <a:cs typeface="Arial" panose="020B0604020202020204" pitchFamily="34" charset="0"/>
                        </a:rPr>
                        <a:t>Submission Deadline</a:t>
                      </a:r>
                    </a:p>
                  </a:txBody>
                  <a:tcPr/>
                </a:tc>
                <a:extLst>
                  <a:ext uri="{0D108BD9-81ED-4DB2-BD59-A6C34878D82A}">
                    <a16:rowId xmlns:a16="http://schemas.microsoft.com/office/drawing/2014/main" val="3985900081"/>
                  </a:ext>
                </a:extLst>
              </a:tr>
              <a:tr h="995878">
                <a:tc>
                  <a:txBody>
                    <a:bodyPr/>
                    <a:lstStyle/>
                    <a:p>
                      <a:r>
                        <a:rPr lang="en-US" sz="1400" b="0" dirty="0">
                          <a:latin typeface="Arial" panose="020B0604020202020204" pitchFamily="34" charset="0"/>
                          <a:cs typeface="Arial" panose="020B0604020202020204" pitchFamily="34" charset="0"/>
                        </a:rPr>
                        <a:t>July – December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latin typeface="Arial" panose="020B0604020202020204" pitchFamily="34" charset="0"/>
                          <a:cs typeface="Arial" panose="020B0604020202020204" pitchFamily="34" charset="0"/>
                        </a:rPr>
                        <a:t>ESCAP will validate data and follow up with countries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latin typeface="Arial" panose="020B0604020202020204" pitchFamily="34" charset="0"/>
                          <a:cs typeface="Arial" panose="020B0604020202020204" pitchFamily="34" charset="0"/>
                        </a:rPr>
                        <a:t>ESCAP will compile the data and start preparing the outline for the Regional Synthesis Report</a:t>
                      </a:r>
                    </a:p>
                    <a:p>
                      <a:endParaRPr lang="en-US" sz="1400"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330664759"/>
                  </a:ext>
                </a:extLst>
              </a:tr>
              <a:tr h="585426">
                <a:tc>
                  <a:txBody>
                    <a:bodyPr/>
                    <a:lstStyle/>
                    <a:p>
                      <a:r>
                        <a:rPr lang="en-US" sz="1400" b="0" dirty="0">
                          <a:latin typeface="Arial" panose="020B0604020202020204" pitchFamily="34" charset="0"/>
                          <a:cs typeface="Arial" panose="020B0604020202020204" pitchFamily="34" charset="0"/>
                        </a:rPr>
                        <a:t>4. Quarter</a:t>
                      </a:r>
                    </a:p>
                    <a:p>
                      <a:r>
                        <a:rPr lang="en-US" sz="1400" b="0" dirty="0">
                          <a:latin typeface="Arial" panose="020B0604020202020204" pitchFamily="34" charset="0"/>
                          <a:cs typeface="Arial" panose="020B0604020202020204" pitchFamily="34" charset="0"/>
                        </a:rPr>
                        <a:t>2019</a:t>
                      </a:r>
                    </a:p>
                  </a:txBody>
                  <a:tcPr/>
                </a:tc>
                <a:tc>
                  <a:txBody>
                    <a:bodyPr/>
                    <a:lstStyle/>
                    <a:p>
                      <a:r>
                        <a:rPr lang="en-US" sz="1400" b="0" dirty="0">
                          <a:latin typeface="Arial" panose="020B0604020202020204" pitchFamily="34" charset="0"/>
                          <a:cs typeface="Arial" panose="020B0604020202020204" pitchFamily="34" charset="0"/>
                        </a:rPr>
                        <a:t>Fifth RSG meeting</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400" b="0" dirty="0">
                          <a:latin typeface="Arial" panose="020B0604020202020204" pitchFamily="34" charset="0"/>
                          <a:cs typeface="Arial" panose="020B0604020202020204" pitchFamily="34" charset="0"/>
                        </a:rPr>
                        <a:t>ESCAP will present the outline for the Regional Report to the RSG members</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99353887"/>
      </p:ext>
    </p:extLst>
  </p:cSld>
  <p:clrMapOvr>
    <a:masterClrMapping/>
  </p:clrMapOvr>
</p:sld>
</file>

<file path=ppt/theme/theme1.xml><?xml version="1.0" encoding="utf-8"?>
<a:theme xmlns:a="http://schemas.openxmlformats.org/drawingml/2006/main" name="Office Theme">
  <a:themeElements>
    <a:clrScheme name="GetEveryoneInThePicture 1">
      <a:dk1>
        <a:sysClr val="windowText" lastClr="000000"/>
      </a:dk1>
      <a:lt1>
        <a:sysClr val="window" lastClr="FFFFFF"/>
      </a:lt1>
      <a:dk2>
        <a:srgbClr val="0073B5"/>
      </a:dk2>
      <a:lt2>
        <a:srgbClr val="EEECE1"/>
      </a:lt2>
      <a:accent1>
        <a:srgbClr val="0073B5"/>
      </a:accent1>
      <a:accent2>
        <a:srgbClr val="73B632"/>
      </a:accent2>
      <a:accent3>
        <a:srgbClr val="E47823"/>
      </a:accent3>
      <a:accent4>
        <a:srgbClr val="EFA531"/>
      </a:accent4>
      <a:accent5>
        <a:srgbClr val="D63E3B"/>
      </a:accent5>
      <a:accent6>
        <a:srgbClr val="5CB2DE"/>
      </a:accent6>
      <a:hlink>
        <a:srgbClr val="A3A3A3"/>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331</TotalTime>
  <Words>1794</Words>
  <Application>Microsoft Office PowerPoint</Application>
  <PresentationFormat>On-screen Show (4:3)</PresentationFormat>
  <Paragraphs>185</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Lucida Grande</vt:lpstr>
      <vt:lpstr>Times New Roman</vt:lpstr>
      <vt:lpstr>Office Theme</vt:lpstr>
      <vt:lpstr>PowerPoint Presentation</vt:lpstr>
      <vt:lpstr>Context: CRVS, RAF and RSG</vt:lpstr>
      <vt:lpstr>7 Action Areas</vt:lpstr>
      <vt:lpstr>3 Goals and 15 Targets</vt:lpstr>
      <vt:lpstr>8 Implementation Steps</vt:lpstr>
      <vt:lpstr>Reporting Framework and Ideal Result</vt:lpstr>
      <vt:lpstr>Principles of Guidelines and Questionnaire</vt:lpstr>
      <vt:lpstr>Key Roles of National Focal Points</vt:lpstr>
      <vt:lpstr>Proposed Time Frame</vt:lpstr>
      <vt:lpstr>Group Discussions</vt:lpstr>
      <vt:lpstr>Thank you!  Questions?   For more information, please visit: www.getinthepicture.org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 Antonio Pedrosa GARCIA</dc:creator>
  <cp:lastModifiedBy>Jose Antonio Pedrosa Garcia</cp:lastModifiedBy>
  <cp:revision>98</cp:revision>
  <dcterms:created xsi:type="dcterms:W3CDTF">2014-06-11T13:52:29Z</dcterms:created>
  <dcterms:modified xsi:type="dcterms:W3CDTF">2018-11-13T02:52:41Z</dcterms:modified>
</cp:coreProperties>
</file>