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3" r:id="rId3"/>
    <p:sldId id="274" r:id="rId4"/>
    <p:sldId id="275" r:id="rId5"/>
    <p:sldId id="282" r:id="rId6"/>
    <p:sldId id="283" r:id="rId7"/>
    <p:sldId id="284" r:id="rId8"/>
    <p:sldId id="285" r:id="rId9"/>
    <p:sldId id="292" r:id="rId10"/>
    <p:sldId id="299" r:id="rId11"/>
    <p:sldId id="293" r:id="rId12"/>
    <p:sldId id="294" r:id="rId13"/>
    <p:sldId id="295" r:id="rId14"/>
    <p:sldId id="296" r:id="rId15"/>
    <p:sldId id="298" r:id="rId16"/>
    <p:sldId id="300" r:id="rId17"/>
    <p:sldId id="301" r:id="rId18"/>
    <p:sldId id="302" r:id="rId19"/>
    <p:sldId id="303" r:id="rId20"/>
    <p:sldId id="304" r:id="rId21"/>
    <p:sldId id="305" r:id="rId22"/>
    <p:sldId id="306"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DBB1"/>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89621" autoAdjust="0"/>
  </p:normalViewPr>
  <p:slideViewPr>
    <p:cSldViewPr snapToGrid="0" snapToObjects="1">
      <p:cViewPr varScale="1">
        <p:scale>
          <a:sx n="45" d="100"/>
          <a:sy n="45" d="100"/>
        </p:scale>
        <p:origin x="12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CA245-70FC-4B4B-B85E-D7111739E37E}" type="datetimeFigureOut">
              <a:rPr lang="en-US" smtClean="0"/>
              <a:t>11/12/2018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9C9CFA-0B3B-A943-8B72-B92417017961}" type="slidenum">
              <a:rPr lang="en-US" smtClean="0"/>
              <a:t>‹#›</a:t>
            </a:fld>
            <a:endParaRPr lang="en-US"/>
          </a:p>
        </p:txBody>
      </p:sp>
    </p:spTree>
    <p:extLst>
      <p:ext uri="{BB962C8B-B14F-4D97-AF65-F5344CB8AC3E}">
        <p14:creationId xmlns:p14="http://schemas.microsoft.com/office/powerpoint/2010/main" val="346150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C088C-0BD3-6C48-A6FB-8555B8BB942F}" type="datetimeFigureOut">
              <a:rPr lang="en-US" smtClean="0"/>
              <a:pPr/>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F7BF4-7E20-5B4D-83B0-157555368A95}" type="slidenum">
              <a:rPr lang="en-US" smtClean="0"/>
              <a:pPr/>
              <a:t>‹#›</a:t>
            </a:fld>
            <a:endParaRPr lang="en-US"/>
          </a:p>
        </p:txBody>
      </p:sp>
    </p:spTree>
    <p:extLst>
      <p:ext uri="{BB962C8B-B14F-4D97-AF65-F5344CB8AC3E}">
        <p14:creationId xmlns:p14="http://schemas.microsoft.com/office/powerpoint/2010/main" val="359073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185165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280FDD4-2AFB-4658-BF36-33515AB53A1B}" type="slidenum">
              <a:rPr lang="en-US" sz="1200"/>
              <a:pPr eaLnBrk="1" hangingPunct="1"/>
              <a:t>14</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17577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280FDD4-2AFB-4658-BF36-33515AB53A1B}" type="slidenum">
              <a:rPr lang="en-US" sz="1200"/>
              <a:pPr eaLnBrk="1" hangingPunct="1"/>
              <a:t>16</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251144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280FDD4-2AFB-4658-BF36-33515AB53A1B}" type="slidenum">
              <a:rPr lang="en-US" sz="1200"/>
              <a:pPr eaLnBrk="1" hangingPunct="1"/>
              <a:t>18</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76865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4</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418505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280FDD4-2AFB-4658-BF36-33515AB53A1B}" type="slidenum">
              <a:rPr lang="en-US" sz="1200"/>
              <a:pPr eaLnBrk="1" hangingPunct="1"/>
              <a:t>5</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211844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6</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86761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7</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394969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8</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266350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9</a:t>
            </a:fld>
            <a:endParaRPr lang="en-US"/>
          </a:p>
        </p:txBody>
      </p:sp>
    </p:spTree>
    <p:extLst>
      <p:ext uri="{BB962C8B-B14F-4D97-AF65-F5344CB8AC3E}">
        <p14:creationId xmlns:p14="http://schemas.microsoft.com/office/powerpoint/2010/main" val="222351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383D3B-4089-4E25-A477-743568BC13F4}" type="slidenum">
              <a:rPr lang="en-US" sz="1200"/>
              <a:pPr eaLnBrk="1" hangingPunct="1"/>
              <a:t>10</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336315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280FDD4-2AFB-4658-BF36-33515AB53A1B}" type="slidenum">
              <a:rPr lang="en-US" sz="1200"/>
              <a:pPr eaLnBrk="1" hangingPunct="1"/>
              <a:t>12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atin typeface="Arial" panose="020B0604020202020204" pitchFamily="34" charset="0"/>
            </a:endParaRPr>
          </a:p>
        </p:txBody>
      </p:sp>
    </p:spTree>
    <p:extLst>
      <p:ext uri="{BB962C8B-B14F-4D97-AF65-F5344CB8AC3E}">
        <p14:creationId xmlns:p14="http://schemas.microsoft.com/office/powerpoint/2010/main" val="773589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descr="logos.png"/>
          <p:cNvPicPr>
            <a:picLocks noChangeAspect="1"/>
          </p:cNvPicPr>
          <p:nvPr userDrawn="1"/>
        </p:nvPicPr>
        <p:blipFill rotWithShape="1">
          <a:blip r:embed="rId2">
            <a:extLst>
              <a:ext uri="{28A0092B-C50C-407E-A947-70E740481C1C}">
                <a14:useLocalDpi xmlns:a14="http://schemas.microsoft.com/office/drawing/2010/main" val="0"/>
              </a:ext>
            </a:extLst>
          </a:blip>
          <a:srcRect r="83608"/>
          <a:stretch/>
        </p:blipFill>
        <p:spPr>
          <a:xfrm>
            <a:off x="174388" y="6150849"/>
            <a:ext cx="1441762" cy="568177"/>
          </a:xfrm>
          <a:prstGeom prst="rect">
            <a:avLst/>
          </a:prstGeom>
        </p:spPr>
      </p:pic>
      <p:pic>
        <p:nvPicPr>
          <p:cNvPr id="14" name="Picture 13" descr="meeting-name-01.png"/>
          <p:cNvPicPr>
            <a:picLocks noChangeAspect="1"/>
          </p:cNvPicPr>
          <p:nvPr userDrawn="1"/>
        </p:nvPicPr>
        <p:blipFill rotWithShape="1">
          <a:blip r:embed="rId3">
            <a:extLst>
              <a:ext uri="{28A0092B-C50C-407E-A947-70E740481C1C}">
                <a14:useLocalDpi xmlns:a14="http://schemas.microsoft.com/office/drawing/2010/main" val="0"/>
              </a:ext>
            </a:extLst>
          </a:blip>
          <a:srcRect t="20644" b="27641"/>
          <a:stretch/>
        </p:blipFill>
        <p:spPr>
          <a:xfrm>
            <a:off x="809877" y="2743200"/>
            <a:ext cx="7524246" cy="978195"/>
          </a:xfrm>
          <a:prstGeom prst="rect">
            <a:avLst/>
          </a:prstGeom>
        </p:spPr>
      </p:pic>
      <p:pic>
        <p:nvPicPr>
          <p:cNvPr id="15" name="Picture 14" descr="bg-2-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34" y="423334"/>
            <a:ext cx="9186333" cy="1337588"/>
          </a:xfrm>
          <a:prstGeom prst="rect">
            <a:avLst/>
          </a:prstGeom>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1825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marL="803275" indent="-346075">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0850" indent="-450850">
              <a:buSzPct val="100000"/>
              <a:buFontTx/>
              <a:buBlip>
                <a:blip r:embed="rId2"/>
              </a:buBlip>
              <a:defRPr sz="2800"/>
            </a:lvl1pPr>
            <a:lvl2pPr marL="803275" indent="-346075">
              <a:buSzPct val="100000"/>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pic>
        <p:nvPicPr>
          <p:cNvPr id="10" name="Picture 9"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5044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content-bg-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90772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7" t="39131"/>
          <a:stretch/>
        </p:blipFill>
        <p:spPr>
          <a:xfrm>
            <a:off x="0" y="1"/>
            <a:ext cx="9144000" cy="4220308"/>
          </a:xfrm>
          <a:prstGeom prst="rect">
            <a:avLst/>
          </a:prstGeom>
        </p:spPr>
      </p:pic>
      <p:sp>
        <p:nvSpPr>
          <p:cNvPr id="4" name="Rectangle 3"/>
          <p:cNvSpPr/>
          <p:nvPr userDrawn="1"/>
        </p:nvSpPr>
        <p:spPr>
          <a:xfrm>
            <a:off x="5414211" y="1996587"/>
            <a:ext cx="3729790" cy="441569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5668210" y="3540125"/>
            <a:ext cx="3251807" cy="2590799"/>
          </a:xfrm>
        </p:spPr>
        <p:txBody>
          <a:bodyPr anchor="t"/>
          <a:lstStyle>
            <a:lvl1pPr algn="ctr">
              <a:defRPr sz="2000" b="1">
                <a:solidFill>
                  <a:schemeClr val="tx1"/>
                </a:solidFill>
              </a:defRPr>
            </a:lvl1pPr>
          </a:lstStyle>
          <a:p>
            <a:r>
              <a:rPr lang="en-AU" dirty="0"/>
              <a:t>Thank you message and contact details</a:t>
            </a:r>
            <a:endParaRPr lang="en-US" dirty="0"/>
          </a:p>
        </p:txBody>
      </p:sp>
      <p:pic>
        <p:nvPicPr>
          <p:cNvPr id="8" name="Picture 7" descr="large-logo-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68210" y="2224768"/>
            <a:ext cx="3251807" cy="1015109"/>
          </a:xfrm>
          <a:prstGeom prst="rect">
            <a:avLst/>
          </a:prstGeom>
        </p:spPr>
      </p:pic>
      <p:pic>
        <p:nvPicPr>
          <p:cNvPr id="11" name="Picture 10"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25869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Plan_Bangladesh_2_hi.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4" name="Picture 3"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
        <p:nvSpPr>
          <p:cNvPr id="5" name="TextBox 4"/>
          <p:cNvSpPr txBox="1"/>
          <p:nvPr userDrawn="1"/>
        </p:nvSpPr>
        <p:spPr>
          <a:xfrm>
            <a:off x="222250" y="6699250"/>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0" y="6581001"/>
            <a:ext cx="1581833" cy="276999"/>
          </a:xfrm>
          <a:prstGeom prst="rect">
            <a:avLst/>
          </a:prstGeom>
          <a:noFill/>
        </p:spPr>
        <p:txBody>
          <a:bodyPr wrap="none" rtlCol="0">
            <a:spAutoFit/>
          </a:bodyPr>
          <a:lstStyle/>
          <a:p>
            <a:r>
              <a:rPr lang="en-US" sz="1200" dirty="0">
                <a:solidFill>
                  <a:srgbClr val="F2F2F2"/>
                </a:solidFill>
              </a:rPr>
              <a:t>Plan / Shona</a:t>
            </a:r>
            <a:r>
              <a:rPr lang="en-US" sz="1200" baseline="0" dirty="0">
                <a:solidFill>
                  <a:srgbClr val="F2F2F2"/>
                </a:solidFill>
              </a:rPr>
              <a:t> Hamilton</a:t>
            </a:r>
            <a:endParaRPr lang="en-US" sz="1200" dirty="0">
              <a:solidFill>
                <a:srgbClr val="F2F2F2"/>
              </a:solidFill>
            </a:endParaRPr>
          </a:p>
        </p:txBody>
      </p:sp>
      <p:pic>
        <p:nvPicPr>
          <p:cNvPr id="9" name="Picture 8" descr="CRVS-logo-for-color-BG-12May1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69378" y="6014519"/>
            <a:ext cx="2516902" cy="785749"/>
          </a:xfrm>
          <a:prstGeom prst="rect">
            <a:avLst/>
          </a:prstGeom>
        </p:spPr>
      </p:pic>
    </p:spTree>
    <p:extLst>
      <p:ext uri="{BB962C8B-B14F-4D97-AF65-F5344CB8AC3E}">
        <p14:creationId xmlns:p14="http://schemas.microsoft.com/office/powerpoint/2010/main" val="118719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6961015092_68145a4058_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4" name="Picture 3"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
        <p:nvSpPr>
          <p:cNvPr id="5" name="TextBox 4"/>
          <p:cNvSpPr txBox="1"/>
          <p:nvPr userDrawn="1"/>
        </p:nvSpPr>
        <p:spPr>
          <a:xfrm>
            <a:off x="222250" y="6699250"/>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0" y="6581001"/>
            <a:ext cx="2005677" cy="276999"/>
          </a:xfrm>
          <a:prstGeom prst="rect">
            <a:avLst/>
          </a:prstGeom>
          <a:noFill/>
        </p:spPr>
        <p:txBody>
          <a:bodyPr wrap="none" rtlCol="0">
            <a:spAutoFit/>
          </a:bodyPr>
          <a:lstStyle/>
          <a:p>
            <a:r>
              <a:rPr lang="en-US" sz="1200" dirty="0">
                <a:solidFill>
                  <a:srgbClr val="F2F2F2"/>
                </a:solidFill>
              </a:rPr>
              <a:t>UN Photo/Bernardino </a:t>
            </a:r>
            <a:r>
              <a:rPr lang="en-US" sz="1200" dirty="0" err="1">
                <a:solidFill>
                  <a:srgbClr val="F2F2F2"/>
                </a:solidFill>
              </a:rPr>
              <a:t>Soares</a:t>
            </a:r>
            <a:endParaRPr lang="en-US" sz="1200" dirty="0">
              <a:solidFill>
                <a:srgbClr val="F2F2F2"/>
              </a:solidFill>
            </a:endParaRPr>
          </a:p>
        </p:txBody>
      </p:sp>
      <p:pic>
        <p:nvPicPr>
          <p:cNvPr id="10" name="Picture 9" descr="large-logo-01-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63794" y="6035521"/>
            <a:ext cx="2537093" cy="791999"/>
          </a:xfrm>
          <a:prstGeom prst="rect">
            <a:avLst/>
          </a:prstGeom>
        </p:spPr>
      </p:pic>
    </p:spTree>
    <p:extLst>
      <p:ext uri="{BB962C8B-B14F-4D97-AF65-F5344CB8AC3E}">
        <p14:creationId xmlns:p14="http://schemas.microsoft.com/office/powerpoint/2010/main" val="140727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_MG_370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933258"/>
          </a:xfrm>
          <a:prstGeom prst="rect">
            <a:avLst/>
          </a:prstGeom>
        </p:spPr>
      </p:pic>
      <p:pic>
        <p:nvPicPr>
          <p:cNvPr id="4" name="Picture 3"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
        <p:nvSpPr>
          <p:cNvPr id="5" name="TextBox 4"/>
          <p:cNvSpPr txBox="1"/>
          <p:nvPr userDrawn="1"/>
        </p:nvSpPr>
        <p:spPr>
          <a:xfrm>
            <a:off x="222250" y="6699250"/>
            <a:ext cx="184666" cy="369332"/>
          </a:xfrm>
          <a:prstGeom prst="rect">
            <a:avLst/>
          </a:prstGeom>
          <a:noFill/>
        </p:spPr>
        <p:txBody>
          <a:bodyPr wrap="none" rtlCol="0">
            <a:spAutoFit/>
          </a:bodyPr>
          <a:lstStyle/>
          <a:p>
            <a:endParaRPr lang="en-US" dirty="0"/>
          </a:p>
        </p:txBody>
      </p:sp>
      <p:pic>
        <p:nvPicPr>
          <p:cNvPr id="11" name="Picture 10" descr="CRVS-logo-for-color-BG-12May1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69378" y="6014519"/>
            <a:ext cx="2516902" cy="785749"/>
          </a:xfrm>
          <a:prstGeom prst="rect">
            <a:avLst/>
          </a:prstGeom>
        </p:spPr>
      </p:pic>
    </p:spTree>
    <p:extLst>
      <p:ext uri="{BB962C8B-B14F-4D97-AF65-F5344CB8AC3E}">
        <p14:creationId xmlns:p14="http://schemas.microsoft.com/office/powerpoint/2010/main" val="2988342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6363"/>
            <a:ext cx="9144000" cy="6894363"/>
          </a:xfrm>
          <a:prstGeom prst="rect">
            <a:avLst/>
          </a:prstGeom>
        </p:spPr>
      </p:pic>
      <p:pic>
        <p:nvPicPr>
          <p:cNvPr id="4" name="Picture 3"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
        <p:nvSpPr>
          <p:cNvPr id="5" name="TextBox 4"/>
          <p:cNvSpPr txBox="1"/>
          <p:nvPr userDrawn="1"/>
        </p:nvSpPr>
        <p:spPr>
          <a:xfrm>
            <a:off x="222250" y="6699250"/>
            <a:ext cx="184666" cy="369332"/>
          </a:xfrm>
          <a:prstGeom prst="rect">
            <a:avLst/>
          </a:prstGeom>
          <a:noFill/>
        </p:spPr>
        <p:txBody>
          <a:bodyPr wrap="none" rtlCol="0">
            <a:spAutoFit/>
          </a:bodyPr>
          <a:lstStyle/>
          <a:p>
            <a:endParaRPr lang="en-US" dirty="0"/>
          </a:p>
        </p:txBody>
      </p:sp>
      <p:pic>
        <p:nvPicPr>
          <p:cNvPr id="11" name="Picture 10" descr="CRVS-logo-for-color-BG-12May1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69378" y="6014519"/>
            <a:ext cx="2516902" cy="785749"/>
          </a:xfrm>
          <a:prstGeom prst="rect">
            <a:avLst/>
          </a:prstGeom>
        </p:spPr>
      </p:pic>
    </p:spTree>
    <p:extLst>
      <p:ext uri="{BB962C8B-B14F-4D97-AF65-F5344CB8AC3E}">
        <p14:creationId xmlns:p14="http://schemas.microsoft.com/office/powerpoint/2010/main" val="2910283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UNPhoto_Myanmar_hi.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4" name="Picture 3"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
        <p:nvSpPr>
          <p:cNvPr id="5" name="TextBox 4"/>
          <p:cNvSpPr txBox="1"/>
          <p:nvPr userDrawn="1"/>
        </p:nvSpPr>
        <p:spPr>
          <a:xfrm>
            <a:off x="222250" y="6699250"/>
            <a:ext cx="184666" cy="369332"/>
          </a:xfrm>
          <a:prstGeom prst="rect">
            <a:avLst/>
          </a:prstGeom>
          <a:noFill/>
        </p:spPr>
        <p:txBody>
          <a:bodyPr wrap="none" rtlCol="0">
            <a:spAutoFit/>
          </a:bodyPr>
          <a:lstStyle/>
          <a:p>
            <a:endParaRPr lang="en-US" dirty="0"/>
          </a:p>
        </p:txBody>
      </p:sp>
      <p:pic>
        <p:nvPicPr>
          <p:cNvPr id="11" name="Picture 10" descr="CRVS-logo-for-color-BG-12May1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69378" y="6014519"/>
            <a:ext cx="2516902" cy="785749"/>
          </a:xfrm>
          <a:prstGeom prst="rect">
            <a:avLst/>
          </a:prstGeom>
        </p:spPr>
      </p:pic>
    </p:spTree>
    <p:extLst>
      <p:ext uri="{BB962C8B-B14F-4D97-AF65-F5344CB8AC3E}">
        <p14:creationId xmlns:p14="http://schemas.microsoft.com/office/powerpoint/2010/main" val="75261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2" cy="6870975"/>
          </a:xfrm>
          <a:prstGeom prst="rect">
            <a:avLst/>
          </a:prstGeom>
        </p:spPr>
      </p:pic>
      <p:sp>
        <p:nvSpPr>
          <p:cNvPr id="4" name="Rectangle 3"/>
          <p:cNvSpPr/>
          <p:nvPr userDrawn="1"/>
        </p:nvSpPr>
        <p:spPr>
          <a:xfrm>
            <a:off x="5414211" y="1996587"/>
            <a:ext cx="3729790" cy="441569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5668210" y="3540125"/>
            <a:ext cx="3251807" cy="2590799"/>
          </a:xfrm>
        </p:spPr>
        <p:txBody>
          <a:bodyPr anchor="t"/>
          <a:lstStyle>
            <a:lvl1pPr algn="ctr">
              <a:defRPr sz="2000" b="1">
                <a:solidFill>
                  <a:schemeClr val="tx1"/>
                </a:solidFill>
              </a:defRPr>
            </a:lvl1pPr>
          </a:lstStyle>
          <a:p>
            <a:r>
              <a:rPr lang="en-AU" dirty="0"/>
              <a:t>Thank you message and contact details</a:t>
            </a:r>
            <a:endParaRPr lang="en-US" dirty="0"/>
          </a:p>
        </p:txBody>
      </p:sp>
      <p:pic>
        <p:nvPicPr>
          <p:cNvPr id="8" name="Picture 7" descr="large-logo-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210" y="2224768"/>
            <a:ext cx="3251807" cy="1015109"/>
          </a:xfrm>
          <a:prstGeom prst="rect">
            <a:avLst/>
          </a:prstGeom>
        </p:spPr>
      </p:pic>
      <p:pic>
        <p:nvPicPr>
          <p:cNvPr id="11" name="Picture 10" descr="content-bg-01.png"/>
          <p:cNvPicPr>
            <a:picLocks noChangeAspect="1"/>
          </p:cNvPicPr>
          <p:nvPr userDrawn="1"/>
        </p:nvPicPr>
        <p:blipFill rotWithShape="1">
          <a:blip r:embed="rId4">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2912069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17307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98" y="2502958"/>
            <a:ext cx="6598946" cy="1470025"/>
          </a:xfrm>
        </p:spPr>
        <p:txBody>
          <a:bodyPr/>
          <a:lstStyle>
            <a:lvl1pPr algn="l">
              <a:defRPr b="1">
                <a:solidFill>
                  <a:schemeClr val="tx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315498" y="41684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10" name="Picture 9" descr="Untitled-2-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498" y="326572"/>
            <a:ext cx="5653501" cy="1764840"/>
          </a:xfrm>
          <a:prstGeom prst="rect">
            <a:avLst/>
          </a:prstGeom>
        </p:spPr>
      </p:pic>
      <p:pic>
        <p:nvPicPr>
          <p:cNvPr id="8" name="Picture 7" descr="logos.png"/>
          <p:cNvPicPr>
            <a:picLocks noChangeAspect="1"/>
          </p:cNvPicPr>
          <p:nvPr userDrawn="1"/>
        </p:nvPicPr>
        <p:blipFill rotWithShape="1">
          <a:blip r:embed="rId4">
            <a:extLst>
              <a:ext uri="{28A0092B-C50C-407E-A947-70E740481C1C}">
                <a14:useLocalDpi xmlns:a14="http://schemas.microsoft.com/office/drawing/2010/main" val="0"/>
              </a:ext>
            </a:extLst>
          </a:blip>
          <a:srcRect r="83608"/>
          <a:stretch/>
        </p:blipFill>
        <p:spPr>
          <a:xfrm>
            <a:off x="174388" y="6150849"/>
            <a:ext cx="1441762" cy="568177"/>
          </a:xfrm>
          <a:prstGeom prst="rect">
            <a:avLst/>
          </a:prstGeom>
        </p:spPr>
      </p:pic>
    </p:spTree>
    <p:extLst>
      <p:ext uri="{BB962C8B-B14F-4D97-AF65-F5344CB8AC3E}">
        <p14:creationId xmlns:p14="http://schemas.microsoft.com/office/powerpoint/2010/main" val="21257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descr="Untitled-2-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498" y="437697"/>
            <a:ext cx="5653501" cy="1764840"/>
          </a:xfrm>
          <a:prstGeom prst="rect">
            <a:avLst/>
          </a:prstGeom>
        </p:spPr>
      </p:pic>
      <p:pic>
        <p:nvPicPr>
          <p:cNvPr id="8" name="Picture 7" descr="meeting-name-01.png"/>
          <p:cNvPicPr>
            <a:picLocks noChangeAspect="1"/>
          </p:cNvPicPr>
          <p:nvPr userDrawn="1"/>
        </p:nvPicPr>
        <p:blipFill rotWithShape="1">
          <a:blip r:embed="rId4" cstate="email">
            <a:extLst>
              <a:ext uri="{28A0092B-C50C-407E-A947-70E740481C1C}">
                <a14:useLocalDpi xmlns:a14="http://schemas.microsoft.com/office/drawing/2010/main"/>
              </a:ext>
            </a:extLst>
          </a:blip>
          <a:srcRect t="23977" b="22394"/>
          <a:stretch/>
        </p:blipFill>
        <p:spPr>
          <a:xfrm>
            <a:off x="315497" y="3285460"/>
            <a:ext cx="7098127" cy="956931"/>
          </a:xfrm>
          <a:prstGeom prst="rect">
            <a:avLst/>
          </a:prstGeom>
        </p:spPr>
      </p:pic>
      <p:pic>
        <p:nvPicPr>
          <p:cNvPr id="6" name="Picture 5" descr="logos.png"/>
          <p:cNvPicPr>
            <a:picLocks noChangeAspect="1"/>
          </p:cNvPicPr>
          <p:nvPr userDrawn="1"/>
        </p:nvPicPr>
        <p:blipFill rotWithShape="1">
          <a:blip r:embed="rId5">
            <a:extLst>
              <a:ext uri="{28A0092B-C50C-407E-A947-70E740481C1C}">
                <a14:useLocalDpi xmlns:a14="http://schemas.microsoft.com/office/drawing/2010/main" val="0"/>
              </a:ext>
            </a:extLst>
          </a:blip>
          <a:srcRect r="83608"/>
          <a:stretch/>
        </p:blipFill>
        <p:spPr>
          <a:xfrm>
            <a:off x="174388" y="6150849"/>
            <a:ext cx="1441762" cy="568177"/>
          </a:xfrm>
          <a:prstGeom prst="rect">
            <a:avLst/>
          </a:prstGeom>
        </p:spPr>
      </p:pic>
    </p:spTree>
    <p:extLst>
      <p:ext uri="{BB962C8B-B14F-4D97-AF65-F5344CB8AC3E}">
        <p14:creationId xmlns:p14="http://schemas.microsoft.com/office/powerpoint/2010/main" val="78352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descr="meeting-name-01.png"/>
          <p:cNvPicPr>
            <a:picLocks noChangeAspect="1"/>
          </p:cNvPicPr>
          <p:nvPr userDrawn="1"/>
        </p:nvPicPr>
        <p:blipFill rotWithShape="1">
          <a:blip r:embed="rId2" cstate="email">
            <a:extLst>
              <a:ext uri="{28A0092B-C50C-407E-A947-70E740481C1C}">
                <a14:useLocalDpi xmlns:a14="http://schemas.microsoft.com/office/drawing/2010/main"/>
              </a:ext>
            </a:extLst>
          </a:blip>
          <a:srcRect t="21768" b="24268"/>
          <a:stretch/>
        </p:blipFill>
        <p:spPr>
          <a:xfrm>
            <a:off x="809877" y="2764465"/>
            <a:ext cx="7524246" cy="1020726"/>
          </a:xfrm>
          <a:prstGeom prst="rect">
            <a:avLst/>
          </a:prstGeom>
        </p:spPr>
      </p:pic>
      <p:pic>
        <p:nvPicPr>
          <p:cNvPr id="15" name="Picture 14" descr="bg-2-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34" y="423334"/>
            <a:ext cx="9186333" cy="1337588"/>
          </a:xfrm>
          <a:prstGeom prst="rect">
            <a:avLst/>
          </a:prstGeom>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6" name="Picture 5" descr="logos.png"/>
          <p:cNvPicPr>
            <a:picLocks noChangeAspect="1"/>
          </p:cNvPicPr>
          <p:nvPr userDrawn="1"/>
        </p:nvPicPr>
        <p:blipFill rotWithShape="1">
          <a:blip r:embed="rId4">
            <a:extLst>
              <a:ext uri="{28A0092B-C50C-407E-A947-70E740481C1C}">
                <a14:useLocalDpi xmlns:a14="http://schemas.microsoft.com/office/drawing/2010/main" val="0"/>
              </a:ext>
            </a:extLst>
          </a:blip>
          <a:srcRect r="83608"/>
          <a:stretch/>
        </p:blipFill>
        <p:spPr>
          <a:xfrm>
            <a:off x="174388" y="6150849"/>
            <a:ext cx="1441762" cy="568177"/>
          </a:xfrm>
          <a:prstGeom prst="rect">
            <a:avLst/>
          </a:prstGeom>
        </p:spPr>
      </p:pic>
    </p:spTree>
    <p:extLst>
      <p:ext uri="{BB962C8B-B14F-4D97-AF65-F5344CB8AC3E}">
        <p14:creationId xmlns:p14="http://schemas.microsoft.com/office/powerpoint/2010/main" val="140606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Frame-gre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829" y="182011"/>
            <a:ext cx="7428342" cy="6117161"/>
          </a:xfrm>
          <a:prstGeom prst="rect">
            <a:avLst/>
          </a:prstGeom>
        </p:spPr>
      </p:pic>
      <p:sp>
        <p:nvSpPr>
          <p:cNvPr id="5" name="Subtitle 2"/>
          <p:cNvSpPr>
            <a:spLocks noGrp="1"/>
          </p:cNvSpPr>
          <p:nvPr>
            <p:ph type="subTitle" idx="1"/>
          </p:nvPr>
        </p:nvSpPr>
        <p:spPr>
          <a:xfrm rot="21180626">
            <a:off x="1570817" y="1826697"/>
            <a:ext cx="6012984" cy="3595617"/>
          </a:xfrm>
        </p:spPr>
        <p:txBody>
          <a:bodyPr anchor="ctr">
            <a:normAutofit/>
          </a:bodyPr>
          <a:lstStyle>
            <a:lvl1pPr marL="0" indent="0" algn="ctr">
              <a:buNone/>
              <a:defRPr sz="6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759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98" y="2947458"/>
            <a:ext cx="6598946" cy="1470025"/>
          </a:xfrm>
        </p:spPr>
        <p:txBody>
          <a:bodyPr/>
          <a:lstStyle>
            <a:lvl1pPr algn="l">
              <a:defRPr b="1">
                <a:solidFill>
                  <a:schemeClr val="tx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315498" y="46129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10" name="Picture 9" descr="Untitled-2-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498" y="326572"/>
            <a:ext cx="5653501" cy="1764840"/>
          </a:xfrm>
          <a:prstGeom prst="rect">
            <a:avLst/>
          </a:prstGeom>
        </p:spPr>
      </p:pic>
    </p:spTree>
    <p:extLst>
      <p:ext uri="{BB962C8B-B14F-4D97-AF65-F5344CB8AC3E}">
        <p14:creationId xmlns:p14="http://schemas.microsoft.com/office/powerpoint/2010/main" val="208143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3pPr marL="1339850" indent="-425450">
              <a:buSzPct val="100000"/>
              <a:buFontTx/>
              <a:buBlip>
                <a:blip r:embed="rId2"/>
              </a:buBlip>
              <a:defRPr/>
            </a:lvl3pPr>
            <a:lvl4pPr marL="1792288" indent="-420688">
              <a:buSzPct val="100000"/>
              <a:buFontTx/>
              <a:buBlip>
                <a:blip r:embed="rId3"/>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401595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2"/>
              </a:buBlip>
              <a:defRPr/>
            </a:lvl1pPr>
            <a:lvl2pPr marL="903288" indent="-446088">
              <a:buSzPct val="100000"/>
              <a:buFontTx/>
              <a:buBlip>
                <a:blip r:embed="rId3"/>
              </a:buBlip>
              <a:defRPr/>
            </a:lvl2pPr>
            <a:lvl3pPr marL="1339850" indent="-425450">
              <a:buSzPct val="100000"/>
              <a:buFontTx/>
              <a:buBlip>
                <a:blip r:embed="rId4"/>
              </a:buBlip>
              <a:defRPr/>
            </a:lvl3pPr>
            <a:lvl4pPr marL="1792288" indent="-420688">
              <a:buSzPct val="100000"/>
              <a:buFontTx/>
              <a:buBlip>
                <a:blip r:embed="rId5"/>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6524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hasCustomPrompt="1"/>
          </p:nvPr>
        </p:nvSpPr>
        <p:spPr/>
        <p:txBody>
          <a:bodyPr/>
          <a:lstStyle>
            <a:lvl1pPr marL="342900" indent="-342900">
              <a:buSzPct val="130000"/>
              <a:buFontTx/>
              <a:buBlip>
                <a:blip r:embed="rId2"/>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AU" dirty="0"/>
              <a:t> 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197908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94607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4111084602"/>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71" r:id="rId3"/>
    <p:sldLayoutId id="2147483657" r:id="rId4"/>
    <p:sldLayoutId id="2147483682" r:id="rId5"/>
    <p:sldLayoutId id="2147483681" r:id="rId6"/>
    <p:sldLayoutId id="2147483650" r:id="rId7"/>
    <p:sldLayoutId id="2147483673" r:id="rId8"/>
    <p:sldLayoutId id="2147483659" r:id="rId9"/>
    <p:sldLayoutId id="2147483652" r:id="rId10"/>
    <p:sldLayoutId id="2147483665" r:id="rId11"/>
    <p:sldLayoutId id="2147483679" r:id="rId12"/>
    <p:sldLayoutId id="2147483683" r:id="rId13"/>
    <p:sldLayoutId id="2147483684" r:id="rId14"/>
    <p:sldLayoutId id="2147483685" r:id="rId15"/>
    <p:sldLayoutId id="2147483689" r:id="rId16"/>
    <p:sldLayoutId id="2147483690" r:id="rId17"/>
    <p:sldLayoutId id="2147483687" r:id="rId18"/>
    <p:sldLayoutId id="2147483688" r:id="rId19"/>
  </p:sldLayoutIdLst>
  <p:txStyles>
    <p:titleStyle>
      <a:lvl1pPr algn="l" defTabSz="457200" rtl="0" eaLnBrk="1" latinLnBrk="0" hangingPunct="1">
        <a:spcBef>
          <a:spcPct val="0"/>
        </a:spcBef>
        <a:buNone/>
        <a:defRPr sz="4400" b="0" kern="1200">
          <a:solidFill>
            <a:schemeClr val="tx2"/>
          </a:solidFill>
          <a:latin typeface="Arial"/>
          <a:ea typeface="+mj-ea"/>
          <a:cs typeface="Arial"/>
        </a:defRPr>
      </a:lvl1pPr>
    </p:titleStyle>
    <p:bodyStyle>
      <a:lvl1pPr marL="450850" indent="-450850" algn="l" defTabSz="457200" rtl="0" eaLnBrk="1" latinLnBrk="0" hangingPunct="1">
        <a:spcBef>
          <a:spcPct val="20000"/>
        </a:spcBef>
        <a:buFontTx/>
        <a:buBlip>
          <a:blip r:embed="rId21"/>
        </a:buBlip>
        <a:defRPr sz="3200" kern="1200">
          <a:solidFill>
            <a:schemeClr val="tx1"/>
          </a:solidFill>
          <a:latin typeface="Arial"/>
          <a:ea typeface="+mn-ea"/>
          <a:cs typeface="Arial"/>
        </a:defRPr>
      </a:lvl1pPr>
      <a:lvl2pPr marL="903288" indent="-446088" algn="l" defTabSz="457200" rtl="0" eaLnBrk="1" latinLnBrk="0" hangingPunct="1">
        <a:spcBef>
          <a:spcPct val="20000"/>
        </a:spcBef>
        <a:buSzPct val="100000"/>
        <a:buFontTx/>
        <a:buBlip>
          <a:blip r:embed="rId22"/>
        </a:buBlip>
        <a:defRPr sz="2800" kern="1200">
          <a:solidFill>
            <a:schemeClr val="tx1"/>
          </a:solidFill>
          <a:latin typeface="Arial"/>
          <a:ea typeface="+mn-ea"/>
          <a:cs typeface="Arial"/>
        </a:defRPr>
      </a:lvl2pPr>
      <a:lvl3pPr marL="1339850" indent="-425450" algn="l" defTabSz="457200" rtl="0" eaLnBrk="1" latinLnBrk="0" hangingPunct="1">
        <a:spcBef>
          <a:spcPct val="20000"/>
        </a:spcBef>
        <a:buSzPct val="100000"/>
        <a:buFontTx/>
        <a:buBlip>
          <a:blip r:embed="rId23"/>
        </a:buBlip>
        <a:defRPr sz="2400" kern="1200">
          <a:solidFill>
            <a:schemeClr val="tx1"/>
          </a:solidFill>
          <a:latin typeface="Arial"/>
          <a:ea typeface="+mn-ea"/>
          <a:cs typeface="Arial"/>
        </a:defRPr>
      </a:lvl3pPr>
      <a:lvl4pPr marL="1792288" indent="-420688" algn="l" defTabSz="457200" rtl="0" eaLnBrk="1" latinLnBrk="0" hangingPunct="1">
        <a:spcBef>
          <a:spcPct val="20000"/>
        </a:spcBef>
        <a:buSzPct val="100000"/>
        <a:buFontTx/>
        <a:buBlip>
          <a:blip r:embed="rId24"/>
        </a:buBlip>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1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5262587"/>
            <a:ext cx="1619250" cy="1619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2195736" y="1772816"/>
            <a:ext cx="6768752" cy="369332"/>
          </a:xfrm>
          <a:prstGeom prst="rect">
            <a:avLst/>
          </a:prstGeom>
          <a:noFill/>
        </p:spPr>
        <p:txBody>
          <a:bodyPr wrap="square" rtlCol="0">
            <a:spAutoFit/>
          </a:bodyPr>
          <a:lstStyle/>
          <a:p>
            <a:pPr lvl="1">
              <a:lnSpc>
                <a:spcPct val="90000"/>
              </a:lnSpc>
              <a:spcBef>
                <a:spcPts val="1800"/>
              </a:spcBef>
              <a:buFontTx/>
              <a:buBlip>
                <a:blip r:embed="rId5"/>
              </a:buBlip>
            </a:pPr>
            <a:r>
              <a:rPr lang="en-US" sz="2000" b="1" dirty="0">
                <a:solidFill>
                  <a:srgbClr val="00B050"/>
                </a:solidFill>
                <a:latin typeface="Times New Roman" panose="02020603050405020304" pitchFamily="18" charset="0"/>
                <a:cs typeface="Times New Roman" panose="02020603050405020304" pitchFamily="18" charset="0"/>
              </a:rPr>
              <a:t>12 Goals and Strategies</a:t>
            </a:r>
            <a:endParaRPr lang="en-US" sz="2000"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256" y="-4736"/>
            <a:ext cx="10358511" cy="6905674"/>
          </a:xfrm>
          <a:prstGeom prst="rect">
            <a:avLst/>
          </a:prstGeom>
        </p:spPr>
      </p:pic>
    </p:spTree>
    <p:extLst>
      <p:ext uri="{BB962C8B-B14F-4D97-AF65-F5344CB8AC3E}">
        <p14:creationId xmlns:p14="http://schemas.microsoft.com/office/powerpoint/2010/main" val="38026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There were also two UNFPA-sponsored research projects for a more detailed examination of the status of the death registration and a method for continuous evaluation of data.</a:t>
            </a:r>
            <a:endParaRPr lang="fa-IR" dirty="0"/>
          </a:p>
          <a:p>
            <a:r>
              <a:rPr lang="en-US" dirty="0"/>
              <a:t>The conductors of these research projects were two of the most prominent demographic professors in Iranian universities</a:t>
            </a:r>
            <a:endParaRPr lang="fa-IR" dirty="0"/>
          </a:p>
          <a:p>
            <a:r>
              <a:rPr lang="en-US" dirty="0"/>
              <a:t>And for the projects, the statistics of all stakeholders were used.</a:t>
            </a:r>
            <a:br>
              <a:rPr lang="en-US" dirty="0"/>
            </a:br>
            <a:r>
              <a:rPr lang="en-US" dirty="0"/>
              <a:t>In one of the plans, conversations were held with registrants in different regions of the country.</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5391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47054" y="2517116"/>
            <a:ext cx="6370075" cy="2902028"/>
          </a:xfrm>
          <a:solidFill>
            <a:schemeClr val="accent1">
              <a:alpha val="0"/>
            </a:schemeClr>
          </a:solidFill>
        </p:spPr>
        <p:txBody>
          <a:bodyPr/>
          <a:lstStyle/>
          <a:p>
            <a:r>
              <a:rPr lang="en-US" b="0" dirty="0"/>
              <a:t>Time required to fill the report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4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After the initial meeting, which resulted in the initial completion of the questionnaire, representatives of each of the stakeholders took the necessary measures to comment on their organization's questionnaire. Finally, in a 6-month process, all comments were collected and the questionnaire was completed.</a:t>
            </a:r>
          </a:p>
        </p:txBody>
      </p:sp>
    </p:spTree>
    <p:extLst>
      <p:ext uri="{BB962C8B-B14F-4D97-AF65-F5344CB8AC3E}">
        <p14:creationId xmlns:p14="http://schemas.microsoft.com/office/powerpoint/2010/main" val="232088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47054" y="2517116"/>
            <a:ext cx="6370075" cy="2902028"/>
          </a:xfrm>
          <a:solidFill>
            <a:schemeClr val="accent1">
              <a:alpha val="0"/>
            </a:schemeClr>
          </a:solidFill>
        </p:spPr>
        <p:txBody>
          <a:bodyPr/>
          <a:lstStyle/>
          <a:p>
            <a:r>
              <a:rPr lang="en-US" b="0" dirty="0"/>
              <a:t>Validation with other agencies and ESCAP</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8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All stages of the completion of the questionnaire were carried out in partnership with the United Nations and the World Health Organization, and two UNFPA-funded projects, as well as produced documents and reports published in the evaluation of the content of the questionnaire, were used.</a:t>
            </a:r>
          </a:p>
        </p:txBody>
      </p:sp>
    </p:spTree>
    <p:extLst>
      <p:ext uri="{BB962C8B-B14F-4D97-AF65-F5344CB8AC3E}">
        <p14:creationId xmlns:p14="http://schemas.microsoft.com/office/powerpoint/2010/main" val="336497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47053" y="2517116"/>
            <a:ext cx="7643061" cy="2902028"/>
          </a:xfrm>
          <a:solidFill>
            <a:schemeClr val="accent1">
              <a:alpha val="0"/>
            </a:schemeClr>
          </a:solidFill>
        </p:spPr>
        <p:txBody>
          <a:bodyPr/>
          <a:lstStyle/>
          <a:p>
            <a:r>
              <a:rPr lang="en-US" b="0" dirty="0"/>
              <a:t>Challenges encountered and how they were dealt with</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1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most important problem was the lack of standard knowledge of the basic concepts of CRVS. Especially topics like VERBAL Autopsy. some very useful training course was conducted with the support of the UNFPA, which unfortunately stopped and this is the most important challenge ahead.</a:t>
            </a:r>
          </a:p>
        </p:txBody>
      </p:sp>
    </p:spTree>
    <p:extLst>
      <p:ext uri="{BB962C8B-B14F-4D97-AF65-F5344CB8AC3E}">
        <p14:creationId xmlns:p14="http://schemas.microsoft.com/office/powerpoint/2010/main" val="323854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47053" y="2517116"/>
            <a:ext cx="7643061" cy="2902028"/>
          </a:xfrm>
          <a:solidFill>
            <a:schemeClr val="accent1">
              <a:alpha val="0"/>
            </a:schemeClr>
          </a:solidFill>
        </p:spPr>
        <p:txBody>
          <a:bodyPr/>
          <a:lstStyle/>
          <a:p>
            <a:r>
              <a:rPr lang="en-US" b="0" dirty="0"/>
              <a:t> Best practices in gathering necessary information and filling it out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8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Iran, most of the data is needed through the </a:t>
            </a:r>
            <a:r>
              <a:rPr lang="en-US" dirty="0">
                <a:solidFill>
                  <a:srgbClr val="FF0000"/>
                </a:solidFill>
              </a:rPr>
              <a:t>National Population Database </a:t>
            </a:r>
            <a:r>
              <a:rPr lang="en-US" dirty="0"/>
              <a:t>established in 1991 at the CRO. Iran's census has also been carried out every 5 years and its results are available. The Ministry of Health has also collected and provided a lot of data.</a:t>
            </a:r>
          </a:p>
        </p:txBody>
      </p:sp>
    </p:spTree>
    <p:extLst>
      <p:ext uri="{BB962C8B-B14F-4D97-AF65-F5344CB8AC3E}">
        <p14:creationId xmlns:p14="http://schemas.microsoft.com/office/powerpoint/2010/main" val="40918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98" y="3237970"/>
            <a:ext cx="6598946" cy="1470025"/>
          </a:xfrm>
        </p:spPr>
        <p:txBody>
          <a:bodyPr/>
          <a:lstStyle/>
          <a:p>
            <a:r>
              <a:rPr lang="en-US" b="0" dirty="0"/>
              <a:t>Iran’s experience filling the baseline report</a:t>
            </a:r>
            <a:endParaRPr lang="en-US" dirty="0"/>
          </a:p>
        </p:txBody>
      </p:sp>
    </p:spTree>
    <p:extLst>
      <p:ext uri="{BB962C8B-B14F-4D97-AF65-F5344CB8AC3E}">
        <p14:creationId xmlns:p14="http://schemas.microsoft.com/office/powerpoint/2010/main" val="62009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Completion of the questionnaire, however, will require the reorganization of the meetings to be taken into account by the formal stakeholder views.</a:t>
            </a:r>
            <a:br>
              <a:rPr lang="en-US" dirty="0"/>
            </a:br>
            <a:endParaRPr lang="en-US" dirty="0"/>
          </a:p>
        </p:txBody>
      </p:sp>
    </p:spTree>
    <p:extLst>
      <p:ext uri="{BB962C8B-B14F-4D97-AF65-F5344CB8AC3E}">
        <p14:creationId xmlns:p14="http://schemas.microsoft.com/office/powerpoint/2010/main" val="868526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Despite significant advances in the implementation of ICD10 in Iran, the continued improvement register of cause of death is the most important program in our country.</a:t>
            </a:r>
          </a:p>
        </p:txBody>
      </p:sp>
    </p:spTree>
    <p:extLst>
      <p:ext uri="{BB962C8B-B14F-4D97-AF65-F5344CB8AC3E}">
        <p14:creationId xmlns:p14="http://schemas.microsoft.com/office/powerpoint/2010/main" val="365118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3241026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0" y="4029074"/>
            <a:ext cx="3771900" cy="2505075"/>
          </a:xfrm>
        </p:spPr>
        <p:txBody>
          <a:bodyPr>
            <a:noAutofit/>
          </a:bodyPr>
          <a:lstStyle/>
          <a:p>
            <a:r>
              <a:rPr lang="en-US" sz="2400" b="0" dirty="0"/>
              <a:t/>
            </a:r>
            <a:br>
              <a:rPr lang="en-US" sz="2400" b="0" dirty="0"/>
            </a:br>
            <a:r>
              <a:rPr lang="en-US" sz="2400" b="0" dirty="0" smtClean="0"/>
              <a:t>+98 912 899 3975</a:t>
            </a:r>
            <a:br>
              <a:rPr lang="en-US" sz="2400" b="0" dirty="0" smtClean="0"/>
            </a:br>
            <a:r>
              <a:rPr lang="en-US" sz="2400" b="0" dirty="0" smtClean="0"/>
              <a:t>+98 21 6670 5959</a:t>
            </a:r>
            <a:br>
              <a:rPr lang="en-US" sz="2400" b="0" dirty="0" smtClean="0"/>
            </a:br>
            <a:r>
              <a:rPr lang="en-US" sz="2400" b="0" dirty="0" smtClean="0"/>
              <a:t/>
            </a:r>
            <a:br>
              <a:rPr lang="en-US" sz="2400" b="0" dirty="0" smtClean="0"/>
            </a:br>
            <a:r>
              <a:rPr lang="en-US" sz="2400" b="0" dirty="0">
                <a:latin typeface="Times New Roman" panose="02020603050405020304" pitchFamily="18" charset="0"/>
                <a:cs typeface="Times New Roman" panose="02020603050405020304" pitchFamily="18" charset="0"/>
              </a:rPr>
              <a:t>Mohammad.b.abbasi@gmail.com</a:t>
            </a:r>
          </a:p>
        </p:txBody>
      </p:sp>
      <p:sp>
        <p:nvSpPr>
          <p:cNvPr id="3" name="Title 1"/>
          <p:cNvSpPr txBox="1">
            <a:spLocks/>
          </p:cNvSpPr>
          <p:nvPr/>
        </p:nvSpPr>
        <p:spPr>
          <a:xfrm>
            <a:off x="0" y="5041897"/>
            <a:ext cx="5372100" cy="1644652"/>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2000" b="1" kern="120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Thank </a:t>
            </a:r>
            <a:r>
              <a:rPr lang="en-US" sz="2800" dirty="0" smtClean="0">
                <a:latin typeface="Times New Roman" panose="02020603050405020304" pitchFamily="18" charset="0"/>
                <a:cs typeface="Times New Roman" panose="02020603050405020304" pitchFamily="18" charset="0"/>
              </a:rPr>
              <a:t>you</a:t>
            </a:r>
            <a:endParaRPr lang="fa-IR"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the opportunity giving to me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917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924875" y="1610410"/>
            <a:ext cx="6768752" cy="5247590"/>
          </a:xfrm>
          <a:prstGeom prst="rect">
            <a:avLst/>
          </a:prstGeom>
          <a:noFill/>
        </p:spPr>
        <p:txBody>
          <a:bodyPr wrap="square" rtlCol="0">
            <a:spAutoFit/>
          </a:bodyPr>
          <a:lstStyle/>
          <a:p>
            <a:pPr algn="l">
              <a:spcBef>
                <a:spcPts val="1800"/>
              </a:spcBef>
              <a:buFontTx/>
              <a:buBlip>
                <a:blip r:embed="rId4"/>
              </a:buBlip>
            </a:pPr>
            <a:r>
              <a:rPr lang="en-US" sz="2000" dirty="0">
                <a:solidFill>
                  <a:srgbClr val="FF0000"/>
                </a:solidFill>
                <a:latin typeface="Times New Roman" panose="02020603050405020304" pitchFamily="18" charset="0"/>
                <a:cs typeface="Times New Roman" panose="02020603050405020304" pitchFamily="18" charset="0"/>
              </a:rPr>
              <a:t>Main national stakeholders </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Who are the national stakeholders engaged in CRVS activities</a:t>
            </a:r>
            <a:r>
              <a:rPr lang="en-US" sz="2000" dirty="0">
                <a:solidFill>
                  <a:srgbClr val="000000"/>
                </a:solidFill>
                <a:latin typeface="Times New Roman" panose="02020603050405020304" pitchFamily="18" charset="0"/>
                <a:cs typeface="Times New Roman" panose="02020603050405020304" pitchFamily="18" charset="0"/>
              </a:rPr>
              <a:t>?)</a:t>
            </a:r>
          </a:p>
          <a:p>
            <a:pPr lvl="1" algn="just">
              <a:spcBef>
                <a:spcPts val="1800"/>
              </a:spcBef>
              <a:buBlip>
                <a:blip r:embed="rId5"/>
              </a:buBlip>
            </a:pPr>
            <a:r>
              <a:rPr lang="en-US" sz="2000" b="1" dirty="0">
                <a:solidFill>
                  <a:srgbClr val="000000"/>
                </a:solidFill>
                <a:latin typeface="Times New Roman" panose="02020603050405020304" pitchFamily="18" charset="0"/>
                <a:cs typeface="Times New Roman" panose="02020603050405020304" pitchFamily="18" charset="0"/>
              </a:rPr>
              <a:t>As CRO: National Organization for Civil Registration (NOCR)</a:t>
            </a:r>
          </a:p>
          <a:p>
            <a:pPr lvl="1" algn="just">
              <a:spcBef>
                <a:spcPts val="1800"/>
              </a:spcBef>
              <a:buBlip>
                <a:blip r:embed="rId5"/>
              </a:buBlip>
            </a:pPr>
            <a:r>
              <a:rPr lang="en-US" sz="2000" b="1" dirty="0">
                <a:solidFill>
                  <a:srgbClr val="000000"/>
                </a:solidFill>
                <a:latin typeface="Times New Roman" panose="02020603050405020304" pitchFamily="18" charset="0"/>
                <a:cs typeface="Times New Roman" panose="02020603050405020304" pitchFamily="18" charset="0"/>
              </a:rPr>
              <a:t>As Health Sector: Ministry of Health and Medical Education  (MOHME)</a:t>
            </a:r>
          </a:p>
          <a:p>
            <a:pPr lvl="1" algn="just">
              <a:spcBef>
                <a:spcPts val="1800"/>
              </a:spcBef>
              <a:buBlip>
                <a:blip r:embed="rId5"/>
              </a:buBlip>
            </a:pPr>
            <a:r>
              <a:rPr lang="en-US" sz="2000" b="1" dirty="0">
                <a:solidFill>
                  <a:srgbClr val="000000"/>
                </a:solidFill>
                <a:latin typeface="Times New Roman" panose="02020603050405020304" pitchFamily="18" charset="0"/>
                <a:cs typeface="Times New Roman" panose="02020603050405020304" pitchFamily="18" charset="0"/>
              </a:rPr>
              <a:t>As NSO: Statistical Centre of Iran (SCI)</a:t>
            </a:r>
          </a:p>
          <a:p>
            <a:pPr lvl="1" algn="just">
              <a:spcBef>
                <a:spcPts val="1800"/>
              </a:spcBef>
              <a:buBlip>
                <a:blip r:embed="rId5"/>
              </a:buBlip>
            </a:pPr>
            <a:r>
              <a:rPr lang="en-US" sz="2000" b="1" dirty="0">
                <a:solidFill>
                  <a:srgbClr val="000000"/>
                </a:solidFill>
                <a:latin typeface="Times New Roman" panose="02020603050405020304" pitchFamily="18" charset="0"/>
                <a:cs typeface="Times New Roman" panose="02020603050405020304" pitchFamily="18" charset="0"/>
              </a:rPr>
              <a:t>Other relevant stakeholders such as: </a:t>
            </a:r>
            <a:r>
              <a:rPr lang="en-US" sz="2000" dirty="0">
                <a:solidFill>
                  <a:srgbClr val="000000"/>
                </a:solidFill>
                <a:latin typeface="Times New Roman" panose="02020603050405020304" pitchFamily="18" charset="0"/>
                <a:cs typeface="Times New Roman" panose="02020603050405020304" pitchFamily="18" charset="0"/>
              </a:rPr>
              <a:t>Ministry of Interior, Municipals, Legal Medicine Organization, I.R. Iran Medical Council, Ministry of Foreign Affairs (Consulates: for abroad Iranians), Universities, Ministry of Agriculture , Ministry of Education , Ministry of culture, …</a:t>
            </a:r>
          </a:p>
          <a:p>
            <a:pPr lvl="1" algn="just">
              <a:spcBef>
                <a:spcPts val="1800"/>
              </a:spcBef>
              <a:buBlip>
                <a:blip r:embed="rId5"/>
              </a:buBlip>
            </a:pP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2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1277758" y="1772816"/>
            <a:ext cx="7128792" cy="2385268"/>
          </a:xfrm>
          <a:prstGeom prst="rect">
            <a:avLst/>
          </a:prstGeom>
          <a:noFill/>
        </p:spPr>
        <p:txBody>
          <a:bodyPr wrap="square" rtlCol="0">
            <a:spAutoFit/>
          </a:bodyPr>
          <a:lstStyle/>
          <a:p>
            <a:pPr>
              <a:spcBef>
                <a:spcPts val="1800"/>
              </a:spcBef>
              <a:buBlip>
                <a:blip r:embed="rId4"/>
              </a:buBlip>
            </a:pPr>
            <a:r>
              <a:rPr lang="en-US" sz="2800" dirty="0">
                <a:solidFill>
                  <a:srgbClr val="000000"/>
                </a:solidFill>
                <a:latin typeface="Times New Roman" panose="02020603050405020304" pitchFamily="18" charset="0"/>
                <a:cs typeface="Times New Roman" panose="02020603050405020304" pitchFamily="18" charset="0"/>
              </a:rPr>
              <a:t>International Development Assistance </a:t>
            </a:r>
            <a:r>
              <a:rPr lang="en-US" dirty="0">
                <a:solidFill>
                  <a:srgbClr val="000000"/>
                </a:solidFill>
                <a:latin typeface="Times New Roman" panose="02020603050405020304" pitchFamily="18" charset="0"/>
                <a:cs typeface="Times New Roman" panose="02020603050405020304" pitchFamily="18" charset="0"/>
              </a:rPr>
              <a:t>(Supports for national CRVS activities are received from:)</a:t>
            </a:r>
            <a:endParaRPr lang="en-US" sz="1800" dirty="0">
              <a:solidFill>
                <a:srgbClr val="000000"/>
              </a:solidFill>
              <a:latin typeface="Times New Roman" panose="02020603050405020304" pitchFamily="18" charset="0"/>
              <a:cs typeface="Times New Roman" panose="02020603050405020304" pitchFamily="18" charset="0"/>
            </a:endParaRPr>
          </a:p>
          <a:p>
            <a:pPr lvl="1" algn="l">
              <a:lnSpc>
                <a:spcPts val="1600"/>
              </a:lnSpc>
              <a:spcBef>
                <a:spcPts val="1800"/>
              </a:spcBef>
              <a:buFontTx/>
              <a:buBlip>
                <a:blip r:embed="rId5"/>
              </a:buBlip>
            </a:pPr>
            <a:r>
              <a:rPr lang="en-US" b="1" dirty="0">
                <a:solidFill>
                  <a:srgbClr val="000000"/>
                </a:solidFill>
                <a:latin typeface="Times New Roman" panose="02020603050405020304" pitchFamily="18" charset="0"/>
                <a:cs typeface="Times New Roman" panose="02020603050405020304" pitchFamily="18" charset="0"/>
              </a:rPr>
              <a:t>WHO</a:t>
            </a:r>
          </a:p>
          <a:p>
            <a:pPr lvl="1" algn="l">
              <a:lnSpc>
                <a:spcPts val="1600"/>
              </a:lnSpc>
              <a:spcBef>
                <a:spcPts val="1800"/>
              </a:spcBef>
              <a:buFontTx/>
              <a:buBlip>
                <a:blip r:embed="rId5"/>
              </a:buBlip>
            </a:pPr>
            <a:r>
              <a:rPr lang="en-US" b="1" dirty="0">
                <a:solidFill>
                  <a:srgbClr val="000000"/>
                </a:solidFill>
                <a:latin typeface="Times New Roman" panose="02020603050405020304" pitchFamily="18" charset="0"/>
                <a:cs typeface="Times New Roman" panose="02020603050405020304" pitchFamily="18" charset="0"/>
              </a:rPr>
              <a:t>UNFPA</a:t>
            </a:r>
          </a:p>
          <a:p>
            <a:pPr lvl="1" algn="l">
              <a:lnSpc>
                <a:spcPts val="1600"/>
              </a:lnSpc>
              <a:spcBef>
                <a:spcPts val="1800"/>
              </a:spcBef>
              <a:buFontTx/>
              <a:buBlip>
                <a:blip r:embed="rId5"/>
              </a:buBlip>
            </a:pPr>
            <a:r>
              <a:rPr lang="en-US" b="1" dirty="0">
                <a:solidFill>
                  <a:srgbClr val="000000"/>
                </a:solidFill>
                <a:latin typeface="Times New Roman" panose="02020603050405020304" pitchFamily="18" charset="0"/>
                <a:cs typeface="Times New Roman" panose="02020603050405020304" pitchFamily="18" charset="0"/>
              </a:rPr>
              <a:t>UNICEF</a:t>
            </a:r>
          </a:p>
          <a:p>
            <a:pPr algn="l" rtl="1"/>
            <a:endParaRPr lang="en-US" dirty="0">
              <a:solidFill>
                <a:srgbClr val="000000"/>
              </a:solidFill>
            </a:endParaRPr>
          </a:p>
        </p:txBody>
      </p:sp>
    </p:spTree>
    <p:extLst>
      <p:ext uri="{BB962C8B-B14F-4D97-AF65-F5344CB8AC3E}">
        <p14:creationId xmlns:p14="http://schemas.microsoft.com/office/powerpoint/2010/main" val="29551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47054" y="2517116"/>
            <a:ext cx="6370075" cy="2902028"/>
          </a:xfrm>
          <a:solidFill>
            <a:schemeClr val="accent1">
              <a:alpha val="0"/>
            </a:schemeClr>
          </a:solidFill>
        </p:spPr>
        <p:txBody>
          <a:bodyPr/>
          <a:lstStyle/>
          <a:p>
            <a:r>
              <a:rPr lang="en-US" b="0" dirty="0"/>
              <a:t>Specific Tasks/Studies needed to fill the report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5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915812" y="1772816"/>
            <a:ext cx="6768752" cy="3400931"/>
          </a:xfrm>
          <a:prstGeom prst="rect">
            <a:avLst/>
          </a:prstGeom>
          <a:noFill/>
        </p:spPr>
        <p:txBody>
          <a:bodyPr wrap="square" rtlCol="0">
            <a:spAutoFit/>
          </a:bodyPr>
          <a:lstStyle/>
          <a:p>
            <a:pPr lvl="1" algn="just">
              <a:spcBef>
                <a:spcPts val="1800"/>
              </a:spcBef>
              <a:buBlip>
                <a:blip r:embed="rId4"/>
              </a:buBlip>
            </a:pPr>
            <a:r>
              <a:rPr lang="en-US" sz="2000" dirty="0">
                <a:solidFill>
                  <a:srgbClr val="000000"/>
                </a:solidFill>
                <a:latin typeface="Times New Roman" panose="02020603050405020304" pitchFamily="18" charset="0"/>
                <a:cs typeface="Times New Roman" panose="02020603050405020304" pitchFamily="18" charset="0"/>
              </a:rPr>
              <a:t>With regard to the legally binding materials, according to the recommendations of the United Nations, particularly with the aim of improving the quality of birth and death data, in particular, causes of death, a program devised to improve the intergovernmental coordination, in national and provincial level.</a:t>
            </a:r>
          </a:p>
          <a:p>
            <a:pPr lvl="1" algn="just" rtl="1">
              <a:spcBef>
                <a:spcPts val="1800"/>
              </a:spcBef>
              <a:buBlip>
                <a:blip r:embed="rId4"/>
              </a:buBlip>
            </a:pPr>
            <a:r>
              <a:rPr lang="fa-IR" sz="2000" dirty="0" smtClean="0">
                <a:solidFill>
                  <a:srgbClr val="000000"/>
                </a:solidFill>
                <a:latin typeface="Times New Roman" panose="02020603050405020304" pitchFamily="18" charset="0"/>
                <a:cs typeface="Times New Roman" panose="02020603050405020304" pitchFamily="18" charset="0"/>
              </a:rPr>
              <a:t>با </a:t>
            </a:r>
            <a:r>
              <a:rPr lang="fa-IR" sz="2000" dirty="0">
                <a:solidFill>
                  <a:srgbClr val="000000"/>
                </a:solidFill>
                <a:latin typeface="Times New Roman" panose="02020603050405020304" pitchFamily="18" charset="0"/>
                <a:cs typeface="Times New Roman" panose="02020603050405020304" pitchFamily="18" charset="0"/>
              </a:rPr>
              <a:t>توجه به وجود مواد قانونی الزام آور ، با توجه به توصیه‌های سازمان ملل متحد ، به ویژه با هدف بهبود کیفی داده‌های ولادت ، وفات و به ویژه علت فوت ، برنامه‌ای برای ارتقاء هماهنگی بین دستگاهی در سطح ملی و استانی طراحی شد.</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9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901267" y="1825320"/>
            <a:ext cx="6768752" cy="1754326"/>
          </a:xfrm>
          <a:prstGeom prst="rect">
            <a:avLst/>
          </a:prstGeom>
          <a:noFill/>
        </p:spPr>
        <p:txBody>
          <a:bodyPr wrap="square" rtlCol="0">
            <a:spAutoFit/>
          </a:bodyPr>
          <a:lstStyle/>
          <a:p>
            <a:pPr lvl="1" algn="l">
              <a:lnSpc>
                <a:spcPct val="90000"/>
              </a:lnSpc>
              <a:spcBef>
                <a:spcPts val="1800"/>
              </a:spcBef>
              <a:buBlip>
                <a:blip r:embed="rId4"/>
              </a:buBlip>
            </a:pPr>
            <a:r>
              <a:rPr lang="en-US" b="1" dirty="0">
                <a:solidFill>
                  <a:srgbClr val="000000"/>
                </a:solidFill>
                <a:latin typeface="Times New Roman" panose="02020603050405020304" pitchFamily="18" charset="0"/>
                <a:cs typeface="Times New Roman" panose="02020603050405020304" pitchFamily="18" charset="0"/>
              </a:rPr>
              <a:t>“National Strategic Plan”</a:t>
            </a:r>
            <a:r>
              <a:rPr lang="en-US" dirty="0">
                <a:solidFill>
                  <a:srgbClr val="000000"/>
                </a:solidFill>
                <a:latin typeface="Times New Roman" panose="02020603050405020304" pitchFamily="18" charset="0"/>
                <a:cs typeface="Times New Roman" panose="02020603050405020304" pitchFamily="18" charset="0"/>
              </a:rPr>
              <a:t> has been developed after rapid and comprehensive assessments and stakeholders’ participation in workshops held by Prof. Alan Lopez and  Dr. </a:t>
            </a:r>
            <a:r>
              <a:rPr lang="en-US" dirty="0" err="1">
                <a:solidFill>
                  <a:srgbClr val="000000"/>
                </a:solidFill>
                <a:latin typeface="Times New Roman" panose="02020603050405020304" pitchFamily="18" charset="0"/>
                <a:cs typeface="Times New Roman" panose="02020603050405020304" pitchFamily="18" charset="0"/>
              </a:rPr>
              <a:t>Lene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Mikkelsen</a:t>
            </a:r>
            <a:r>
              <a:rPr lang="en-US" dirty="0">
                <a:solidFill>
                  <a:srgbClr val="000000"/>
                </a:solidFill>
                <a:latin typeface="Times New Roman" panose="02020603050405020304" pitchFamily="18" charset="0"/>
                <a:cs typeface="Times New Roman" panose="02020603050405020304" pitchFamily="18" charset="0"/>
              </a:rPr>
              <a:t> in 2014.</a:t>
            </a:r>
            <a:endParaRPr lang="fa-IR"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5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147"/>
            <a:ext cx="4139952" cy="1545582"/>
          </a:xfrm>
          <a:prstGeom prst="rect">
            <a:avLst/>
          </a:prstGeom>
        </p:spPr>
      </p:pic>
      <p:sp>
        <p:nvSpPr>
          <p:cNvPr id="8" name="TextBox 7"/>
          <p:cNvSpPr txBox="1"/>
          <p:nvPr/>
        </p:nvSpPr>
        <p:spPr>
          <a:xfrm>
            <a:off x="1403648" y="1667219"/>
            <a:ext cx="4266009" cy="1920526"/>
          </a:xfrm>
          <a:prstGeom prst="rect">
            <a:avLst/>
          </a:prstGeom>
          <a:noFill/>
        </p:spPr>
        <p:txBody>
          <a:bodyPr wrap="square" rtlCol="0">
            <a:spAutoFit/>
          </a:bodyPr>
          <a:lstStyle>
            <a:defPPr>
              <a:defRPr lang="en-US"/>
            </a:defPPr>
            <a:lvl2pPr lvl="1" algn="just">
              <a:spcBef>
                <a:spcPts val="1800"/>
              </a:spcBef>
              <a:buBlip>
                <a:blip r:embed="rId4"/>
              </a:buBlip>
              <a:defRPr sz="2000" b="1">
                <a:solidFill>
                  <a:srgbClr val="000000"/>
                </a:solidFill>
                <a:latin typeface="Times New Roman" panose="02020603050405020304" pitchFamily="18" charset="0"/>
                <a:cs typeface="Times New Roman" panose="02020603050405020304" pitchFamily="18" charset="0"/>
              </a:defRPr>
            </a:lvl2pPr>
          </a:lstStyle>
          <a:p>
            <a:pPr lvl="1">
              <a:lnSpc>
                <a:spcPct val="90000"/>
              </a:lnSpc>
            </a:pPr>
            <a:r>
              <a:rPr lang="en-US" sz="2400" b="0" dirty="0"/>
              <a:t>12 Goals and Strategies with Action Table </a:t>
            </a:r>
          </a:p>
          <a:p>
            <a:pPr lvl="1">
              <a:lnSpc>
                <a:spcPct val="90000"/>
              </a:lnSpc>
            </a:pPr>
            <a:r>
              <a:rPr lang="en-US" sz="2400" b="0" dirty="0"/>
              <a:t>In next slides …</a:t>
            </a:r>
          </a:p>
          <a:p>
            <a:pPr lvl="1">
              <a:buNone/>
            </a:pPr>
            <a:endParaRPr lang="en-US" sz="2400" b="0" dirty="0"/>
          </a:p>
        </p:txBody>
      </p:sp>
      <p:grpSp>
        <p:nvGrpSpPr>
          <p:cNvPr id="2" name="Group 1"/>
          <p:cNvGrpSpPr/>
          <p:nvPr/>
        </p:nvGrpSpPr>
        <p:grpSpPr>
          <a:xfrm>
            <a:off x="5012865" y="584248"/>
            <a:ext cx="3514802" cy="5714999"/>
            <a:chOff x="5634424" y="306289"/>
            <a:chExt cx="3514802" cy="5714999"/>
          </a:xfrm>
        </p:grpSpPr>
        <p:sp>
          <p:nvSpPr>
            <p:cNvPr id="10" name="Circular Arrow 9"/>
            <p:cNvSpPr/>
            <p:nvPr/>
          </p:nvSpPr>
          <p:spPr>
            <a:xfrm>
              <a:off x="6398444" y="306289"/>
              <a:ext cx="2750782" cy="2751201"/>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p:cNvGrpSpPr/>
            <p:nvPr/>
          </p:nvGrpSpPr>
          <p:grpSpPr>
            <a:xfrm>
              <a:off x="7006458" y="1299556"/>
              <a:ext cx="1528556" cy="764095"/>
              <a:chOff x="3958032" y="993267"/>
              <a:chExt cx="1528556" cy="764095"/>
            </a:xfrm>
          </p:grpSpPr>
          <p:sp>
            <p:nvSpPr>
              <p:cNvPr id="20" name="Rectangle 19"/>
              <p:cNvSpPr/>
              <p:nvPr/>
            </p:nvSpPr>
            <p:spPr>
              <a:xfrm>
                <a:off x="3958032" y="993267"/>
                <a:ext cx="1528556" cy="7640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3958032" y="993267"/>
                <a:ext cx="1528556" cy="7640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b="1" kern="1200" dirty="0">
                    <a:solidFill>
                      <a:srgbClr val="000000"/>
                    </a:solidFill>
                  </a:rPr>
                  <a:t>Rapid Assessment</a:t>
                </a:r>
              </a:p>
            </p:txBody>
          </p:sp>
        </p:grpSp>
        <p:sp>
          <p:nvSpPr>
            <p:cNvPr id="12" name="Shape 11"/>
            <p:cNvSpPr/>
            <p:nvPr/>
          </p:nvSpPr>
          <p:spPr>
            <a:xfrm>
              <a:off x="5634424" y="1887058"/>
              <a:ext cx="2750782" cy="2751201"/>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oup 12"/>
            <p:cNvGrpSpPr/>
            <p:nvPr/>
          </p:nvGrpSpPr>
          <p:grpSpPr>
            <a:xfrm>
              <a:off x="6245537" y="2889469"/>
              <a:ext cx="1528556" cy="764095"/>
              <a:chOff x="3197111" y="2583180"/>
              <a:chExt cx="1528556" cy="764095"/>
            </a:xfrm>
          </p:grpSpPr>
          <p:sp>
            <p:nvSpPr>
              <p:cNvPr id="18" name="Rectangle 17"/>
              <p:cNvSpPr/>
              <p:nvPr/>
            </p:nvSpPr>
            <p:spPr>
              <a:xfrm>
                <a:off x="3197111" y="2583180"/>
                <a:ext cx="1528556" cy="7640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197111" y="2583180"/>
                <a:ext cx="1528556" cy="7640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b="1" kern="1200" dirty="0">
                    <a:solidFill>
                      <a:srgbClr val="000000"/>
                    </a:solidFill>
                  </a:rPr>
                  <a:t>Comprehensive </a:t>
                </a:r>
              </a:p>
              <a:p>
                <a:pPr lvl="0" algn="ctr" defTabSz="711200">
                  <a:lnSpc>
                    <a:spcPct val="90000"/>
                  </a:lnSpc>
                  <a:spcBef>
                    <a:spcPct val="0"/>
                  </a:spcBef>
                  <a:spcAft>
                    <a:spcPct val="35000"/>
                  </a:spcAft>
                </a:pPr>
                <a:r>
                  <a:rPr lang="en-AU" sz="1600" b="1" kern="1200" dirty="0">
                    <a:solidFill>
                      <a:srgbClr val="000000"/>
                    </a:solidFill>
                  </a:rPr>
                  <a:t>Assessment </a:t>
                </a:r>
              </a:p>
            </p:txBody>
          </p:sp>
        </p:grpSp>
        <p:sp>
          <p:nvSpPr>
            <p:cNvPr id="14" name="Block Arc 13"/>
            <p:cNvSpPr/>
            <p:nvPr/>
          </p:nvSpPr>
          <p:spPr>
            <a:xfrm>
              <a:off x="6594228" y="3656993"/>
              <a:ext cx="2363348" cy="2364295"/>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p:cNvGrpSpPr/>
            <p:nvPr/>
          </p:nvGrpSpPr>
          <p:grpSpPr>
            <a:xfrm>
              <a:off x="7010074" y="4481668"/>
              <a:ext cx="1528556" cy="764095"/>
              <a:chOff x="3961648" y="4175379"/>
              <a:chExt cx="1528556" cy="764095"/>
            </a:xfrm>
          </p:grpSpPr>
          <p:sp>
            <p:nvSpPr>
              <p:cNvPr id="16" name="Rectangle 15"/>
              <p:cNvSpPr/>
              <p:nvPr/>
            </p:nvSpPr>
            <p:spPr>
              <a:xfrm>
                <a:off x="3961648" y="4175379"/>
                <a:ext cx="1528556" cy="7640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961648" y="4175379"/>
                <a:ext cx="1528556" cy="7640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b="1" kern="1200" dirty="0">
                    <a:solidFill>
                      <a:srgbClr val="000000"/>
                    </a:solidFill>
                  </a:rPr>
                  <a:t>Strategic Improvement Plan</a:t>
                </a:r>
              </a:p>
            </p:txBody>
          </p:sp>
        </p:grpSp>
      </p:grpSp>
    </p:spTree>
    <p:extLst>
      <p:ext uri="{BB962C8B-B14F-4D97-AF65-F5344CB8AC3E}">
        <p14:creationId xmlns:p14="http://schemas.microsoft.com/office/powerpoint/2010/main" val="9367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To complete the questionnaire with the support of UNFPA, a working group was established with the participation of all stakeholders:</a:t>
            </a:r>
          </a:p>
          <a:p>
            <a:r>
              <a:rPr lang="en-US" b="1" dirty="0"/>
              <a:t>National Organization  for Civil Registration  (NOCR</a:t>
            </a:r>
            <a:r>
              <a:rPr lang="fa-IR" b="1" dirty="0"/>
              <a:t>(</a:t>
            </a:r>
            <a:endParaRPr lang="en-US" dirty="0"/>
          </a:p>
          <a:p>
            <a:r>
              <a:rPr lang="en-US" b="1" dirty="0"/>
              <a:t>Statistical Center of Iran (SCI )</a:t>
            </a:r>
            <a:endParaRPr lang="en-US" dirty="0"/>
          </a:p>
          <a:p>
            <a:r>
              <a:rPr lang="en-US" b="1" dirty="0"/>
              <a:t>Ministry of Health and Medical Education (MOHME</a:t>
            </a:r>
            <a:r>
              <a:rPr lang="fa-IR" b="1" dirty="0"/>
              <a:t>( </a:t>
            </a:r>
            <a:endParaRPr lang="en-US" dirty="0"/>
          </a:p>
          <a:p>
            <a:r>
              <a:rPr lang="en-US" b="1" dirty="0"/>
              <a:t>Forensic Medicine Organization of Iran</a:t>
            </a:r>
            <a:endParaRPr lang="en-US" dirty="0"/>
          </a:p>
          <a:p>
            <a:r>
              <a:rPr lang="en-US" b="1" dirty="0"/>
              <a:t>Ministry of Interior</a:t>
            </a:r>
            <a:endParaRPr lang="en-US" dirty="0"/>
          </a:p>
          <a:p>
            <a:r>
              <a:rPr lang="en-US" b="1" dirty="0"/>
              <a:t>Ministry of Foreign Affairs</a:t>
            </a:r>
            <a:endParaRPr lang="en-US" dirty="0"/>
          </a:p>
          <a:p>
            <a:r>
              <a:rPr lang="en-US" b="1" dirty="0"/>
              <a:t>Bureau for Aliens and Foreign Immigrants Affairs</a:t>
            </a:r>
            <a:endParaRPr lang="en-US" dirty="0"/>
          </a:p>
          <a:p>
            <a:r>
              <a:rPr lang="en-US" b="1" dirty="0"/>
              <a:t>Management and Planning Organization (MPO</a:t>
            </a:r>
            <a:r>
              <a:rPr lang="fa-IR" b="1" dirty="0"/>
              <a:t>(</a:t>
            </a:r>
            <a:endParaRPr lang="en-US" dirty="0"/>
          </a:p>
          <a:p>
            <a:endParaRPr lang="en-US" dirty="0"/>
          </a:p>
          <a:p>
            <a:r>
              <a:rPr lang="en-US" dirty="0"/>
              <a:t>Fortunately, many of the information needed to complete the questionnaire already </a:t>
            </a:r>
            <a:r>
              <a:rPr lang="en-US" dirty="0" smtClean="0"/>
              <a:t>exist</a:t>
            </a:r>
            <a:r>
              <a:rPr lang="en-US" dirty="0"/>
              <a:t>s</a:t>
            </a:r>
            <a:r>
              <a:rPr lang="en-US" dirty="0" smtClean="0"/>
              <a:t> </a:t>
            </a:r>
            <a:r>
              <a:rPr lang="en-US" dirty="0"/>
              <a:t>in the CRVS system</a:t>
            </a:r>
            <a:br>
              <a:rPr lang="en-US" dirty="0"/>
            </a:br>
            <a:endParaRPr lang="en-US" dirty="0"/>
          </a:p>
        </p:txBody>
      </p:sp>
    </p:spTree>
    <p:extLst>
      <p:ext uri="{BB962C8B-B14F-4D97-AF65-F5344CB8AC3E}">
        <p14:creationId xmlns:p14="http://schemas.microsoft.com/office/powerpoint/2010/main" val="2497460773"/>
      </p:ext>
    </p:extLst>
  </p:cSld>
  <p:clrMapOvr>
    <a:masterClrMapping/>
  </p:clrMapOvr>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TotalTime>
  <Words>730</Words>
  <Application>Microsoft Office PowerPoint</Application>
  <PresentationFormat>On-screen Show (4:3)</PresentationFormat>
  <Paragraphs>60</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Lucida Grande</vt:lpstr>
      <vt:lpstr>Times New Roman</vt:lpstr>
      <vt:lpstr>Office Theme</vt:lpstr>
      <vt:lpstr>PowerPoint Presentation</vt:lpstr>
      <vt:lpstr>Iran’s experience filling the baseline report</vt:lpstr>
      <vt:lpstr>PowerPoint Presentation</vt:lpstr>
      <vt:lpstr>PowerPoint Presentation</vt:lpstr>
      <vt:lpstr>Specific Tasks/Studies needed to fill the report</vt:lpstr>
      <vt:lpstr>PowerPoint Presentation</vt:lpstr>
      <vt:lpstr>PowerPoint Presentation</vt:lpstr>
      <vt:lpstr>PowerPoint Presentation</vt:lpstr>
      <vt:lpstr>PowerPoint Presentation</vt:lpstr>
      <vt:lpstr>PowerPoint Presentation</vt:lpstr>
      <vt:lpstr>PowerPoint Presentation</vt:lpstr>
      <vt:lpstr>Time required to fill the report</vt:lpstr>
      <vt:lpstr>PowerPoint Presentation</vt:lpstr>
      <vt:lpstr>Validation with other agencies and ESCAP</vt:lpstr>
      <vt:lpstr>PowerPoint Presentation</vt:lpstr>
      <vt:lpstr>Challenges encountered and how they were dealt with</vt:lpstr>
      <vt:lpstr>PowerPoint Presentation</vt:lpstr>
      <vt:lpstr> Best practices in gathering necessary information and filling it out</vt:lpstr>
      <vt:lpstr>PowerPoint Presentation</vt:lpstr>
      <vt:lpstr>PowerPoint Presentation</vt:lpstr>
      <vt:lpstr>PowerPoint Presentation</vt:lpstr>
      <vt:lpstr>PowerPoint Presentation</vt:lpstr>
      <vt:lpstr> +98 912 899 3975 +98 21 6670 5959  Mohammad.b.abbasi@gmail.com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Marskell</dc:creator>
  <cp:lastModifiedBy>mohammad Abbasi</cp:lastModifiedBy>
  <cp:revision>156</cp:revision>
  <dcterms:created xsi:type="dcterms:W3CDTF">2014-06-11T13:52:29Z</dcterms:created>
  <dcterms:modified xsi:type="dcterms:W3CDTF">2018-11-12T17:42:29Z</dcterms:modified>
</cp:coreProperties>
</file>